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16EBF6"/>
    <a:srgbClr val="13C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 userDrawn="1"/>
        </p:nvGrpSpPr>
        <p:grpSpPr>
          <a:xfrm>
            <a:off x="214282" y="0"/>
            <a:ext cx="6643734" cy="2071678"/>
            <a:chOff x="214282" y="0"/>
            <a:chExt cx="6643734" cy="2071678"/>
          </a:xfrm>
        </p:grpSpPr>
        <p:pic>
          <p:nvPicPr>
            <p:cNvPr id="9" name="Picture 8" descr="&amp;Pcy;&amp;ucy;&amp;scy;&amp;tcy;&amp;softcy; &amp;bcy;&amp;ucy;&amp;dcy;&amp;iecy;&amp;tcy; &amp;scy; &amp;vcy;&amp;acy;&amp;mcy;&amp;icy; &amp;lcy;&amp;yucy;&amp;bcy;&amp;ocy;&amp;vcy;&amp;softcy;! - &amp;bcy;&amp;lcy;&amp;ocy;&amp;gcy;&amp;icy; &amp;Vcy; &amp;Gcy;&amp;Ocy;&amp;Rcy;&amp;Ocy;&amp;Dcy;&amp;IEcy;.RU"/>
            <p:cNvPicPr>
              <a:picLocks noChangeAspect="1" noChangeArrowheads="1"/>
            </p:cNvPicPr>
            <p:nvPr userDrawn="1"/>
          </p:nvPicPr>
          <p:blipFill>
            <a:blip r:embed="rId2"/>
            <a:srcRect t="30769" r="60923" b="11538"/>
            <a:stretch>
              <a:fillRect/>
            </a:stretch>
          </p:blipFill>
          <p:spPr bwMode="auto">
            <a:xfrm>
              <a:off x="5000628" y="0"/>
              <a:ext cx="1857388" cy="1071570"/>
            </a:xfrm>
            <a:prstGeom prst="rect">
              <a:avLst/>
            </a:prstGeom>
            <a:noFill/>
          </p:spPr>
        </p:pic>
        <p:pic>
          <p:nvPicPr>
            <p:cNvPr id="10" name="Picture 8" descr="&amp;Pcy;&amp;ucy;&amp;scy;&amp;tcy;&amp;softcy; &amp;bcy;&amp;ucy;&amp;dcy;&amp;iecy;&amp;tcy; &amp;scy; &amp;vcy;&amp;acy;&amp;mcy;&amp;icy; &amp;lcy;&amp;yucy;&amp;bcy;&amp;ocy;&amp;vcy;&amp;softcy;! - &amp;bcy;&amp;lcy;&amp;ocy;&amp;gcy;&amp;icy; &amp;Vcy; &amp;Gcy;&amp;Ocy;&amp;Rcy;&amp;Ocy;&amp;Dcy;&amp;IEcy;.RU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214290"/>
              <a:ext cx="4753156" cy="1857388"/>
            </a:xfrm>
            <a:prstGeom prst="rect">
              <a:avLst/>
            </a:prstGeom>
            <a:noFill/>
          </p:spPr>
        </p:pic>
      </p:grpSp>
      <p:pic>
        <p:nvPicPr>
          <p:cNvPr id="11" name="Picture 12" descr="&amp;Acy;&amp;bcy;&amp;scy;&amp;tcy;&amp;rcy;&amp;acy;&amp;kcy;&amp;tcy;&amp;ncy;&amp;ycy;&amp;jcy; &amp;Zcy;&amp;iecy;&amp;mcy;&amp;lcy;&amp;icy; &amp;Scy;&amp;icy;&amp;mcy;&amp;vcy;&amp;ocy;&amp;lcy; &amp;Kcy;&amp;ocy;&amp;ncy;&amp;tscy;&amp;iecy;&amp;pcy;&amp;tscy;&amp;icy;&amp;yacy; &amp;Gcy;&amp;lcy;&amp;ocy;&amp;bcy;&amp;acy;&amp;lcy;&amp;softcy;&amp;ncy;&amp;ocy;&amp;gcy;&amp;ocy; &amp;Ecy;&amp;kcy;&amp;ocy; &amp;kcy;&amp;lcy;&amp;icy;&amp;pcy;&amp;acy;&amp;rcy;&amp;tcy;&amp;ycy; - ClipartLogo.com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357430"/>
            <a:ext cx="4148566" cy="4304085"/>
          </a:xfrm>
          <a:prstGeom prst="rect">
            <a:avLst/>
          </a:prstGeom>
          <a:noFill/>
        </p:spPr>
      </p:pic>
      <p:grpSp>
        <p:nvGrpSpPr>
          <p:cNvPr id="20" name="Группа 19"/>
          <p:cNvGrpSpPr/>
          <p:nvPr userDrawn="1"/>
        </p:nvGrpSpPr>
        <p:grpSpPr>
          <a:xfrm>
            <a:off x="3214678" y="5333404"/>
            <a:ext cx="5757934" cy="1334703"/>
            <a:chOff x="3214678" y="5333404"/>
            <a:chExt cx="5757934" cy="1334703"/>
          </a:xfrm>
        </p:grpSpPr>
        <p:pic>
          <p:nvPicPr>
            <p:cNvPr id="12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5333404"/>
              <a:ext cx="1971720" cy="1310281"/>
            </a:xfrm>
            <a:prstGeom prst="rect">
              <a:avLst/>
            </a:prstGeom>
            <a:noFill/>
          </p:spPr>
        </p:pic>
        <p:grpSp>
          <p:nvGrpSpPr>
            <p:cNvPr id="13" name="Группа 12"/>
            <p:cNvGrpSpPr/>
            <p:nvPr userDrawn="1"/>
          </p:nvGrpSpPr>
          <p:grpSpPr>
            <a:xfrm>
              <a:off x="5143504" y="6000768"/>
              <a:ext cx="1928826" cy="595901"/>
              <a:chOff x="5143504" y="6072206"/>
              <a:chExt cx="1928826" cy="595901"/>
            </a:xfrm>
          </p:grpSpPr>
          <p:pic>
            <p:nvPicPr>
              <p:cNvPr id="14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  <p:cNvPicPr>
                <a:picLocks noChangeAspect="1" noChangeArrowheads="1"/>
              </p:cNvPicPr>
              <p:nvPr userDrawn="1"/>
            </p:nvPicPr>
            <p:blipFill>
              <a:blip r:embed="rId5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 t="63722" r="53758"/>
              <a:stretch>
                <a:fillRect/>
              </a:stretch>
            </p:blipFill>
            <p:spPr bwMode="auto">
              <a:xfrm>
                <a:off x="5929322" y="6072206"/>
                <a:ext cx="1143008" cy="595901"/>
              </a:xfrm>
              <a:prstGeom prst="rect">
                <a:avLst/>
              </a:prstGeom>
              <a:noFill/>
            </p:spPr>
          </p:pic>
          <p:pic>
            <p:nvPicPr>
              <p:cNvPr id="15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 t="63722" r="53758"/>
              <a:stretch>
                <a:fillRect/>
              </a:stretch>
            </p:blipFill>
            <p:spPr bwMode="auto">
              <a:xfrm>
                <a:off x="5143504" y="6258425"/>
                <a:ext cx="785818" cy="409682"/>
              </a:xfrm>
              <a:prstGeom prst="rect">
                <a:avLst/>
              </a:prstGeom>
              <a:noFill/>
            </p:spPr>
          </p:pic>
        </p:grpSp>
        <p:grpSp>
          <p:nvGrpSpPr>
            <p:cNvPr id="16" name="Группа 15"/>
            <p:cNvGrpSpPr/>
            <p:nvPr userDrawn="1"/>
          </p:nvGrpSpPr>
          <p:grpSpPr>
            <a:xfrm>
              <a:off x="3214678" y="6072206"/>
              <a:ext cx="1928826" cy="595901"/>
              <a:chOff x="5143504" y="6072206"/>
              <a:chExt cx="1928826" cy="595901"/>
            </a:xfrm>
          </p:grpSpPr>
          <p:pic>
            <p:nvPicPr>
              <p:cNvPr id="17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  <p:cNvPicPr>
                <a:picLocks noChangeAspect="1" noChangeArrowheads="1"/>
              </p:cNvPicPr>
              <p:nvPr userDrawn="1"/>
            </p:nvPicPr>
            <p:blipFill>
              <a:blip r:embed="rId5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 t="63722" r="53758"/>
              <a:stretch>
                <a:fillRect/>
              </a:stretch>
            </p:blipFill>
            <p:spPr bwMode="auto">
              <a:xfrm>
                <a:off x="5929322" y="6072206"/>
                <a:ext cx="1143008" cy="595901"/>
              </a:xfrm>
              <a:prstGeom prst="rect">
                <a:avLst/>
              </a:prstGeom>
              <a:noFill/>
            </p:spPr>
          </p:pic>
          <p:pic>
            <p:nvPicPr>
              <p:cNvPr id="18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 t="63722" r="53758"/>
              <a:stretch>
                <a:fillRect/>
              </a:stretch>
            </p:blipFill>
            <p:spPr bwMode="auto">
              <a:xfrm>
                <a:off x="5143504" y="6258425"/>
                <a:ext cx="785818" cy="40968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73217-CE93-4D09-B878-BE2DCE304952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9AFA1B-CB09-41B0-AFF5-D2A65DD8F3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73217-CE93-4D09-B878-BE2DCE304952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9AFA1B-CB09-41B0-AFF5-D2A65DD8F3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285720" y="214290"/>
            <a:ext cx="6429420" cy="1643074"/>
            <a:chOff x="214282" y="0"/>
            <a:chExt cx="6643734" cy="2071678"/>
          </a:xfrm>
        </p:grpSpPr>
        <p:pic>
          <p:nvPicPr>
            <p:cNvPr id="8" name="Picture 8" descr="&amp;Pcy;&amp;ucy;&amp;scy;&amp;tcy;&amp;softcy; &amp;bcy;&amp;ucy;&amp;dcy;&amp;iecy;&amp;tcy; &amp;scy; &amp;vcy;&amp;acy;&amp;mcy;&amp;icy; &amp;lcy;&amp;yucy;&amp;bcy;&amp;ocy;&amp;vcy;&amp;softcy;! - &amp;bcy;&amp;lcy;&amp;ocy;&amp;gcy;&amp;icy; &amp;Vcy; &amp;Gcy;&amp;Ocy;&amp;Rcy;&amp;Ocy;&amp;Dcy;&amp;IEcy;.RU"/>
            <p:cNvPicPr>
              <a:picLocks noChangeAspect="1" noChangeArrowheads="1"/>
            </p:cNvPicPr>
            <p:nvPr userDrawn="1"/>
          </p:nvPicPr>
          <p:blipFill>
            <a:blip r:embed="rId2"/>
            <a:srcRect t="30769" r="60923" b="11538"/>
            <a:stretch>
              <a:fillRect/>
            </a:stretch>
          </p:blipFill>
          <p:spPr bwMode="auto">
            <a:xfrm>
              <a:off x="5000628" y="0"/>
              <a:ext cx="1857388" cy="1071570"/>
            </a:xfrm>
            <a:prstGeom prst="rect">
              <a:avLst/>
            </a:prstGeom>
            <a:noFill/>
          </p:spPr>
        </p:pic>
        <p:pic>
          <p:nvPicPr>
            <p:cNvPr id="9" name="Picture 8" descr="&amp;Pcy;&amp;ucy;&amp;scy;&amp;tcy;&amp;softcy; &amp;bcy;&amp;ucy;&amp;dcy;&amp;iecy;&amp;tcy; &amp;scy; &amp;vcy;&amp;acy;&amp;mcy;&amp;icy; &amp;lcy;&amp;yucy;&amp;bcy;&amp;ocy;&amp;vcy;&amp;softcy;! - &amp;bcy;&amp;lcy;&amp;ocy;&amp;gcy;&amp;icy; &amp;Vcy; &amp;Gcy;&amp;Ocy;&amp;Rcy;&amp;Ocy;&amp;Dcy;&amp;IEcy;.RU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214290"/>
              <a:ext cx="4753156" cy="1857388"/>
            </a:xfrm>
            <a:prstGeom prst="rect">
              <a:avLst/>
            </a:prstGeom>
            <a:noFill/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3214678" y="5333404"/>
            <a:ext cx="5757934" cy="1334703"/>
            <a:chOff x="3214678" y="5333404"/>
            <a:chExt cx="5757934" cy="1334703"/>
          </a:xfrm>
        </p:grpSpPr>
        <p:pic>
          <p:nvPicPr>
            <p:cNvPr id="11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5333404"/>
              <a:ext cx="1971720" cy="1310281"/>
            </a:xfrm>
            <a:prstGeom prst="rect">
              <a:avLst/>
            </a:prstGeom>
            <a:noFill/>
          </p:spPr>
        </p:pic>
        <p:grpSp>
          <p:nvGrpSpPr>
            <p:cNvPr id="12" name="Группа 12"/>
            <p:cNvGrpSpPr/>
            <p:nvPr userDrawn="1"/>
          </p:nvGrpSpPr>
          <p:grpSpPr>
            <a:xfrm>
              <a:off x="5143504" y="6000768"/>
              <a:ext cx="1928826" cy="595901"/>
              <a:chOff x="5143504" y="6072206"/>
              <a:chExt cx="1928826" cy="595901"/>
            </a:xfrm>
          </p:grpSpPr>
          <p:pic>
            <p:nvPicPr>
              <p:cNvPr id="16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  <p:cNvPicPr>
                <a:picLocks noChangeAspect="1" noChangeArrowheads="1"/>
              </p:cNvPicPr>
              <p:nvPr userDrawn="1"/>
            </p:nvPicPr>
            <p:blipFill>
              <a:blip r:embed="rId4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 t="63722" r="53758"/>
              <a:stretch>
                <a:fillRect/>
              </a:stretch>
            </p:blipFill>
            <p:spPr bwMode="auto">
              <a:xfrm>
                <a:off x="5929322" y="6072206"/>
                <a:ext cx="1143008" cy="595901"/>
              </a:xfrm>
              <a:prstGeom prst="rect">
                <a:avLst/>
              </a:prstGeom>
              <a:noFill/>
            </p:spPr>
          </p:pic>
          <p:pic>
            <p:nvPicPr>
              <p:cNvPr id="17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  <p:cNvPicPr>
                <a:picLocks noChangeAspect="1" noChangeArrowheads="1"/>
              </p:cNvPicPr>
              <p:nvPr userDrawn="1"/>
            </p:nvPicPr>
            <p:blipFill>
              <a:blip r:embed="rId5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 t="63722" r="53758"/>
              <a:stretch>
                <a:fillRect/>
              </a:stretch>
            </p:blipFill>
            <p:spPr bwMode="auto">
              <a:xfrm>
                <a:off x="5143504" y="6258425"/>
                <a:ext cx="785818" cy="409682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Группа 15"/>
            <p:cNvGrpSpPr/>
            <p:nvPr userDrawn="1"/>
          </p:nvGrpSpPr>
          <p:grpSpPr>
            <a:xfrm>
              <a:off x="3214678" y="6072206"/>
              <a:ext cx="1928826" cy="595901"/>
              <a:chOff x="5143504" y="6072206"/>
              <a:chExt cx="1928826" cy="595901"/>
            </a:xfrm>
          </p:grpSpPr>
          <p:pic>
            <p:nvPicPr>
              <p:cNvPr id="14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  <p:cNvPicPr>
                <a:picLocks noChangeAspect="1" noChangeArrowheads="1"/>
              </p:cNvPicPr>
              <p:nvPr userDrawn="1"/>
            </p:nvPicPr>
            <p:blipFill>
              <a:blip r:embed="rId4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 t="63722" r="53758"/>
              <a:stretch>
                <a:fillRect/>
              </a:stretch>
            </p:blipFill>
            <p:spPr bwMode="auto">
              <a:xfrm>
                <a:off x="5929322" y="6072206"/>
                <a:ext cx="1143008" cy="595901"/>
              </a:xfrm>
              <a:prstGeom prst="rect">
                <a:avLst/>
              </a:prstGeom>
              <a:noFill/>
            </p:spPr>
          </p:pic>
          <p:pic>
            <p:nvPicPr>
              <p:cNvPr id="15" name="Picture 2" descr="&amp;scy;&amp;kcy;&amp;acy;&amp;chcy;&amp;acy;&amp;tcy;&amp;softcy; HQ photo of nature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    <p:cNvPicPr>
                <a:picLocks noChangeAspect="1" noChangeArrowheads="1"/>
              </p:cNvPicPr>
              <p:nvPr userDrawn="1"/>
            </p:nvPicPr>
            <p:blipFill>
              <a:blip r:embed="rId5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 t="63722" r="53758"/>
              <a:stretch>
                <a:fillRect/>
              </a:stretch>
            </p:blipFill>
            <p:spPr bwMode="auto">
              <a:xfrm>
                <a:off x="5143504" y="6258425"/>
                <a:ext cx="785818" cy="40968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http://img-fotki.yandex.ru/get/5810/104166334.75/0_62657_440c7269_S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92980"/>
            <a:ext cx="9144000" cy="1465019"/>
          </a:xfrm>
          <a:prstGeom prst="rect">
            <a:avLst/>
          </a:prstGeom>
          <a:noFill/>
        </p:spPr>
      </p:pic>
      <p:pic>
        <p:nvPicPr>
          <p:cNvPr id="8" name="Picture 4" descr="&amp;Scy;&amp;ocy;&amp;khcy;&amp;rcy;&amp;acy;&amp;ncy;&amp;icy;&amp;tcy;&amp;iecy; &amp;Zcy;&amp;iecy;&amp;mcy;&amp;lcy;&amp;icy; &amp;Zcy;&amp;iecy;&amp;mcy;&amp;lcy;&amp;icy;, &amp;Icy;&amp;zcy; &amp;Ecy;&amp;kcy;&amp;ocy;&amp;lcy;&amp;ocy;&amp;gcy;&amp;icy;&amp;icy; &amp;Icy;&amp;kcy;&amp;ocy;&amp;ncy;&amp;ycy; &amp;Ucy;&amp;scy;&amp;tcy;&amp;ocy;&amp;jcy;&amp;chcy;&amp;icy;&amp;vcy;&amp;ocy;&amp;gcy;&amp;ocy; &amp;Rcy;&amp;acy;&amp;zcy;&amp;vcy;&amp;icy;&amp;tcy;&amp;icy;&amp;yacy; &amp; &amp;Kcy;&amp;ocy;&amp;ncy;&amp;tscy;&amp;iecy;&amp;pcy;&amp;tscy;&amp;icy;&amp;icy; &amp;Ocy;&amp;kcy;&amp;rcy;&amp;ucy;&amp;zhcy;&amp;acy;&amp;yucy;&amp;shchcy;&amp;iecy;&amp;jcy; &amp;Scy;&amp;rcy;&amp;iecy;&amp;dcy;&amp;ycy; &amp;kcy;&amp;lcy;&amp;icy;&amp;pcy;&amp;acy;&amp;rcy;&amp;tcy;&amp;ycy; - ClipartLogo.com"/>
          <p:cNvPicPr>
            <a:picLocks noChangeAspect="1" noChangeArrowheads="1"/>
          </p:cNvPicPr>
          <p:nvPr userDrawn="1"/>
        </p:nvPicPr>
        <p:blipFill>
          <a:blip r:embed="rId3" cstate="print">
            <a:lum bright="-30000" contrast="20000"/>
          </a:blip>
          <a:srcRect l="11539" t="-7692" r="11537"/>
          <a:stretch>
            <a:fillRect/>
          </a:stretch>
        </p:blipFill>
        <p:spPr bwMode="auto">
          <a:xfrm>
            <a:off x="7358082" y="4500570"/>
            <a:ext cx="1581844" cy="221454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://img-fotki.yandex.ru/get/5810/104166334.75/0_62657_440c7269_S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857892"/>
            <a:ext cx="7215206" cy="1000107"/>
          </a:xfrm>
          <a:prstGeom prst="rect">
            <a:avLst/>
          </a:prstGeom>
          <a:noFill/>
        </p:spPr>
      </p:pic>
      <p:pic>
        <p:nvPicPr>
          <p:cNvPr id="8" name="Picture 2" descr="&amp;Fcy;&amp;ocy;&amp;tcy;&amp;ocy;&amp;ocy;&amp;bcy;&amp;ocy;&amp;icy; &amp;vcy;&amp;ocy;&amp;lcy;&amp;shcy;&amp;iecy;&amp;bcy;&amp;ncy;&amp;acy;&amp;yacy; &amp;kcy;&amp;ncy;&amp;icy;&amp;gcy;&amp;acy; - &amp;fcy;&amp;ocy;&amp;ncy;&amp;iecy; * PIXERS.ru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5786414" y="4186320"/>
            <a:ext cx="3357586" cy="26716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img-fotki.yandex.ru/get/5112/104166334.75/0_6264f_c0775d62_S.jpg"/>
          <p:cNvPicPr>
            <a:picLocks noChangeAspect="1" noChangeArrowheads="1"/>
          </p:cNvPicPr>
          <p:nvPr userDrawn="1"/>
        </p:nvPicPr>
        <p:blipFill>
          <a:blip r:embed="rId2"/>
          <a:srcRect t="22222" r="1765"/>
          <a:stretch>
            <a:fillRect/>
          </a:stretch>
        </p:blipFill>
        <p:spPr bwMode="auto">
          <a:xfrm rot="5400000" flipV="1">
            <a:off x="-1126510" y="1126510"/>
            <a:ext cx="2714620" cy="461600"/>
          </a:xfrm>
          <a:prstGeom prst="rect">
            <a:avLst/>
          </a:prstGeom>
          <a:noFill/>
        </p:spPr>
      </p:pic>
      <p:pic>
        <p:nvPicPr>
          <p:cNvPr id="7170" name="Picture 2" descr="http://img-fotki.yandex.ru/get/5112/104166334.75/0_6264f_c0775d62_S.jpg"/>
          <p:cNvPicPr>
            <a:picLocks noChangeAspect="1" noChangeArrowheads="1"/>
          </p:cNvPicPr>
          <p:nvPr userDrawn="1"/>
        </p:nvPicPr>
        <p:blipFill>
          <a:blip r:embed="rId2"/>
          <a:srcRect t="33479"/>
          <a:stretch>
            <a:fillRect/>
          </a:stretch>
        </p:blipFill>
        <p:spPr bwMode="auto">
          <a:xfrm rot="16200000" flipV="1">
            <a:off x="-3009510" y="3009505"/>
            <a:ext cx="6858002" cy="838985"/>
          </a:xfrm>
          <a:prstGeom prst="rect">
            <a:avLst/>
          </a:prstGeom>
          <a:noFill/>
        </p:spPr>
      </p:pic>
      <p:pic>
        <p:nvPicPr>
          <p:cNvPr id="10" name="Picture 12" descr="&amp;Acy;&amp;bcy;&amp;scy;&amp;tcy;&amp;rcy;&amp;acy;&amp;kcy;&amp;tcy;&amp;ncy;&amp;ycy;&amp;jcy; &amp;Zcy;&amp;iecy;&amp;mcy;&amp;lcy;&amp;icy; &amp;Scy;&amp;icy;&amp;mcy;&amp;vcy;&amp;ocy;&amp;lcy; &amp;Kcy;&amp;ocy;&amp;ncy;&amp;tscy;&amp;iecy;&amp;pcy;&amp;tscy;&amp;icy;&amp;yacy; &amp;Gcy;&amp;lcy;&amp;ocy;&amp;bcy;&amp;acy;&amp;lcy;&amp;softcy;&amp;ncy;&amp;ocy;&amp;gcy;&amp;ocy; &amp;Ecy;&amp;kcy;&amp;ocy; &amp;kcy;&amp;lcy;&amp;icy;&amp;pcy;&amp;acy;&amp;rcy;&amp;tcy;&amp;ycy; - ClipartLogo.com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214282" y="142852"/>
            <a:ext cx="2214578" cy="229759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73217-CE93-4D09-B878-BE2DCE304952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9AFA1B-CB09-41B0-AFF5-D2A65DD8F3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73217-CE93-4D09-B878-BE2DCE304952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9AFA1B-CB09-41B0-AFF5-D2A65DD8F3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73217-CE93-4D09-B878-BE2DCE304952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9AFA1B-CB09-41B0-AFF5-D2A65DD8F3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73217-CE93-4D09-B878-BE2DCE304952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9AFA1B-CB09-41B0-AFF5-D2A65DD8F3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&amp;Fcy;&amp;ocy;&amp;ncy; &amp;dcy;&amp;lcy;&amp;yacy; &amp;fcy;&amp;ocy;&amp;tcy;&amp;ocy;&amp;shcy;&amp;ocy;&amp;pcy;&amp;acy; - 115. &amp;Tcy;&amp;iecy;&amp;kcy;&amp;scy;&amp;tcy;&amp;ucy;&amp;rcy;&amp;acy; &amp;lcy;&amp;ucy;&amp;chcy;&amp;icy;.  &amp;Gcy;&amp;ocy;&amp;lcy;&amp;ucy;&amp;bcy;&amp;ocy;&amp;jcy; &amp;fcy;&amp;ocy;&amp;ncy;.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 userDrawn="1"/>
        </p:nvSpPr>
        <p:spPr>
          <a:xfrm>
            <a:off x="0" y="0"/>
            <a:ext cx="9144000" cy="6858000"/>
          </a:xfrm>
          <a:prstGeom prst="ellipse">
            <a:avLst/>
          </a:prstGeom>
          <a:solidFill>
            <a:srgbClr val="16EBF6">
              <a:alpha val="1411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8" name="Picture 6" descr="1920x1080 &amp;gcy;&amp;ocy;&amp;lcy;&amp;ucy;&amp;bcy;&amp;ocy;&amp;jcy; &amp;fcy;&amp;ocy;&amp;ncy;, &amp;kcy;&amp;acy;&amp;pcy;&amp;lcy;&amp;icy;, &amp;mcy;&amp;acy;&amp;kcy;&amp;rcy;&amp;ocy;, &amp;tcy;&amp;iecy;&amp;kcy;&amp;scy;&amp;tcy;&amp;ucy;&amp;rcy;&amp;acy; hd &amp;ocy;&amp;bcy;&amp;ocy;&amp;icy; &amp;ncy;&amp;acy; &amp;rcy;&amp;acy;&amp;bcy;&amp;ocy;&amp;chcy;&amp;icy;&amp;jcy; &amp;scy;&amp;tcy;&amp;ocy;&amp;lcy; 5240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1793"/>
            </a:avLst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1484784"/>
            <a:ext cx="5472608" cy="39087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Выступление на тему: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«Экологическое 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здоровьесбережение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на уроках  цветоводства и во внеурочной  деятельности»</a:t>
            </a:r>
          </a:p>
          <a:p>
            <a:pPr algn="ctr"/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3366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Учитель </a:t>
            </a:r>
          </a:p>
          <a:p>
            <a:pPr algn="r"/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Бурченкова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 О.А.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3366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27827" y="476672"/>
            <a:ext cx="806489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результате освоения программы обучающиеся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будут знать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 материалах,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инструментах для работы на пришкольном участке;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правилах безопасности труда и личной гигиены при работе с различными материалами;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месте и роли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экологической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жизни человека.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Учащиеся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будут уметь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пользоваться различными инструментами и материалами, необходимыми для оптимизации окружающей нас среды;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правильно называть изученные объекты и явления;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различать растения сада, огорода, леса, знать их названия;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правильно ухаживать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ними.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Таким образом, учащиеся смогут участвовать в организации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среды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Показателем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эффективной реализации данной программы является уровень общего развития ребенка с ОВЗ: положительное отношение к окружающему миру,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стремление 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самостоятельной экологической деятельности, эстетическое восприятие окружающей среды, стремление к сохранению собственного здоровья через окружающую нас среду.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1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566678"/>
            <a:ext cx="59046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Выводом данной работы является следующее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урок должен способствовать сохранению и увеличению жизненных сил учащихся от начала до его окончания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урок позволяет использовать полученные умения самостоятельно во внеурочной деятельности и в дальнейшей жизни.</a:t>
            </a:r>
          </a:p>
        </p:txBody>
      </p:sp>
    </p:spTree>
    <p:extLst>
      <p:ext uri="{BB962C8B-B14F-4D97-AF65-F5344CB8AC3E}">
        <p14:creationId xmlns:p14="http://schemas.microsoft.com/office/powerpoint/2010/main" val="15966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908720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Одной из целей нашей школы является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такой  образовательно-обучающей среды, в которой закладываются основы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среда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пространство, окружающее учащихся во время их пребывания в школе: экологическое, эмоционально–поведенческое, воспитательное, открытое информационно-образовательное.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Учеба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тяжелый, универсальный труд, который должен быть организован в оптимальном режиме сочетания умственной активности и разрядки, смены видов деятельности, учета индивидуальных особенностей учащихся.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708" y="764704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целями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уроках, является: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организационно–педагогических, материально–технических, санитарно–гигиенических и других условий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учитывающих индивидуальные показатели состояния учащихся;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материально–технического, содержательного и информационного обеспечения агитационной работы по приобщению учащихся к здоровому образу жизни.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здоровьесберегающего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это обеспечение ребенка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учителя сохранением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их жизненных сил от начала до конца урока, а также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возможностью использования полученных умений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самостоятельно во внеурочной деятельности и в дальнейшей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92696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Принципы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здоровьесберегающего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урока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направлены на укрепление физиологического и психологического здоровья. К этим принципам относятся: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 двигательной активности;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 оздоровительного режима;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 формирования правильной осанки и навыков рационального дыхания;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 психологической комфортности;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 опоры на индивидуальные особенности и способности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92696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08030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идеей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моей работы на уроках цветоводства является расширение спектра применения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технологий на уроках и во внеурочной деятельности.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уроки цветоводства можно условно разделить  на следующие типы: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I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тип -  стандартный урок,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который является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уроком, т.к.  учитель: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продумывает урок максимального умственного, психического, физического, нравственного комфорта учащихся;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помогает  каждому ученику понять значимость данного урока для будущего и творчески работать на нем, используя свои способности;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максимально использует индивидуальные особенности учащихся для повышения результативности их обучения;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полноценно выполняет учебную программу, формирует у учащихся интерес к своему предмету.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692696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404664"/>
            <a:ext cx="76037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II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тип – это уроки, в которые включены элементы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это минутки здоровья;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обучение учащихся новым упражнениям на снятие напряжения, стресса, утомления, упражнениям на развитие памяти, внимания,   мышления и т.д.;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это проблемные вопросы для учащихся при изучении нового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материала (например, при выращивании тюльпанов в комнатных условиях).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тип – это плановый урок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котором большая роль уделяется беседам: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 технике безопасности при работе на пришкольном участке, в кабинете цветоводства, правилам работы с садовыми инструментами, правилам поведения в экстремальной ситуации;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правилам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оказания первой медицинской помощи при травмах.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77686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уроках цветоводства используется такой вид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как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экологическое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Экологическое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учитывает то, что человек как биологический вид существует в природной среде, которая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физическое здоровье и духовное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личности, напрямую зависящее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экологических условий. Рассмотрение природной среды как предпосылки здоровья личности, позволяет нам внести в содержание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уроках и во внеурочной деятельности, формирование умений и навыков адаптации к экологическим факторам. К сожалению, экологическая среда образовательных учреждений не всегда благоприятна для здоровья учащихся. Общение с миром природы способствует выработке гуманистических форм и правил поведения в природной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 же время природная среда, окружающая школу, является мощным оздоровительным фактором.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255" y="692696"/>
            <a:ext cx="748883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Огромную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роль в укреплении здоровья учащихся играет экологическое пространство: достаточное освещение, активная вентиляция (проветривание кабинета), озеленение кабинета, а также экологическая среда вокруг школы.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кологический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компонент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ведущим при обучении детей с ОВЗ цветоводству, как на уроках, так и во внеурочной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принципов экологического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обучении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цветоводству, учащимися под руководством учителей профильного обучения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(цветоводства)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 разработан экологический проект по оптимизации состояния пришкольного участка. Это позволило использовать полученные на уроках умения по сохранению здоровья перенести во внеурочную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98335"/>
            <a:ext cx="75608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основе этого проекта и для реализации экологического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разработана программа по внеурочной деятельности «Озеленение пришкольной территории». Она рассчитана на 3 года.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Одной из главных целей данной программы является оптимизация природной среды, окружающей школу. А это в свою очередь мощный фактор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школьников.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расширение и углубление знаний учащихся об окружающем мире;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формирование знаний о природе своего края;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формирование первоначальных знаний о природоохранной деятельности человека, воспитание бережного отношения к природе.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Отличительной особенностью данной программы является использование практической деятельности на пришкольном участке. Дети переносят знания, полученные на уроках здоровья по цветоводству, во внеурочную деятельность, в другую среду.</a:t>
            </a:r>
          </a:p>
        </p:txBody>
      </p:sp>
    </p:spTree>
    <p:extLst>
      <p:ext uri="{BB962C8B-B14F-4D97-AF65-F5344CB8AC3E}">
        <p14:creationId xmlns:p14="http://schemas.microsoft.com/office/powerpoint/2010/main" val="42463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732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СЕМЬЯ</cp:lastModifiedBy>
  <cp:revision>24</cp:revision>
  <dcterms:created xsi:type="dcterms:W3CDTF">2015-01-09T17:00:37Z</dcterms:created>
  <dcterms:modified xsi:type="dcterms:W3CDTF">2015-12-28T16:24:37Z</dcterms:modified>
</cp:coreProperties>
</file>