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DE5B0-0F38-42A8-9D59-0FE5890FCA8A}" type="datetimeFigureOut">
              <a:rPr lang="ru-RU" smtClean="0"/>
              <a:t>11.07.2013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B1DEA-2270-4FEA-AAA7-79B1F8CD5A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13643-1818-4F7F-9DF5-7499695183D4}" type="slidenum">
              <a:rPr lang="ru-RU"/>
              <a:pPr/>
              <a:t>1</a:t>
            </a:fld>
            <a:endParaRPr lang="ru-RU"/>
          </a:p>
        </p:txBody>
      </p:sp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8DB9A3-7CAF-4467-8163-816318161A14}" type="slidenum">
              <a:rPr lang="ru-RU"/>
              <a:pPr/>
              <a:t>24</a:t>
            </a:fld>
            <a:endParaRPr lang="ru-RU"/>
          </a:p>
        </p:txBody>
      </p:sp>
      <p:sp>
        <p:nvSpPr>
          <p:cNvPr id="133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3" Type="http://schemas.openxmlformats.org/officeDocument/2006/relationships/audio" Target="../media/audio3.wav"/><Relationship Id="rId7" Type="http://schemas.openxmlformats.org/officeDocument/2006/relationships/slide" Target="slide19.xml"/><Relationship Id="rId12" Type="http://schemas.openxmlformats.org/officeDocument/2006/relationships/slide" Target="slide18.xml"/><Relationship Id="rId2" Type="http://schemas.openxmlformats.org/officeDocument/2006/relationships/audio" Target="../media/audio2.wav"/><Relationship Id="rId16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slide" Target="slide7.xml"/><Relationship Id="rId5" Type="http://schemas.openxmlformats.org/officeDocument/2006/relationships/slide" Target="slide9.xml"/><Relationship Id="rId15" Type="http://schemas.openxmlformats.org/officeDocument/2006/relationships/slide" Target="slide23.xml"/><Relationship Id="rId10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index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437063"/>
            <a:ext cx="2371725" cy="1382712"/>
          </a:xfrm>
          <a:prstGeom prst="rect">
            <a:avLst/>
          </a:prstGeom>
          <a:noFill/>
        </p:spPr>
      </p:pic>
      <p:sp>
        <p:nvSpPr>
          <p:cNvPr id="80900" name="WordArt 4"/>
          <p:cNvSpPr>
            <a:spLocks noChangeArrowheads="1" noChangeShapeType="1" noTextEdit="1"/>
          </p:cNvSpPr>
          <p:nvPr/>
        </p:nvSpPr>
        <p:spPr bwMode="auto">
          <a:xfrm>
            <a:off x="1763713" y="2852738"/>
            <a:ext cx="5329237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Своя игра</a:t>
            </a: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539750" y="0"/>
            <a:ext cx="7848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187806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7200" b="1">
                <a:solidFill>
                  <a:schemeClr val="accent1"/>
                </a:solidFill>
                <a:latin typeface="Arial" charset="0"/>
              </a:rPr>
              <a:t>Математический Турнир</a:t>
            </a:r>
            <a:endParaRPr lang="en-US" sz="7200" b="1">
              <a:solidFill>
                <a:schemeClr val="accent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ardy-wait l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80900" grpId="1" animBg="1"/>
      <p:bldP spid="80900" grpId="2" animBg="1"/>
      <p:bldP spid="80900" grpId="3" animBg="1"/>
      <p:bldP spid="809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5175"/>
            <a:ext cx="8534400" cy="1143000"/>
          </a:xfrm>
        </p:spPr>
        <p:txBody>
          <a:bodyPr/>
          <a:lstStyle/>
          <a:p>
            <a:r>
              <a:rPr lang="ru-RU" sz="5400" b="1" u="sng" dirty="0">
                <a:solidFill>
                  <a:srgbClr val="FF0066"/>
                </a:solidFill>
              </a:rPr>
              <a:t>Конкурс капитанов!!!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3708400" y="333375"/>
            <a:ext cx="1908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«Группировка»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400</a:t>
            </a: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827088" y="2997200"/>
            <a:ext cx="79930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10445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44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916113"/>
            <a:ext cx="684053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459" name="Text Box 11"/>
          <p:cNvSpPr txBox="1">
            <a:spLocks noChangeArrowheads="1"/>
          </p:cNvSpPr>
          <p:nvPr/>
        </p:nvSpPr>
        <p:spPr bwMode="auto">
          <a:xfrm>
            <a:off x="2627313" y="5949950"/>
            <a:ext cx="39608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ЗАДАЧА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133600"/>
            <a:ext cx="8534400" cy="1143000"/>
          </a:xfrm>
        </p:spPr>
        <p:txBody>
          <a:bodyPr/>
          <a:lstStyle/>
          <a:p>
            <a:r>
              <a:rPr lang="ru-RU" sz="4000" b="1" dirty="0">
                <a:solidFill>
                  <a:srgbClr val="FF0066"/>
                </a:solidFill>
              </a:rPr>
              <a:t>Разложите многочлен на множители:</a:t>
            </a:r>
            <a:br>
              <a:rPr lang="ru-RU" sz="4000" b="1" dirty="0">
                <a:solidFill>
                  <a:srgbClr val="FF0066"/>
                </a:solidFill>
              </a:rPr>
            </a:br>
            <a:r>
              <a:rPr lang="en-US" sz="4000" b="1" dirty="0">
                <a:solidFill>
                  <a:srgbClr val="FF0066"/>
                </a:solidFill>
              </a:rPr>
              <a:t>a</a:t>
            </a:r>
            <a:r>
              <a:rPr lang="en-US" sz="4000" b="1" baseline="30000" dirty="0">
                <a:solidFill>
                  <a:srgbClr val="FF0066"/>
                </a:solidFill>
              </a:rPr>
              <a:t>2</a:t>
            </a:r>
            <a:r>
              <a:rPr lang="en-US" sz="4000" b="1" dirty="0">
                <a:solidFill>
                  <a:srgbClr val="FF0066"/>
                </a:solidFill>
              </a:rPr>
              <a:t>-225</a:t>
            </a:r>
            <a:endParaRPr lang="ru-RU" sz="4000" b="1" dirty="0">
              <a:solidFill>
                <a:srgbClr val="FF0066"/>
              </a:solidFill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2339975" y="0"/>
            <a:ext cx="44084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 dirty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«Формулы сокращенного умножения» </a:t>
            </a:r>
          </a:p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684213" y="4292600"/>
            <a:ext cx="7740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</a:rPr>
              <a:t>(a-15)</a:t>
            </a:r>
            <a:r>
              <a:rPr lang="en-US" sz="3600" b="1" baseline="-6000">
                <a:solidFill>
                  <a:srgbClr val="0000FF"/>
                </a:solidFill>
              </a:rPr>
              <a:t>*</a:t>
            </a:r>
            <a:r>
              <a:rPr lang="en-US" sz="3600" b="1">
                <a:solidFill>
                  <a:srgbClr val="0000FF"/>
                </a:solidFill>
              </a:rPr>
              <a:t>(a+15)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10547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27988" y="5805488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8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40425" y="6308725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5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80"/>
                  </p:tgtEl>
                </p:cond>
              </p:nextCondLst>
            </p:seq>
          </p:childTnLst>
        </p:cTn>
      </p:par>
    </p:tnLst>
    <p:bldLst>
      <p:bldP spid="1054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989138"/>
            <a:ext cx="8534400" cy="1143000"/>
          </a:xfrm>
        </p:spPr>
        <p:txBody>
          <a:bodyPr/>
          <a:lstStyle/>
          <a:p>
            <a:r>
              <a:rPr lang="ru-RU" sz="4000" b="1" dirty="0">
                <a:solidFill>
                  <a:srgbClr val="FF0066"/>
                </a:solidFill>
              </a:rPr>
              <a:t>Разложите двучлен на множители:</a:t>
            </a:r>
            <a:br>
              <a:rPr lang="ru-RU" sz="4000" b="1" dirty="0">
                <a:solidFill>
                  <a:srgbClr val="FF0066"/>
                </a:solidFill>
              </a:rPr>
            </a:br>
            <a:r>
              <a:rPr lang="ru-RU" sz="4000" b="1" dirty="0">
                <a:solidFill>
                  <a:srgbClr val="FF0066"/>
                </a:solidFill>
              </a:rPr>
              <a:t>4</a:t>
            </a:r>
            <a:r>
              <a:rPr lang="en-US" sz="4000" b="1" dirty="0">
                <a:solidFill>
                  <a:srgbClr val="FF0066"/>
                </a:solidFill>
              </a:rPr>
              <a:t>b</a:t>
            </a:r>
            <a:r>
              <a:rPr lang="en-US" sz="4000" b="1" baseline="30000" dirty="0">
                <a:solidFill>
                  <a:srgbClr val="FF0066"/>
                </a:solidFill>
              </a:rPr>
              <a:t>16 </a:t>
            </a:r>
            <a:r>
              <a:rPr lang="en-US" sz="4000" b="1" baseline="20000" dirty="0">
                <a:solidFill>
                  <a:srgbClr val="FF0066"/>
                </a:solidFill>
              </a:rPr>
              <a:t>-</a:t>
            </a:r>
            <a:r>
              <a:rPr lang="en-US" sz="4000" b="1" dirty="0">
                <a:solidFill>
                  <a:srgbClr val="FF0066"/>
                </a:solidFill>
              </a:rPr>
              <a:t>144d</a:t>
            </a:r>
            <a:r>
              <a:rPr lang="en-US" sz="4000" b="1" baseline="30000" dirty="0">
                <a:solidFill>
                  <a:srgbClr val="FF0066"/>
                </a:solidFill>
              </a:rPr>
              <a:t>4</a:t>
            </a:r>
            <a:endParaRPr lang="ru-RU" sz="4000" b="1" baseline="30000" dirty="0">
              <a:solidFill>
                <a:srgbClr val="FF0066"/>
              </a:solidFill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2555875" y="0"/>
            <a:ext cx="44084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«Формулы сокращенного умножения»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</a:t>
            </a:r>
            <a:r>
              <a:rPr lang="en-US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00</a:t>
            </a: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971550" y="4076700"/>
            <a:ext cx="7272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rgbClr val="0000FF"/>
                </a:solidFill>
              </a:rPr>
              <a:t>(2b</a:t>
            </a:r>
            <a:r>
              <a:rPr lang="en-US" sz="3600" baseline="30000" dirty="0">
                <a:solidFill>
                  <a:srgbClr val="0000FF"/>
                </a:solidFill>
              </a:rPr>
              <a:t>8</a:t>
            </a:r>
            <a:r>
              <a:rPr lang="en-US" sz="3600" dirty="0">
                <a:solidFill>
                  <a:srgbClr val="0000FF"/>
                </a:solidFill>
              </a:rPr>
              <a:t>-12d</a:t>
            </a:r>
            <a:r>
              <a:rPr lang="en-US" sz="3600" baseline="30000" dirty="0">
                <a:solidFill>
                  <a:srgbClr val="0000FF"/>
                </a:solidFill>
              </a:rPr>
              <a:t>2</a:t>
            </a:r>
            <a:r>
              <a:rPr lang="en-US" sz="3600" dirty="0">
                <a:solidFill>
                  <a:srgbClr val="0000FF"/>
                </a:solidFill>
              </a:rPr>
              <a:t>)</a:t>
            </a:r>
            <a:r>
              <a:rPr lang="en-US" sz="3600" baseline="-6000" dirty="0">
                <a:solidFill>
                  <a:srgbClr val="0000FF"/>
                </a:solidFill>
              </a:rPr>
              <a:t>*</a:t>
            </a:r>
            <a:r>
              <a:rPr lang="en-US" sz="3600" dirty="0">
                <a:solidFill>
                  <a:srgbClr val="0000FF"/>
                </a:solidFill>
              </a:rPr>
              <a:t>(2b</a:t>
            </a:r>
            <a:r>
              <a:rPr lang="en-US" sz="3600" baseline="30000" dirty="0">
                <a:solidFill>
                  <a:srgbClr val="0000FF"/>
                </a:solidFill>
              </a:rPr>
              <a:t>8</a:t>
            </a:r>
            <a:r>
              <a:rPr lang="en-US" sz="3600" dirty="0">
                <a:solidFill>
                  <a:srgbClr val="0000FF"/>
                </a:solidFill>
              </a:rPr>
              <a:t>+12d</a:t>
            </a:r>
            <a:r>
              <a:rPr lang="en-US" sz="3600" baseline="30000" dirty="0">
                <a:solidFill>
                  <a:srgbClr val="0000FF"/>
                </a:solidFill>
              </a:rPr>
              <a:t>2</a:t>
            </a:r>
            <a:r>
              <a:rPr lang="en-US" sz="3600" dirty="0">
                <a:solidFill>
                  <a:srgbClr val="0000FF"/>
                </a:solidFill>
              </a:rPr>
              <a:t>)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106503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5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504"/>
                  </p:tgtEl>
                </p:cond>
              </p:nextCondLst>
            </p:seq>
          </p:childTnLst>
        </p:cTn>
      </p:par>
    </p:tnLst>
    <p:bldLst>
      <p:bldP spid="1065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276475"/>
            <a:ext cx="8534400" cy="1143000"/>
          </a:xfrm>
        </p:spPr>
        <p:txBody>
          <a:bodyPr/>
          <a:lstStyle/>
          <a:p>
            <a:r>
              <a:rPr lang="ru-RU" sz="5400" b="1" dirty="0">
                <a:solidFill>
                  <a:srgbClr val="FF0066"/>
                </a:solidFill>
              </a:rPr>
              <a:t>Решите уравнение:</a:t>
            </a:r>
            <a:br>
              <a:rPr lang="ru-RU" sz="5400" b="1" dirty="0">
                <a:solidFill>
                  <a:srgbClr val="FF0066"/>
                </a:solidFill>
              </a:rPr>
            </a:br>
            <a:r>
              <a:rPr lang="en-US" sz="5400" b="1" dirty="0">
                <a:solidFill>
                  <a:srgbClr val="FF0066"/>
                </a:solidFill>
              </a:rPr>
              <a:t>x</a:t>
            </a:r>
            <a:r>
              <a:rPr lang="en-US" sz="5400" b="1" baseline="30000" dirty="0">
                <a:solidFill>
                  <a:srgbClr val="FF0066"/>
                </a:solidFill>
              </a:rPr>
              <a:t>2</a:t>
            </a:r>
            <a:r>
              <a:rPr lang="en-US" sz="5400" b="1" dirty="0">
                <a:solidFill>
                  <a:srgbClr val="FF0066"/>
                </a:solidFill>
              </a:rPr>
              <a:t>-49=0</a:t>
            </a:r>
            <a:endParaRPr lang="ru-RU" sz="5400" b="1" dirty="0">
              <a:solidFill>
                <a:srgbClr val="FF0066"/>
              </a:solidFill>
            </a:endParaRP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2195513" y="188913"/>
            <a:ext cx="44084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«Формулы сокращенного умножения»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</a:t>
            </a:r>
            <a:r>
              <a:rPr lang="en-US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00</a:t>
            </a:r>
          </a:p>
          <a:p>
            <a:pPr algn="ctr"/>
            <a:endParaRPr lang="ru-RU" sz="1600" b="1">
              <a:solidFill>
                <a:srgbClr val="CCFF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755650" y="4508500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0000FF"/>
                </a:solidFill>
              </a:rPr>
              <a:t>x</a:t>
            </a:r>
            <a:r>
              <a:rPr lang="en-US" sz="3600" b="1" baseline="-25000">
                <a:solidFill>
                  <a:srgbClr val="0000FF"/>
                </a:solidFill>
              </a:rPr>
              <a:t>1</a:t>
            </a:r>
            <a:r>
              <a:rPr lang="en-US" sz="3600" b="1">
                <a:solidFill>
                  <a:srgbClr val="0000FF"/>
                </a:solidFill>
              </a:rPr>
              <a:t>=7; x</a:t>
            </a:r>
            <a:r>
              <a:rPr lang="en-US" sz="3600" b="1" baseline="-25000">
                <a:solidFill>
                  <a:srgbClr val="0000FF"/>
                </a:solidFill>
              </a:rPr>
              <a:t>2</a:t>
            </a:r>
            <a:r>
              <a:rPr lang="en-US" sz="3600" b="1">
                <a:solidFill>
                  <a:srgbClr val="0000FF"/>
                </a:solidFill>
              </a:rPr>
              <a:t>=-7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107527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734050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5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75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28"/>
                  </p:tgtEl>
                </p:cond>
              </p:nextCondLst>
            </p:seq>
          </p:childTnLst>
        </p:cTn>
      </p:par>
    </p:tnLst>
    <p:bldLst>
      <p:bldP spid="1075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989138"/>
            <a:ext cx="8534400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66"/>
                </a:solidFill>
              </a:rPr>
              <a:t>Что скрывается за кружком?</a:t>
            </a:r>
            <a:br>
              <a:rPr lang="ru-RU" sz="4000" b="1" dirty="0" smtClean="0">
                <a:solidFill>
                  <a:srgbClr val="FF0066"/>
                </a:solidFill>
              </a:rPr>
            </a:br>
            <a:r>
              <a:rPr lang="en-US" sz="4000" b="1" dirty="0" smtClean="0">
                <a:solidFill>
                  <a:srgbClr val="FF0066"/>
                </a:solidFill>
              </a:rPr>
              <a:t>a</a:t>
            </a:r>
            <a:r>
              <a:rPr lang="en-US" sz="4000" b="1" baseline="30000" dirty="0" smtClean="0">
                <a:solidFill>
                  <a:srgbClr val="FF0066"/>
                </a:solidFill>
              </a:rPr>
              <a:t>3</a:t>
            </a:r>
            <a:r>
              <a:rPr lang="en-US" sz="4000" b="1" dirty="0" smtClean="0">
                <a:solidFill>
                  <a:srgbClr val="FF0066"/>
                </a:solidFill>
              </a:rPr>
              <a:t>+8=(a+   )(a</a:t>
            </a:r>
            <a:r>
              <a:rPr lang="en-US" sz="4000" b="1" baseline="30000" dirty="0" smtClean="0">
                <a:solidFill>
                  <a:srgbClr val="FF0066"/>
                </a:solidFill>
              </a:rPr>
              <a:t>2</a:t>
            </a:r>
            <a:r>
              <a:rPr lang="ru-RU" sz="4000" b="1" baseline="30000" dirty="0" smtClean="0">
                <a:solidFill>
                  <a:srgbClr val="FF0066"/>
                </a:solidFill>
              </a:rPr>
              <a:t> </a:t>
            </a:r>
            <a:r>
              <a:rPr lang="en-US" sz="4000" b="1" dirty="0" smtClean="0">
                <a:solidFill>
                  <a:srgbClr val="FF0066"/>
                </a:solidFill>
              </a:rPr>
              <a:t>- a</a:t>
            </a:r>
            <a:r>
              <a:rPr lang="en-US" sz="4000" b="1" baseline="-6000" dirty="0" smtClean="0">
                <a:solidFill>
                  <a:srgbClr val="FF0066"/>
                </a:solidFill>
              </a:rPr>
              <a:t>*</a:t>
            </a:r>
            <a:r>
              <a:rPr lang="en-US" sz="4000" b="1" dirty="0" smtClean="0">
                <a:solidFill>
                  <a:srgbClr val="FF0066"/>
                </a:solidFill>
              </a:rPr>
              <a:t>     +    </a:t>
            </a:r>
            <a:r>
              <a:rPr lang="en-US" sz="4000" b="1" baseline="30000" dirty="0" smtClean="0">
                <a:solidFill>
                  <a:srgbClr val="FF0066"/>
                </a:solidFill>
              </a:rPr>
              <a:t>2</a:t>
            </a:r>
            <a:r>
              <a:rPr lang="en-US" sz="4000" b="1" dirty="0" smtClean="0">
                <a:solidFill>
                  <a:srgbClr val="FF0066"/>
                </a:solidFill>
              </a:rPr>
              <a:t>);</a:t>
            </a:r>
            <a:r>
              <a:rPr lang="ru-RU" sz="4000" b="1" dirty="0" smtClean="0">
                <a:solidFill>
                  <a:srgbClr val="FF0066"/>
                </a:solidFill>
              </a:rPr>
              <a:t/>
            </a:r>
            <a:br>
              <a:rPr lang="ru-RU" sz="4000" b="1" dirty="0" smtClean="0">
                <a:solidFill>
                  <a:srgbClr val="FF0066"/>
                </a:solidFill>
              </a:rPr>
            </a:br>
            <a:r>
              <a:rPr lang="ru-RU" sz="4000" b="1" dirty="0" smtClean="0">
                <a:solidFill>
                  <a:srgbClr val="FF0066"/>
                </a:solidFill>
              </a:rPr>
              <a:t> </a:t>
            </a:r>
            <a:r>
              <a:rPr lang="en-US" sz="4000" b="1" dirty="0" smtClean="0">
                <a:solidFill>
                  <a:srgbClr val="FF0066"/>
                </a:solidFill>
              </a:rPr>
              <a:t>m</a:t>
            </a:r>
            <a:r>
              <a:rPr lang="en-US" sz="4000" b="1" baseline="30000" dirty="0" smtClean="0">
                <a:solidFill>
                  <a:srgbClr val="FF0066"/>
                </a:solidFill>
              </a:rPr>
              <a:t>3</a:t>
            </a:r>
            <a:r>
              <a:rPr lang="en-US" sz="4000" b="1" dirty="0" smtClean="0">
                <a:solidFill>
                  <a:srgbClr val="FF0066"/>
                </a:solidFill>
              </a:rPr>
              <a:t>-27=(m-   )(m</a:t>
            </a:r>
            <a:r>
              <a:rPr lang="en-US" sz="4000" b="1" baseline="30000" dirty="0" smtClean="0">
                <a:solidFill>
                  <a:srgbClr val="FF0066"/>
                </a:solidFill>
              </a:rPr>
              <a:t>2</a:t>
            </a:r>
            <a:r>
              <a:rPr lang="ru-RU" sz="4000" b="1" baseline="30000" dirty="0" smtClean="0">
                <a:solidFill>
                  <a:srgbClr val="FF0066"/>
                </a:solidFill>
              </a:rPr>
              <a:t> </a:t>
            </a:r>
            <a:r>
              <a:rPr lang="en-US" sz="4000" b="1" dirty="0" smtClean="0">
                <a:solidFill>
                  <a:srgbClr val="FF0066"/>
                </a:solidFill>
              </a:rPr>
              <a:t>+ m</a:t>
            </a:r>
            <a:r>
              <a:rPr lang="en-US" sz="4000" b="1" baseline="-6000" dirty="0" smtClean="0">
                <a:solidFill>
                  <a:srgbClr val="FF0066"/>
                </a:solidFill>
              </a:rPr>
              <a:t>*</a:t>
            </a:r>
            <a:r>
              <a:rPr lang="en-US" sz="4000" b="1" dirty="0" smtClean="0">
                <a:solidFill>
                  <a:srgbClr val="FF0066"/>
                </a:solidFill>
              </a:rPr>
              <a:t>     +    </a:t>
            </a:r>
            <a:r>
              <a:rPr lang="en-US" sz="4000" b="1" baseline="30000" dirty="0" smtClean="0">
                <a:solidFill>
                  <a:srgbClr val="FF0066"/>
                </a:solidFill>
              </a:rPr>
              <a:t>2</a:t>
            </a:r>
            <a:r>
              <a:rPr lang="en-US" sz="4000" b="1" dirty="0" smtClean="0">
                <a:solidFill>
                  <a:srgbClr val="FF0066"/>
                </a:solidFill>
              </a:rPr>
              <a:t>)</a:t>
            </a:r>
            <a:endParaRPr lang="ru-RU" sz="4000" b="1" dirty="0">
              <a:solidFill>
                <a:srgbClr val="FF0066"/>
              </a:solidFill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2484438" y="0"/>
            <a:ext cx="44084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«Формулы сокращенного умножения»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400</a:t>
            </a: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1619250" y="4797425"/>
            <a:ext cx="62642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2</a:t>
            </a:r>
            <a:r>
              <a:rPr lang="en-US" b="1">
                <a:solidFill>
                  <a:srgbClr val="0000FF"/>
                </a:solidFill>
              </a:rPr>
              <a:t>;3</a:t>
            </a: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10855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5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  <p:sp>
        <p:nvSpPr>
          <p:cNvPr id="108553" name="Oval 9"/>
          <p:cNvSpPr>
            <a:spLocks noChangeArrowheads="1"/>
          </p:cNvSpPr>
          <p:nvPr/>
        </p:nvSpPr>
        <p:spPr bwMode="auto">
          <a:xfrm>
            <a:off x="7524750" y="2924175"/>
            <a:ext cx="504825" cy="503238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108554" name="Oval 10"/>
          <p:cNvSpPr>
            <a:spLocks noChangeArrowheads="1"/>
          </p:cNvSpPr>
          <p:nvPr/>
        </p:nvSpPr>
        <p:spPr bwMode="auto">
          <a:xfrm>
            <a:off x="3924300" y="2997200"/>
            <a:ext cx="504825" cy="503238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108555" name="Oval 11"/>
          <p:cNvSpPr>
            <a:spLocks noChangeArrowheads="1"/>
          </p:cNvSpPr>
          <p:nvPr/>
        </p:nvSpPr>
        <p:spPr bwMode="auto">
          <a:xfrm>
            <a:off x="6516688" y="2924175"/>
            <a:ext cx="504825" cy="503238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108556" name="Oval 12"/>
          <p:cNvSpPr>
            <a:spLocks noChangeArrowheads="1"/>
          </p:cNvSpPr>
          <p:nvPr/>
        </p:nvSpPr>
        <p:spPr bwMode="auto">
          <a:xfrm>
            <a:off x="3851275" y="2349500"/>
            <a:ext cx="504825" cy="503238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108557" name="Oval 13"/>
          <p:cNvSpPr>
            <a:spLocks noChangeArrowheads="1"/>
          </p:cNvSpPr>
          <p:nvPr/>
        </p:nvSpPr>
        <p:spPr bwMode="auto">
          <a:xfrm>
            <a:off x="5940425" y="2276475"/>
            <a:ext cx="504825" cy="503238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108558" name="Oval 14"/>
          <p:cNvSpPr>
            <a:spLocks noChangeArrowheads="1"/>
          </p:cNvSpPr>
          <p:nvPr/>
        </p:nvSpPr>
        <p:spPr bwMode="auto">
          <a:xfrm>
            <a:off x="6948488" y="2276475"/>
            <a:ext cx="504825" cy="503238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5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52"/>
                  </p:tgtEl>
                </p:cond>
              </p:nextCondLst>
            </p:seq>
          </p:childTnLst>
        </p:cTn>
      </p:par>
    </p:tnLst>
    <p:bldLst>
      <p:bldP spid="1085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3492500" y="0"/>
            <a:ext cx="19446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 dirty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«Головоломки» </a:t>
            </a:r>
          </a:p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116013" y="4652963"/>
            <a:ext cx="70564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0000FF"/>
                </a:solidFill>
              </a:rPr>
              <a:t>Запятую. Тогда получится 4,5</a:t>
            </a:r>
          </a:p>
        </p:txBody>
      </p:sp>
      <p:sp>
        <p:nvSpPr>
          <p:cNvPr id="109582" name="Rectangle 14"/>
          <p:cNvSpPr>
            <a:spLocks noGrp="1" noChangeArrowheads="1"/>
          </p:cNvSpPr>
          <p:nvPr>
            <p:ph type="title"/>
          </p:nvPr>
        </p:nvSpPr>
        <p:spPr>
          <a:xfrm>
            <a:off x="179388" y="2420938"/>
            <a:ext cx="9144000" cy="1143000"/>
          </a:xfrm>
        </p:spPr>
        <p:txBody>
          <a:bodyPr/>
          <a:lstStyle/>
          <a:p>
            <a:r>
              <a:rPr lang="ru-RU" sz="4000" b="1" u="sng" dirty="0">
                <a:solidFill>
                  <a:srgbClr val="FF0066"/>
                </a:solidFill>
              </a:rPr>
              <a:t>Какой знак нужно поставить между числами 4 и 5, чтобы результат получился больше четырех, но меньше пяти? </a:t>
            </a:r>
            <a:r>
              <a:rPr lang="ru-RU" dirty="0"/>
              <a:t> </a:t>
            </a:r>
          </a:p>
        </p:txBody>
      </p:sp>
      <p:sp>
        <p:nvSpPr>
          <p:cNvPr id="109583" name="AutoShape 1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584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84"/>
                  </p:tgtEl>
                </p:cond>
              </p:nextCondLst>
            </p:seq>
          </p:childTnLst>
        </p:cTn>
      </p:par>
    </p:tnLst>
    <p:bldLst>
      <p:bldP spid="1095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565400"/>
            <a:ext cx="8534400" cy="1143000"/>
          </a:xfrm>
        </p:spPr>
        <p:txBody>
          <a:bodyPr/>
          <a:lstStyle/>
          <a:p>
            <a:r>
              <a:rPr lang="ru-RU" sz="4000" b="1" u="sng" dirty="0">
                <a:solidFill>
                  <a:srgbClr val="FB1503"/>
                </a:solidFill>
              </a:rPr>
              <a:t>Найдите три числа, которые при </a:t>
            </a:r>
            <a:r>
              <a:rPr lang="ru-RU" sz="4000" b="1" u="sng" dirty="0" err="1">
                <a:solidFill>
                  <a:srgbClr val="FB1503"/>
                </a:solidFill>
              </a:rPr>
              <a:t>попарном</a:t>
            </a:r>
            <a:r>
              <a:rPr lang="ru-RU" sz="4000" b="1" u="sng" dirty="0">
                <a:solidFill>
                  <a:srgbClr val="FB1503"/>
                </a:solidFill>
              </a:rPr>
              <a:t> сложении дают в сумме двадцать, тридцать и сорок. </a:t>
            </a:r>
            <a:r>
              <a:rPr lang="ru-RU" dirty="0"/>
              <a:t> </a:t>
            </a: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3419475" y="0"/>
            <a:ext cx="19446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«Головоломки»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2195513" y="4437063"/>
            <a:ext cx="4321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solidFill>
                  <a:srgbClr val="0000FF"/>
                </a:solidFill>
              </a:rPr>
              <a:t>5,15 и 25</a:t>
            </a:r>
          </a:p>
        </p:txBody>
      </p:sp>
      <p:sp>
        <p:nvSpPr>
          <p:cNvPr id="11059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6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06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600"/>
                  </p:tgtEl>
                </p:cond>
              </p:nextCondLst>
            </p:seq>
          </p:childTnLst>
        </p:cTn>
      </p:par>
    </p:tnLst>
    <p:bldLst>
      <p:bldP spid="1105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76475"/>
            <a:ext cx="8534400" cy="1835150"/>
          </a:xfrm>
        </p:spPr>
        <p:txBody>
          <a:bodyPr/>
          <a:lstStyle/>
          <a:p>
            <a:r>
              <a:rPr lang="ru-RU" b="1" dirty="0">
                <a:solidFill>
                  <a:srgbClr val="FF0066"/>
                </a:solidFill>
              </a:rPr>
              <a:t>Продолжите последовательность: </a:t>
            </a:r>
            <a:br>
              <a:rPr lang="ru-RU" b="1" dirty="0">
                <a:solidFill>
                  <a:srgbClr val="FF0066"/>
                </a:solidFill>
              </a:rPr>
            </a:br>
            <a:r>
              <a:rPr lang="ru-RU" b="1" dirty="0">
                <a:solidFill>
                  <a:srgbClr val="FF0066"/>
                </a:solidFill>
              </a:rPr>
              <a:t> 3, 5, 8, 13, __ </a:t>
            </a:r>
            <a:br>
              <a:rPr lang="ru-RU" b="1" dirty="0">
                <a:solidFill>
                  <a:srgbClr val="FF0066"/>
                </a:solidFill>
              </a:rPr>
            </a:br>
            <a:endParaRPr lang="ru-RU" b="1" dirty="0">
              <a:solidFill>
                <a:srgbClr val="FF0066"/>
              </a:solidFill>
            </a:endParaRP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3348038" y="0"/>
            <a:ext cx="19446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«Головоломки»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300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1403350" y="4437063"/>
            <a:ext cx="60483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21, 34, 55</a:t>
            </a:r>
          </a:p>
        </p:txBody>
      </p:sp>
      <p:sp>
        <p:nvSpPr>
          <p:cNvPr id="111623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62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16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624"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56540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FB1503"/>
                </a:solidFill>
              </a:rPr>
              <a:t>Двенадцать братьев друг за другом стоят, но друг друга не видят.</a:t>
            </a:r>
            <a:r>
              <a:rPr lang="ru-RU" dirty="0"/>
              <a:t> 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3492500" y="0"/>
            <a:ext cx="19446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«Головоломки»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400</a:t>
            </a:r>
          </a:p>
        </p:txBody>
      </p: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2195513" y="4508500"/>
            <a:ext cx="4321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solidFill>
                  <a:srgbClr val="0000FF"/>
                </a:solidFill>
              </a:rPr>
              <a:t>месяцы</a:t>
            </a:r>
          </a:p>
        </p:txBody>
      </p:sp>
      <p:sp>
        <p:nvSpPr>
          <p:cNvPr id="112647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4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48"/>
                  </p:tgtEl>
                </p:cond>
              </p:nextCondLst>
            </p:seq>
          </p:childTnLst>
        </p:cTn>
      </p:par>
    </p:tnLst>
    <p:bldLst>
      <p:bldP spid="1126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349500"/>
            <a:ext cx="8534400" cy="15843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66"/>
                </a:solidFill>
              </a:rPr>
              <a:t>Крышка стола имеет 4 угла. </a:t>
            </a:r>
            <a:br>
              <a:rPr lang="ru-RU" b="1" dirty="0">
                <a:solidFill>
                  <a:srgbClr val="FF0066"/>
                </a:solidFill>
              </a:rPr>
            </a:br>
            <a:r>
              <a:rPr lang="ru-RU" b="1" dirty="0">
                <a:solidFill>
                  <a:srgbClr val="FF0066"/>
                </a:solidFill>
              </a:rPr>
              <a:t>Один отпилили. </a:t>
            </a:r>
            <a:br>
              <a:rPr lang="ru-RU" b="1" dirty="0">
                <a:solidFill>
                  <a:srgbClr val="FF0066"/>
                </a:solidFill>
              </a:rPr>
            </a:br>
            <a:r>
              <a:rPr lang="ru-RU" b="1" dirty="0">
                <a:solidFill>
                  <a:srgbClr val="FF0066"/>
                </a:solidFill>
              </a:rPr>
              <a:t>Сколько углов стало у стола?</a:t>
            </a:r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3563938" y="0"/>
            <a:ext cx="20177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 dirty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«Задачи шутки» </a:t>
            </a:r>
          </a:p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2411413" y="4868863"/>
            <a:ext cx="43211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solidFill>
                  <a:srgbClr val="0000FF"/>
                </a:solidFill>
              </a:rPr>
              <a:t>5 углов</a:t>
            </a:r>
          </a:p>
        </p:txBody>
      </p:sp>
      <p:sp>
        <p:nvSpPr>
          <p:cNvPr id="113672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6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3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673"/>
                  </p:tgtEl>
                </p:cond>
              </p:nextCondLst>
            </p:seq>
          </p:childTnLst>
        </p:cTn>
      </p:par>
    </p:tnLst>
    <p:bldLst>
      <p:bldP spid="1136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spect="1" noChangeArrowheads="1"/>
          </p:cNvSpPr>
          <p:nvPr/>
        </p:nvSpPr>
        <p:spPr bwMode="auto">
          <a:xfrm>
            <a:off x="0" y="260350"/>
            <a:ext cx="1728788" cy="1092200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Вынесение</a:t>
            </a:r>
          </a:p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общего </a:t>
            </a:r>
          </a:p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множителя</a:t>
            </a:r>
            <a:endParaRPr lang="en-US" sz="20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89" name="Rectangle 5"/>
          <p:cNvSpPr>
            <a:spLocks noChangeAspect="1" noChangeArrowheads="1"/>
          </p:cNvSpPr>
          <p:nvPr/>
        </p:nvSpPr>
        <p:spPr bwMode="auto">
          <a:xfrm>
            <a:off x="1835150" y="549275"/>
            <a:ext cx="1684338" cy="77946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Группировка</a:t>
            </a:r>
            <a:endParaRPr lang="en-US" sz="20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1" name="Rectangle 7"/>
          <p:cNvSpPr>
            <a:spLocks noChangeAspect="1" noChangeArrowheads="1"/>
          </p:cNvSpPr>
          <p:nvPr/>
        </p:nvSpPr>
        <p:spPr bwMode="auto">
          <a:xfrm>
            <a:off x="7308850" y="549275"/>
            <a:ext cx="1581150" cy="731838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Задачи</a:t>
            </a:r>
          </a:p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шутки</a:t>
            </a:r>
            <a:endParaRPr lang="en-US" sz="20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2" name="Rectangle 8"/>
          <p:cNvSpPr>
            <a:spLocks noChangeAspect="1" noChangeArrowheads="1"/>
          </p:cNvSpPr>
          <p:nvPr/>
        </p:nvSpPr>
        <p:spPr bwMode="auto">
          <a:xfrm>
            <a:off x="179388" y="148431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4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3" name="Rectangle 9"/>
          <p:cNvSpPr>
            <a:spLocks noChangeAspect="1" noChangeArrowheads="1"/>
          </p:cNvSpPr>
          <p:nvPr/>
        </p:nvSpPr>
        <p:spPr bwMode="auto">
          <a:xfrm>
            <a:off x="1979613" y="148431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4" name="Rectangle 10"/>
          <p:cNvSpPr>
            <a:spLocks noChangeAspect="1" noChangeArrowheads="1"/>
          </p:cNvSpPr>
          <p:nvPr/>
        </p:nvSpPr>
        <p:spPr bwMode="auto">
          <a:xfrm>
            <a:off x="3822700" y="1412875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6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5" name="Rectangle 11"/>
          <p:cNvSpPr>
            <a:spLocks noChangeAspect="1" noChangeArrowheads="1"/>
          </p:cNvSpPr>
          <p:nvPr/>
        </p:nvSpPr>
        <p:spPr bwMode="auto">
          <a:xfrm>
            <a:off x="7308850" y="1412875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7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6" name="Rectangle 12"/>
          <p:cNvSpPr>
            <a:spLocks noChangeAspect="1" noChangeArrowheads="1"/>
          </p:cNvSpPr>
          <p:nvPr/>
        </p:nvSpPr>
        <p:spPr bwMode="auto">
          <a:xfrm>
            <a:off x="179388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8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8" name="Rectangle 14"/>
          <p:cNvSpPr>
            <a:spLocks noChangeAspect="1" noChangeArrowheads="1"/>
          </p:cNvSpPr>
          <p:nvPr/>
        </p:nvSpPr>
        <p:spPr bwMode="auto">
          <a:xfrm>
            <a:off x="1979613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9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9" name="Rectangle 15"/>
          <p:cNvSpPr>
            <a:spLocks noChangeAspect="1" noChangeArrowheads="1"/>
          </p:cNvSpPr>
          <p:nvPr/>
        </p:nvSpPr>
        <p:spPr bwMode="auto">
          <a:xfrm>
            <a:off x="3822700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0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0" name="Rectangle 16"/>
          <p:cNvSpPr>
            <a:spLocks noChangeAspect="1" noChangeArrowheads="1"/>
          </p:cNvSpPr>
          <p:nvPr/>
        </p:nvSpPr>
        <p:spPr bwMode="auto">
          <a:xfrm>
            <a:off x="7308850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6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1" name="Rectangle 17"/>
          <p:cNvSpPr>
            <a:spLocks noChangeAspect="1" noChangeArrowheads="1"/>
          </p:cNvSpPr>
          <p:nvPr/>
        </p:nvSpPr>
        <p:spPr bwMode="auto">
          <a:xfrm>
            <a:off x="179388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1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2" name="Rectangle 18"/>
          <p:cNvSpPr>
            <a:spLocks noChangeAspect="1" noChangeArrowheads="1"/>
          </p:cNvSpPr>
          <p:nvPr/>
        </p:nvSpPr>
        <p:spPr bwMode="auto">
          <a:xfrm>
            <a:off x="1979613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2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3" name="Rectangle 19"/>
          <p:cNvSpPr>
            <a:spLocks noChangeAspect="1" noChangeArrowheads="1"/>
          </p:cNvSpPr>
          <p:nvPr/>
        </p:nvSpPr>
        <p:spPr bwMode="auto">
          <a:xfrm>
            <a:off x="3838575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3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4" name="Rectangle 20"/>
          <p:cNvSpPr>
            <a:spLocks noChangeAspect="1" noChangeArrowheads="1"/>
          </p:cNvSpPr>
          <p:nvPr/>
        </p:nvSpPr>
        <p:spPr bwMode="auto">
          <a:xfrm>
            <a:off x="7308850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0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5" name="Rectangle 21"/>
          <p:cNvSpPr>
            <a:spLocks noChangeAspect="1" noChangeArrowheads="1"/>
          </p:cNvSpPr>
          <p:nvPr/>
        </p:nvSpPr>
        <p:spPr bwMode="auto">
          <a:xfrm>
            <a:off x="179388" y="486886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4" action="ppaction://hlinksldjump"/>
              </a:rPr>
              <a:t>400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6" name="Rectangle 22"/>
          <p:cNvSpPr>
            <a:spLocks noChangeAspect="1" noChangeArrowheads="1"/>
          </p:cNvSpPr>
          <p:nvPr/>
        </p:nvSpPr>
        <p:spPr bwMode="auto">
          <a:xfrm>
            <a:off x="1979613" y="486886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7" action="ppaction://hlinksldjump"/>
              </a:rPr>
              <a:t>400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7" name="Rectangle 23"/>
          <p:cNvSpPr>
            <a:spLocks noChangeAspect="1" noChangeArrowheads="1"/>
          </p:cNvSpPr>
          <p:nvPr/>
        </p:nvSpPr>
        <p:spPr bwMode="auto">
          <a:xfrm>
            <a:off x="3852863" y="486886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5" action="ppaction://hlinksldjump"/>
              </a:rPr>
              <a:t>400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8" name="Rectangle 24"/>
          <p:cNvSpPr>
            <a:spLocks noChangeAspect="1" noChangeArrowheads="1"/>
          </p:cNvSpPr>
          <p:nvPr/>
        </p:nvSpPr>
        <p:spPr bwMode="auto">
          <a:xfrm>
            <a:off x="7308850" y="486886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3" action="ppaction://hlinksldjump"/>
              </a:rPr>
              <a:t>400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9" name="Rectangle 25"/>
          <p:cNvSpPr>
            <a:spLocks noChangeAspect="1" noChangeArrowheads="1"/>
          </p:cNvSpPr>
          <p:nvPr/>
        </p:nvSpPr>
        <p:spPr bwMode="auto">
          <a:xfrm>
            <a:off x="5580063" y="549275"/>
            <a:ext cx="1616075" cy="7477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8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Головоломки</a:t>
            </a:r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endParaRPr lang="en-US" sz="20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0" name="Rectangle 26"/>
          <p:cNvSpPr>
            <a:spLocks noChangeAspect="1" noChangeArrowheads="1"/>
          </p:cNvSpPr>
          <p:nvPr/>
        </p:nvSpPr>
        <p:spPr bwMode="auto">
          <a:xfrm>
            <a:off x="3635375" y="0"/>
            <a:ext cx="1871663" cy="1182688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Формулы </a:t>
            </a:r>
          </a:p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сокращенного </a:t>
            </a:r>
          </a:p>
          <a:p>
            <a:pPr algn="ctr"/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умножения </a:t>
            </a:r>
            <a:endParaRPr lang="en-US" sz="20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1" name="Rectangle 27"/>
          <p:cNvSpPr>
            <a:spLocks noChangeAspect="1" noChangeArrowheads="1"/>
          </p:cNvSpPr>
          <p:nvPr/>
        </p:nvSpPr>
        <p:spPr bwMode="auto">
          <a:xfrm>
            <a:off x="5580063" y="1412875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6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2" name="Rectangle 28"/>
          <p:cNvSpPr>
            <a:spLocks noChangeAspect="1" noChangeArrowheads="1"/>
          </p:cNvSpPr>
          <p:nvPr/>
        </p:nvSpPr>
        <p:spPr bwMode="auto">
          <a:xfrm>
            <a:off x="5580063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4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3" name="Rectangle 29"/>
          <p:cNvSpPr>
            <a:spLocks noChangeAspect="1" noChangeArrowheads="1"/>
          </p:cNvSpPr>
          <p:nvPr/>
        </p:nvSpPr>
        <p:spPr bwMode="auto">
          <a:xfrm>
            <a:off x="5580063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9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4" name="Rectangle 30"/>
          <p:cNvSpPr>
            <a:spLocks noChangeAspect="1" noChangeArrowheads="1"/>
          </p:cNvSpPr>
          <p:nvPr/>
        </p:nvSpPr>
        <p:spPr bwMode="auto">
          <a:xfrm>
            <a:off x="5580063" y="486886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2" action="ppaction://hlinksldjump"/>
              </a:rPr>
              <a:t>400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5" name="AutoShape 31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6237288"/>
            <a:ext cx="1944687" cy="3333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50000">
                <a:schemeClr val="tx1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Закончить игру</a:t>
            </a:r>
          </a:p>
        </p:txBody>
      </p:sp>
      <p:sp>
        <p:nvSpPr>
          <p:cNvPr id="67616" name="AutoShape 3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6013" y="6237288"/>
            <a:ext cx="1944687" cy="3333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50000">
                <a:schemeClr val="tx1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Начать игру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16"/>
                  </p:tgtEl>
                </p:cond>
              </p:nextCondLst>
            </p:seq>
          </p:childTnLst>
        </p:cTn>
      </p:par>
    </p:tnLst>
    <p:bldLst>
      <p:bldP spid="67588" grpId="0" animBg="1" autoUpdateAnimBg="0"/>
      <p:bldP spid="67589" grpId="0" animBg="1" autoUpdateAnimBg="0"/>
      <p:bldP spid="67591" grpId="0" animBg="1" autoUpdateAnimBg="0"/>
      <p:bldP spid="67592" grpId="0" animBg="1" autoUpdateAnimBg="0"/>
      <p:bldP spid="67593" grpId="0" animBg="1" autoUpdateAnimBg="0"/>
      <p:bldP spid="67594" grpId="0" animBg="1" autoUpdateAnimBg="0"/>
      <p:bldP spid="67595" grpId="0" animBg="1" autoUpdateAnimBg="0"/>
      <p:bldP spid="67596" grpId="0" animBg="1" autoUpdateAnimBg="0"/>
      <p:bldP spid="67598" grpId="0" animBg="1" autoUpdateAnimBg="0"/>
      <p:bldP spid="67599" grpId="0" animBg="1" autoUpdateAnimBg="0"/>
      <p:bldP spid="67600" grpId="0" animBg="1" autoUpdateAnimBg="0"/>
      <p:bldP spid="67601" grpId="0" animBg="1" autoUpdateAnimBg="0"/>
      <p:bldP spid="67602" grpId="0" animBg="1" autoUpdateAnimBg="0"/>
      <p:bldP spid="67603" grpId="0" animBg="1" autoUpdateAnimBg="0"/>
      <p:bldP spid="67604" grpId="0" animBg="1" autoUpdateAnimBg="0"/>
      <p:bldP spid="67605" grpId="0" animBg="1" autoUpdateAnimBg="0"/>
      <p:bldP spid="67606" grpId="0" animBg="1" autoUpdateAnimBg="0"/>
      <p:bldP spid="67607" grpId="0" animBg="1" autoUpdateAnimBg="0"/>
      <p:bldP spid="67608" grpId="0" animBg="1" autoUpdateAnimBg="0"/>
      <p:bldP spid="67609" grpId="0" animBg="1" autoUpdateAnimBg="0"/>
      <p:bldP spid="67610" grpId="0" animBg="1" autoUpdateAnimBg="0"/>
      <p:bldP spid="67611" grpId="0" animBg="1" autoUpdateAnimBg="0"/>
      <p:bldP spid="67612" grpId="0" animBg="1" autoUpdateAnimBg="0"/>
      <p:bldP spid="67613" grpId="0" animBg="1" autoUpdateAnimBg="0"/>
      <p:bldP spid="6761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36838"/>
            <a:ext cx="8534400" cy="1143000"/>
          </a:xfrm>
        </p:spPr>
        <p:txBody>
          <a:bodyPr/>
          <a:lstStyle/>
          <a:p>
            <a:r>
              <a:rPr lang="ru-RU" b="1" dirty="0">
                <a:solidFill>
                  <a:srgbClr val="FF0066"/>
                </a:solidFill>
              </a:rPr>
              <a:t>60 листов книги имеют толщину 1 см. Какова толщина всех листов книги, если в ней 240 страниц?</a:t>
            </a:r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3563938" y="0"/>
            <a:ext cx="20177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«Задачи шутки»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2339975" y="5084763"/>
            <a:ext cx="43211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CB0601"/>
                </a:solidFill>
              </a:rPr>
              <a:t> </a:t>
            </a:r>
            <a:r>
              <a:rPr lang="ru-RU" b="1">
                <a:solidFill>
                  <a:srgbClr val="0000FF"/>
                </a:solidFill>
              </a:rPr>
              <a:t>2 см</a:t>
            </a:r>
          </a:p>
        </p:txBody>
      </p:sp>
      <p:sp>
        <p:nvSpPr>
          <p:cNvPr id="11469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734050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69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4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695"/>
                  </p:tgtEl>
                </p:cond>
              </p:nextCondLst>
            </p:seq>
          </p:childTnLst>
        </p:cTn>
      </p:par>
    </p:tnLst>
    <p:bldLst>
      <p:bldP spid="1146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349500"/>
            <a:ext cx="8964612" cy="1143000"/>
          </a:xfrm>
        </p:spPr>
        <p:txBody>
          <a:bodyPr/>
          <a:lstStyle/>
          <a:p>
            <a:r>
              <a:rPr lang="ru-RU" sz="3200" b="1" dirty="0">
                <a:solidFill>
                  <a:srgbClr val="FB1503"/>
                </a:solidFill>
              </a:rPr>
              <a:t>В семье четверо детей, им 5, 8, 13 и 15 лет</a:t>
            </a:r>
            <a:r>
              <a:rPr lang="en-US" sz="3200" b="1" dirty="0">
                <a:solidFill>
                  <a:srgbClr val="FB1503"/>
                </a:solidFill>
              </a:rPr>
              <a:t>.</a:t>
            </a:r>
            <a:br>
              <a:rPr lang="en-US" sz="3200" b="1" dirty="0">
                <a:solidFill>
                  <a:srgbClr val="FB1503"/>
                </a:solidFill>
              </a:rPr>
            </a:br>
            <a:r>
              <a:rPr lang="ru-RU" sz="3200" b="1" dirty="0">
                <a:solidFill>
                  <a:srgbClr val="FB1503"/>
                </a:solidFill>
              </a:rPr>
              <a:t>Детей зовут Аня, Боря, Вера и Галя. Сколько лет каждому ребенку, если одна девочка ходит в детский сад, Аня старше Бори и сумма лет Ани и Веры делится на три?</a:t>
            </a:r>
            <a:r>
              <a:rPr lang="ru-RU" dirty="0"/>
              <a:t> 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3203575" y="0"/>
            <a:ext cx="22447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8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endParaRPr lang="ru-RU" sz="1800" b="1">
              <a:solidFill>
                <a:srgbClr val="CCFFFF"/>
              </a:solidFill>
            </a:endParaRPr>
          </a:p>
          <a:p>
            <a:pPr algn="ctr"/>
            <a:r>
              <a:rPr lang="ru-RU" sz="18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«Задачи шутки» </a:t>
            </a:r>
          </a:p>
          <a:p>
            <a:pPr algn="ctr"/>
            <a:r>
              <a:rPr lang="ru-RU" sz="18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300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2268538" y="4724400"/>
            <a:ext cx="48974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000FF"/>
                </a:solidFill>
              </a:rPr>
              <a:t>Аня-13лет; Боря-8 лет; Вера-5 лет; Галя-15 лет.</a:t>
            </a:r>
          </a:p>
        </p:txBody>
      </p:sp>
      <p:sp>
        <p:nvSpPr>
          <p:cNvPr id="11571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734050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571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57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19"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349500"/>
            <a:ext cx="8534400" cy="1143000"/>
          </a:xfrm>
        </p:spPr>
        <p:txBody>
          <a:bodyPr/>
          <a:lstStyle/>
          <a:p>
            <a:r>
              <a:rPr lang="ru-RU" b="1" dirty="0">
                <a:solidFill>
                  <a:srgbClr val="FF0066"/>
                </a:solidFill>
              </a:rPr>
              <a:t>Что больше произведение всех цифр или их сумма?</a:t>
            </a:r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3708400" y="0"/>
            <a:ext cx="20177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«Задачи шутки»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400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2627313" y="4941888"/>
            <a:ext cx="43211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Сумма</a:t>
            </a:r>
            <a:r>
              <a:rPr lang="ru-RU" b="1">
                <a:solidFill>
                  <a:srgbClr val="CB0601"/>
                </a:solidFill>
              </a:rPr>
              <a:t> </a:t>
            </a:r>
          </a:p>
        </p:txBody>
      </p:sp>
      <p:sp>
        <p:nvSpPr>
          <p:cNvPr id="11674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734050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674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67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743"/>
                  </p:tgtEl>
                </p:cond>
              </p:nextCondLst>
            </p:seq>
          </p:childTnLst>
        </p:cTn>
      </p:par>
    </p:tnLst>
    <p:bldLst>
      <p:bldP spid="1167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640763" cy="1944688"/>
          </a:xfrm>
        </p:spPr>
        <p:txBody>
          <a:bodyPr/>
          <a:lstStyle/>
          <a:p>
            <a:r>
              <a:rPr lang="ru-RU" sz="6000" b="1">
                <a:solidFill>
                  <a:srgbClr val="FB150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Поздравляем победителей!</a:t>
            </a:r>
          </a:p>
        </p:txBody>
      </p:sp>
      <p:pic>
        <p:nvPicPr>
          <p:cNvPr id="131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565400"/>
            <a:ext cx="5329237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index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4508500"/>
            <a:ext cx="2371725" cy="1382713"/>
          </a:xfrm>
          <a:prstGeom prst="rect">
            <a:avLst/>
          </a:prstGeom>
          <a:noFill/>
        </p:spPr>
      </p:pic>
      <p:sp>
        <p:nvSpPr>
          <p:cNvPr id="132100" name="WordArt 4">
            <a:hlinkClick r:id="" action="ppaction://noaction">
              <a:snd r:embed="rId3" name="jeopardy-wait long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7200900" cy="2665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Всем   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ardy-wait l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 animBg="1"/>
      <p:bldP spid="132100" grpId="1" animBg="1"/>
      <p:bldP spid="132100" grpId="2" animBg="1"/>
      <p:bldP spid="132100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734050"/>
            <a:ext cx="935037" cy="835025"/>
          </a:xfrm>
          <a:prstGeom prst="actionButtonBackPrevious">
            <a:avLst/>
          </a:prstGeom>
          <a:gradFill rotWithShape="1">
            <a:gsLst>
              <a:gs pos="0">
                <a:srgbClr val="0000FF"/>
              </a:gs>
              <a:gs pos="50000">
                <a:schemeClr val="bg2"/>
              </a:gs>
              <a:gs pos="100000">
                <a:srgbClr val="00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1619250" y="188913"/>
            <a:ext cx="55038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8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800" b="1" dirty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8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«Вынесение общего множителя за скобки» </a:t>
            </a:r>
          </a:p>
          <a:p>
            <a:pPr algn="ctr"/>
            <a:r>
              <a:rPr lang="ru-RU" sz="18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880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5800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2339975" y="4365625"/>
            <a:ext cx="59055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FF"/>
                </a:solidFill>
              </a:rPr>
              <a:t>   a</a:t>
            </a:r>
            <a:r>
              <a:rPr lang="en-US" b="1" baseline="30000" dirty="0">
                <a:solidFill>
                  <a:srgbClr val="0000FF"/>
                </a:solidFill>
              </a:rPr>
              <a:t>3</a:t>
            </a:r>
            <a:r>
              <a:rPr lang="en-US" b="1" dirty="0">
                <a:solidFill>
                  <a:srgbClr val="0000FF"/>
                </a:solidFill>
              </a:rPr>
              <a:t>*(</a:t>
            </a:r>
            <a:r>
              <a:rPr lang="ru-RU" b="1" dirty="0">
                <a:solidFill>
                  <a:srgbClr val="0000FF"/>
                </a:solidFill>
              </a:rPr>
              <a:t>1</a:t>
            </a:r>
            <a:r>
              <a:rPr lang="en-US" b="1" dirty="0">
                <a:solidFill>
                  <a:srgbClr val="0000FF"/>
                </a:solidFill>
              </a:rPr>
              <a:t>+ba</a:t>
            </a:r>
            <a:r>
              <a:rPr lang="en-US" b="1" baseline="30000" dirty="0">
                <a:solidFill>
                  <a:srgbClr val="0000FF"/>
                </a:solidFill>
              </a:rPr>
              <a:t>2</a:t>
            </a:r>
            <a:r>
              <a:rPr lang="en-US" b="1" dirty="0">
                <a:solidFill>
                  <a:srgbClr val="0000FF"/>
                </a:solidFill>
              </a:rPr>
              <a:t>)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0" y="1916113"/>
            <a:ext cx="91440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u="sng" dirty="0">
                <a:solidFill>
                  <a:srgbClr val="FB1503"/>
                </a:solidFill>
                <a:latin typeface="Times New Roman" pitchFamily="18" charset="0"/>
              </a:rPr>
              <a:t>Вынесите общий множитель у двучлена за скобки</a:t>
            </a:r>
            <a:r>
              <a:rPr lang="en-US" sz="5400" b="1" u="sng" dirty="0">
                <a:solidFill>
                  <a:srgbClr val="FB1503"/>
                </a:solidFill>
                <a:latin typeface="Times New Roman" pitchFamily="18" charset="0"/>
              </a:rPr>
              <a:t> a</a:t>
            </a:r>
            <a:r>
              <a:rPr lang="ru-RU" sz="5400" b="1" u="sng" baseline="30000" dirty="0">
                <a:solidFill>
                  <a:srgbClr val="FB1503"/>
                </a:solidFill>
                <a:latin typeface="Times New Roman" pitchFamily="18" charset="0"/>
              </a:rPr>
              <a:t>3</a:t>
            </a:r>
            <a:r>
              <a:rPr lang="ru-RU" sz="5400" b="1" u="sng" dirty="0">
                <a:solidFill>
                  <a:srgbClr val="FB1503"/>
                </a:solidFill>
                <a:latin typeface="Times New Roman" pitchFamily="18" charset="0"/>
              </a:rPr>
              <a:t>+</a:t>
            </a:r>
            <a:r>
              <a:rPr lang="en-US" sz="5400" b="1" u="sng" dirty="0">
                <a:solidFill>
                  <a:srgbClr val="FB1503"/>
                </a:solidFill>
                <a:latin typeface="Times New Roman" pitchFamily="18" charset="0"/>
              </a:rPr>
              <a:t>ba</a:t>
            </a:r>
            <a:r>
              <a:rPr lang="en-US" sz="5400" b="1" u="sng" baseline="30000" dirty="0">
                <a:solidFill>
                  <a:srgbClr val="FB1503"/>
                </a:solidFill>
                <a:latin typeface="Times New Roman" pitchFamily="18" charset="0"/>
              </a:rPr>
              <a:t>5</a:t>
            </a:r>
            <a:endParaRPr lang="ru-RU" sz="5400" b="1" u="sng" baseline="30000" dirty="0">
              <a:solidFill>
                <a:srgbClr val="FB1503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80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73"/>
                  </p:tgtEl>
                </p:cond>
              </p:nextCondLst>
            </p:seq>
          </p:childTnLst>
        </p:cTn>
      </p:par>
    </p:tnLst>
    <p:bldLst>
      <p:bldP spid="880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3683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B1503"/>
                </a:solidFill>
              </a:rPr>
              <a:t>Разложите многочлен на множители: </a:t>
            </a:r>
            <a:r>
              <a:rPr lang="en-US" sz="4800" b="1" dirty="0">
                <a:solidFill>
                  <a:srgbClr val="FB1503"/>
                </a:solidFill>
              </a:rPr>
              <a:t/>
            </a:r>
            <a:br>
              <a:rPr lang="en-US" sz="4800" b="1" dirty="0">
                <a:solidFill>
                  <a:srgbClr val="FB1503"/>
                </a:solidFill>
              </a:rPr>
            </a:br>
            <a:r>
              <a:rPr lang="ru-RU" sz="6000" b="1" dirty="0">
                <a:solidFill>
                  <a:srgbClr val="FB1503"/>
                </a:solidFill>
              </a:rPr>
              <a:t>42</a:t>
            </a:r>
            <a:r>
              <a:rPr lang="en-US" sz="6000" b="1" dirty="0">
                <a:solidFill>
                  <a:srgbClr val="FB1503"/>
                </a:solidFill>
              </a:rPr>
              <a:t>a</a:t>
            </a:r>
            <a:r>
              <a:rPr lang="en-US" sz="6000" b="1" baseline="30000" dirty="0">
                <a:solidFill>
                  <a:srgbClr val="FB1503"/>
                </a:solidFill>
              </a:rPr>
              <a:t>4</a:t>
            </a:r>
            <a:r>
              <a:rPr lang="en-US" sz="6000" b="1" dirty="0">
                <a:solidFill>
                  <a:srgbClr val="FB1503"/>
                </a:solidFill>
              </a:rPr>
              <a:t>b-48a</a:t>
            </a:r>
            <a:r>
              <a:rPr lang="en-US" sz="6000" b="1" baseline="30000" dirty="0">
                <a:solidFill>
                  <a:srgbClr val="FB1503"/>
                </a:solidFill>
              </a:rPr>
              <a:t>3</a:t>
            </a:r>
            <a:r>
              <a:rPr lang="en-US" sz="6000" b="1" dirty="0">
                <a:solidFill>
                  <a:srgbClr val="FB1503"/>
                </a:solidFill>
              </a:rPr>
              <a:t>b</a:t>
            </a:r>
            <a:r>
              <a:rPr lang="en-US" sz="6000" b="1" baseline="30000" dirty="0">
                <a:solidFill>
                  <a:srgbClr val="FB1503"/>
                </a:solidFill>
              </a:rPr>
              <a:t>2</a:t>
            </a:r>
            <a:r>
              <a:rPr lang="en-US" sz="6000" b="1" dirty="0">
                <a:solidFill>
                  <a:srgbClr val="FB1503"/>
                </a:solidFill>
              </a:rPr>
              <a:t>-78a</a:t>
            </a:r>
            <a:r>
              <a:rPr lang="en-US" sz="6000" b="1" baseline="30000" dirty="0">
                <a:solidFill>
                  <a:srgbClr val="FB1503"/>
                </a:solidFill>
              </a:rPr>
              <a:t>2</a:t>
            </a:r>
            <a:r>
              <a:rPr lang="en-US" sz="6000" b="1" dirty="0">
                <a:solidFill>
                  <a:srgbClr val="FB1503"/>
                </a:solidFill>
              </a:rPr>
              <a:t>b</a:t>
            </a:r>
            <a:r>
              <a:rPr lang="en-US" sz="6000" b="1" baseline="30000" dirty="0">
                <a:solidFill>
                  <a:srgbClr val="FB1503"/>
                </a:solidFill>
              </a:rPr>
              <a:t>3</a:t>
            </a:r>
            <a:endParaRPr lang="ru-RU" sz="6000" b="1" baseline="30000" dirty="0">
              <a:solidFill>
                <a:srgbClr val="FB1503"/>
              </a:solidFill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1258888" y="0"/>
            <a:ext cx="6337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2000" b="1">
                <a:solidFill>
                  <a:srgbClr val="CCFFCC"/>
                </a:solidFill>
              </a:rPr>
              <a:t> </a:t>
            </a:r>
          </a:p>
          <a:p>
            <a:pPr algn="ctr"/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</a:t>
            </a:r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Вынесение общего множителя за скобки</a:t>
            </a:r>
            <a:r>
              <a:rPr lang="ru-RU" sz="20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» </a:t>
            </a:r>
          </a:p>
          <a:p>
            <a:pPr algn="ctr"/>
            <a:r>
              <a:rPr lang="ru-RU" sz="20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755650" y="4437063"/>
            <a:ext cx="79930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tx2"/>
                </a:solidFill>
              </a:rPr>
              <a:t>2a</a:t>
            </a:r>
            <a:r>
              <a:rPr lang="en-US" b="1" baseline="30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b*(21a</a:t>
            </a:r>
            <a:r>
              <a:rPr lang="en-US" b="1" baseline="30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-24ab-39b</a:t>
            </a:r>
            <a:r>
              <a:rPr lang="en-US" b="1" baseline="30000" dirty="0">
                <a:solidFill>
                  <a:schemeClr val="tx2"/>
                </a:solidFill>
              </a:rPr>
              <a:t>2</a:t>
            </a:r>
            <a:r>
              <a:rPr lang="en-US" b="1" dirty="0">
                <a:solidFill>
                  <a:schemeClr val="tx2"/>
                </a:solidFill>
              </a:rPr>
              <a:t>)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8909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689600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09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6092825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9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096"/>
                  </p:tgtEl>
                </p:cond>
              </p:nextCondLst>
            </p:seq>
          </p:childTnLst>
        </p:cTn>
      </p:par>
    </p:tnLst>
    <p:bldLst>
      <p:bldP spid="890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08275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B1503"/>
                </a:solidFill>
              </a:rPr>
              <a:t>Вычислить наиболее рациональным способом:</a:t>
            </a:r>
            <a:br>
              <a:rPr lang="ru-RU" sz="5400" b="1" dirty="0">
                <a:solidFill>
                  <a:srgbClr val="FB1503"/>
                </a:solidFill>
              </a:rPr>
            </a:br>
            <a:r>
              <a:rPr lang="en-US" sz="5400" b="1" dirty="0">
                <a:solidFill>
                  <a:srgbClr val="FB1503"/>
                </a:solidFill>
              </a:rPr>
              <a:t>0,2</a:t>
            </a:r>
            <a:r>
              <a:rPr lang="en-US" sz="5400" b="1" baseline="30000" dirty="0">
                <a:solidFill>
                  <a:srgbClr val="FB1503"/>
                </a:solidFill>
              </a:rPr>
              <a:t>3</a:t>
            </a:r>
            <a:r>
              <a:rPr lang="en-US" sz="5400" b="1" dirty="0">
                <a:solidFill>
                  <a:srgbClr val="FB1503"/>
                </a:solidFill>
              </a:rPr>
              <a:t>+0,2</a:t>
            </a:r>
            <a:r>
              <a:rPr lang="en-US" sz="5400" b="1" baseline="30000" dirty="0">
                <a:solidFill>
                  <a:srgbClr val="FB1503"/>
                </a:solidFill>
              </a:rPr>
              <a:t>2</a:t>
            </a:r>
            <a:r>
              <a:rPr lang="en-US" sz="5400" b="1" baseline="-6000" dirty="0">
                <a:solidFill>
                  <a:srgbClr val="FB1503"/>
                </a:solidFill>
              </a:rPr>
              <a:t>*</a:t>
            </a:r>
            <a:r>
              <a:rPr lang="en-US" sz="5400" b="1" dirty="0">
                <a:solidFill>
                  <a:srgbClr val="FB1503"/>
                </a:solidFill>
              </a:rPr>
              <a:t>0,8+0,2</a:t>
            </a:r>
            <a:r>
              <a:rPr lang="en-US" sz="5400" b="1" baseline="30000" dirty="0">
                <a:solidFill>
                  <a:srgbClr val="FB1503"/>
                </a:solidFill>
              </a:rPr>
              <a:t>2</a:t>
            </a:r>
            <a:endParaRPr lang="ru-RU" sz="5400" b="1" baseline="30000" dirty="0">
              <a:solidFill>
                <a:srgbClr val="FB1503"/>
              </a:solidFill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2124075" y="333375"/>
            <a:ext cx="491013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«Вынесение общего множителя за скобки»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300</a:t>
            </a:r>
          </a:p>
          <a:p>
            <a:pPr algn="ctr"/>
            <a:endParaRPr lang="ru-RU" sz="1600" b="1">
              <a:solidFill>
                <a:srgbClr val="CCFF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908175" y="5013325"/>
            <a:ext cx="53292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0,08</a:t>
            </a:r>
          </a:p>
        </p:txBody>
      </p:sp>
      <p:sp>
        <p:nvSpPr>
          <p:cNvPr id="90119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618163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012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20"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34950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B1503"/>
                </a:solidFill>
              </a:rPr>
              <a:t>Решить уравнение:</a:t>
            </a:r>
            <a:br>
              <a:rPr lang="ru-RU" sz="4800" b="1" dirty="0">
                <a:solidFill>
                  <a:srgbClr val="FB1503"/>
                </a:solidFill>
              </a:rPr>
            </a:br>
            <a:r>
              <a:rPr lang="en-US" sz="4800" b="1" dirty="0">
                <a:solidFill>
                  <a:srgbClr val="FB1503"/>
                </a:solidFill>
              </a:rPr>
              <a:t>y</a:t>
            </a:r>
            <a:r>
              <a:rPr lang="ru-RU" sz="4800" b="1" baseline="30000" dirty="0">
                <a:solidFill>
                  <a:srgbClr val="FB1503"/>
                </a:solidFill>
              </a:rPr>
              <a:t>3</a:t>
            </a:r>
            <a:r>
              <a:rPr lang="en-US" sz="4800" b="1" dirty="0">
                <a:solidFill>
                  <a:srgbClr val="FB1503"/>
                </a:solidFill>
              </a:rPr>
              <a:t>-5y</a:t>
            </a:r>
            <a:r>
              <a:rPr lang="ru-RU" sz="4800" b="1" baseline="30000" dirty="0">
                <a:solidFill>
                  <a:srgbClr val="FB1503"/>
                </a:solidFill>
              </a:rPr>
              <a:t>2</a:t>
            </a:r>
            <a:r>
              <a:rPr lang="en-US" sz="4800" b="1" dirty="0">
                <a:solidFill>
                  <a:srgbClr val="FB1503"/>
                </a:solidFill>
              </a:rPr>
              <a:t>=0</a:t>
            </a:r>
            <a:endParaRPr lang="ru-RU" sz="4800" b="1" dirty="0">
              <a:solidFill>
                <a:srgbClr val="FB1503"/>
              </a:solidFill>
            </a:endParaRP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2339975" y="188913"/>
            <a:ext cx="4910138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«Вынесение общего множителя за скобки»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400</a:t>
            </a:r>
          </a:p>
          <a:p>
            <a:pPr algn="ctr"/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116013" y="4508500"/>
            <a:ext cx="72723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</a:rPr>
              <a:t>y</a:t>
            </a:r>
            <a:r>
              <a:rPr lang="en-US" sz="3200" b="1" baseline="-25000" dirty="0">
                <a:solidFill>
                  <a:srgbClr val="0000FF"/>
                </a:solidFill>
              </a:rPr>
              <a:t>1</a:t>
            </a:r>
            <a:r>
              <a:rPr lang="en-US" sz="3200" b="1" dirty="0">
                <a:solidFill>
                  <a:srgbClr val="0000FF"/>
                </a:solidFill>
              </a:rPr>
              <a:t>=0</a:t>
            </a:r>
            <a:r>
              <a:rPr lang="ru-RU" sz="3200" b="1" dirty="0">
                <a:solidFill>
                  <a:srgbClr val="0000FF"/>
                </a:solidFill>
              </a:rPr>
              <a:t>; </a:t>
            </a:r>
            <a:r>
              <a:rPr lang="en-US" sz="2800" b="1" dirty="0">
                <a:solidFill>
                  <a:srgbClr val="0000FF"/>
                </a:solidFill>
              </a:rPr>
              <a:t>y</a:t>
            </a:r>
            <a:r>
              <a:rPr lang="ru-RU" sz="2800" b="1" baseline="-25000" dirty="0">
                <a:solidFill>
                  <a:srgbClr val="0000FF"/>
                </a:solidFill>
              </a:rPr>
              <a:t>2</a:t>
            </a:r>
            <a:r>
              <a:rPr lang="en-US" sz="2800" b="1" dirty="0">
                <a:solidFill>
                  <a:srgbClr val="0000FF"/>
                </a:solidFill>
              </a:rPr>
              <a:t>=</a:t>
            </a:r>
            <a:r>
              <a:rPr lang="ru-RU" sz="2800" b="1" dirty="0">
                <a:solidFill>
                  <a:srgbClr val="0000FF"/>
                </a:solidFill>
              </a:rPr>
              <a:t>5</a:t>
            </a:r>
          </a:p>
        </p:txBody>
      </p:sp>
      <p:sp>
        <p:nvSpPr>
          <p:cNvPr id="9933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933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21388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9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336"/>
                  </p:tgtEl>
                </p:cond>
              </p:nextCondLst>
            </p:seq>
          </p:childTnLst>
        </p:cTn>
      </p:par>
    </p:tnLst>
    <p:bldLst>
      <p:bldP spid="993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36838"/>
            <a:ext cx="8534400" cy="1143000"/>
          </a:xfrm>
        </p:spPr>
        <p:txBody>
          <a:bodyPr/>
          <a:lstStyle/>
          <a:p>
            <a:r>
              <a:rPr lang="ru-RU" sz="5400" b="1" dirty="0">
                <a:solidFill>
                  <a:srgbClr val="FB1503"/>
                </a:solidFill>
              </a:rPr>
              <a:t>Разложите многочлен на множители:</a:t>
            </a:r>
            <a:br>
              <a:rPr lang="ru-RU" sz="5400" b="1" dirty="0">
                <a:solidFill>
                  <a:srgbClr val="FB1503"/>
                </a:solidFill>
              </a:rPr>
            </a:br>
            <a:r>
              <a:rPr lang="ru-RU" sz="5400" b="1" dirty="0">
                <a:solidFill>
                  <a:srgbClr val="FB1503"/>
                </a:solidFill>
              </a:rPr>
              <a:t>2</a:t>
            </a:r>
            <a:r>
              <a:rPr lang="en-US" sz="5400" b="1" dirty="0">
                <a:solidFill>
                  <a:srgbClr val="FB1503"/>
                </a:solidFill>
              </a:rPr>
              <a:t>b</a:t>
            </a:r>
            <a:r>
              <a:rPr lang="en-US" sz="5400" b="1" baseline="30000" dirty="0">
                <a:solidFill>
                  <a:srgbClr val="FB1503"/>
                </a:solidFill>
              </a:rPr>
              <a:t>3</a:t>
            </a:r>
            <a:r>
              <a:rPr lang="en-US" sz="5400" b="1" dirty="0">
                <a:solidFill>
                  <a:srgbClr val="FB1503"/>
                </a:solidFill>
              </a:rPr>
              <a:t>-6-4b</a:t>
            </a:r>
            <a:r>
              <a:rPr lang="en-US" sz="5400" b="1" baseline="30000" dirty="0">
                <a:solidFill>
                  <a:srgbClr val="FB1503"/>
                </a:solidFill>
              </a:rPr>
              <a:t>2</a:t>
            </a:r>
            <a:r>
              <a:rPr lang="en-US" sz="5400" b="1" dirty="0">
                <a:solidFill>
                  <a:srgbClr val="FB1503"/>
                </a:solidFill>
              </a:rPr>
              <a:t>+3b</a:t>
            </a:r>
            <a:endParaRPr lang="ru-RU" sz="5400" b="1" dirty="0">
              <a:solidFill>
                <a:srgbClr val="FB1503"/>
              </a:solidFill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3419475" y="333375"/>
            <a:ext cx="1908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«Группировка» </a:t>
            </a:r>
          </a:p>
          <a:p>
            <a:pPr algn="ctr"/>
            <a:r>
              <a:rPr lang="ru-RU" sz="1600" b="1" dirty="0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2267744" y="4509120"/>
            <a:ext cx="58324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FF"/>
                </a:solidFill>
              </a:rPr>
              <a:t>(b-2)</a:t>
            </a:r>
            <a:r>
              <a:rPr lang="en-US" b="1" baseline="-6000" dirty="0">
                <a:solidFill>
                  <a:srgbClr val="0000FF"/>
                </a:solidFill>
              </a:rPr>
              <a:t>*</a:t>
            </a:r>
            <a:r>
              <a:rPr lang="en-US" b="1" dirty="0">
                <a:solidFill>
                  <a:srgbClr val="0000FF"/>
                </a:solidFill>
              </a:rPr>
              <a:t>(2b</a:t>
            </a:r>
            <a:r>
              <a:rPr lang="en-US" b="1" baseline="30000" dirty="0">
                <a:solidFill>
                  <a:srgbClr val="0000FF"/>
                </a:solidFill>
              </a:rPr>
              <a:t>2+</a:t>
            </a:r>
            <a:r>
              <a:rPr lang="en-US" b="1" dirty="0">
                <a:solidFill>
                  <a:srgbClr val="0000FF"/>
                </a:solidFill>
              </a:rPr>
              <a:t>3)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92167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618163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16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68"/>
                  </p:tgtEl>
                </p:cond>
              </p:nextCondLst>
            </p:seq>
          </p:childTnLst>
        </p:cTn>
      </p:par>
    </p:tnLst>
    <p:bldLst>
      <p:bldP spid="921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708275"/>
            <a:ext cx="7772400" cy="1143000"/>
          </a:xfrm>
        </p:spPr>
        <p:txBody>
          <a:bodyPr/>
          <a:lstStyle/>
          <a:p>
            <a:r>
              <a:rPr lang="ru-RU" b="1" dirty="0">
                <a:solidFill>
                  <a:srgbClr val="FB1503"/>
                </a:solidFill>
              </a:rPr>
              <a:t>Найдите значение выражения:</a:t>
            </a:r>
            <a:br>
              <a:rPr lang="ru-RU" b="1" dirty="0">
                <a:solidFill>
                  <a:srgbClr val="FB1503"/>
                </a:solidFill>
              </a:rPr>
            </a:br>
            <a:r>
              <a:rPr lang="ru-RU" b="1" dirty="0">
                <a:solidFill>
                  <a:srgbClr val="FB1503"/>
                </a:solidFill>
              </a:rPr>
              <a:t>2</a:t>
            </a:r>
            <a:r>
              <a:rPr lang="en-US" b="1" dirty="0">
                <a:solidFill>
                  <a:srgbClr val="FB1503"/>
                </a:solidFill>
              </a:rPr>
              <a:t>a+b+2a</a:t>
            </a:r>
            <a:r>
              <a:rPr lang="en-US" b="1" baseline="30000" dirty="0">
                <a:solidFill>
                  <a:srgbClr val="FB1503"/>
                </a:solidFill>
              </a:rPr>
              <a:t>2</a:t>
            </a:r>
            <a:r>
              <a:rPr lang="en-US" b="1" dirty="0">
                <a:solidFill>
                  <a:srgbClr val="FB1503"/>
                </a:solidFill>
              </a:rPr>
              <a:t>+ab</a:t>
            </a:r>
            <a:r>
              <a:rPr lang="ru-RU" b="1" dirty="0">
                <a:solidFill>
                  <a:srgbClr val="FB1503"/>
                </a:solidFill>
              </a:rPr>
              <a:t> </a:t>
            </a:r>
            <a:r>
              <a:rPr lang="en-US" b="1" dirty="0">
                <a:solidFill>
                  <a:srgbClr val="FB1503"/>
                </a:solidFill>
              </a:rPr>
              <a:t/>
            </a:r>
            <a:br>
              <a:rPr lang="en-US" b="1" dirty="0">
                <a:solidFill>
                  <a:srgbClr val="FB1503"/>
                </a:solidFill>
              </a:rPr>
            </a:br>
            <a:r>
              <a:rPr lang="ru-RU" b="1" dirty="0">
                <a:solidFill>
                  <a:srgbClr val="FB1503"/>
                </a:solidFill>
              </a:rPr>
              <a:t>при </a:t>
            </a:r>
            <a:r>
              <a:rPr lang="en-US" b="1" dirty="0">
                <a:solidFill>
                  <a:srgbClr val="FB1503"/>
                </a:solidFill>
              </a:rPr>
              <a:t>a</a:t>
            </a:r>
            <a:r>
              <a:rPr lang="ru-RU" b="1" dirty="0">
                <a:solidFill>
                  <a:srgbClr val="FB1503"/>
                </a:solidFill>
              </a:rPr>
              <a:t>=1</a:t>
            </a:r>
            <a:r>
              <a:rPr lang="en-US" b="1" dirty="0">
                <a:solidFill>
                  <a:srgbClr val="FB1503"/>
                </a:solidFill>
              </a:rPr>
              <a:t>, b=-2</a:t>
            </a:r>
            <a:endParaRPr lang="ru-RU" b="1" dirty="0">
              <a:solidFill>
                <a:srgbClr val="FB1503"/>
              </a:solidFill>
            </a:endParaRP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3492500" y="260350"/>
            <a:ext cx="1908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«Группировка»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</a:t>
            </a:r>
            <a:r>
              <a:rPr lang="en-US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00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2627313" y="5013325"/>
            <a:ext cx="43211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0000FF"/>
                </a:solidFill>
              </a:rPr>
              <a:t> </a:t>
            </a:r>
            <a:r>
              <a:rPr lang="en-US">
                <a:solidFill>
                  <a:srgbClr val="0000FF"/>
                </a:solidFill>
              </a:rPr>
              <a:t>0</a:t>
            </a:r>
            <a:endParaRPr lang="ru-RU" b="1">
              <a:solidFill>
                <a:srgbClr val="0000FF"/>
              </a:solidFill>
            </a:endParaRPr>
          </a:p>
        </p:txBody>
      </p:sp>
      <p:sp>
        <p:nvSpPr>
          <p:cNvPr id="102409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10"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24525" y="6237288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924175"/>
            <a:ext cx="8534400" cy="1143000"/>
          </a:xfrm>
        </p:spPr>
        <p:txBody>
          <a:bodyPr/>
          <a:lstStyle/>
          <a:p>
            <a:r>
              <a:rPr lang="ru-RU" sz="5400" b="1" dirty="0">
                <a:solidFill>
                  <a:srgbClr val="FB1503"/>
                </a:solidFill>
              </a:rPr>
              <a:t>Решите уравнение:</a:t>
            </a:r>
            <a:br>
              <a:rPr lang="ru-RU" sz="5400" b="1" dirty="0">
                <a:solidFill>
                  <a:srgbClr val="FB1503"/>
                </a:solidFill>
              </a:rPr>
            </a:br>
            <a:r>
              <a:rPr lang="en-US" sz="5400" b="1" dirty="0">
                <a:solidFill>
                  <a:srgbClr val="FB1503"/>
                </a:solidFill>
              </a:rPr>
              <a:t>x</a:t>
            </a:r>
            <a:r>
              <a:rPr lang="en-US" sz="5400" b="1" baseline="30000" dirty="0">
                <a:solidFill>
                  <a:srgbClr val="FB1503"/>
                </a:solidFill>
              </a:rPr>
              <a:t>4</a:t>
            </a:r>
            <a:r>
              <a:rPr lang="en-US" sz="5400" b="1" dirty="0">
                <a:solidFill>
                  <a:srgbClr val="FB1503"/>
                </a:solidFill>
              </a:rPr>
              <a:t>-3x</a:t>
            </a:r>
            <a:r>
              <a:rPr lang="en-US" sz="5400" b="1" baseline="30000" dirty="0">
                <a:solidFill>
                  <a:srgbClr val="FB1503"/>
                </a:solidFill>
              </a:rPr>
              <a:t>3</a:t>
            </a:r>
            <a:r>
              <a:rPr lang="en-US" sz="5400" b="1" dirty="0">
                <a:solidFill>
                  <a:srgbClr val="FB1503"/>
                </a:solidFill>
              </a:rPr>
              <a:t>-x+3=0</a:t>
            </a:r>
            <a:endParaRPr lang="ru-RU" sz="5400" b="1" dirty="0">
              <a:solidFill>
                <a:srgbClr val="FB1503"/>
              </a:solidFill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3635375" y="260350"/>
            <a:ext cx="1908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1600" b="1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«Группировка» </a:t>
            </a:r>
          </a:p>
          <a:p>
            <a:pPr algn="ctr"/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</a:t>
            </a:r>
            <a:r>
              <a:rPr lang="en-US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ru-RU" sz="1600" b="1">
                <a:solidFill>
                  <a:srgbClr val="CC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00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539750" y="4581525"/>
            <a:ext cx="7777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rgbClr val="0000FF"/>
                </a:solidFill>
              </a:rPr>
              <a:t>x</a:t>
            </a:r>
            <a:r>
              <a:rPr lang="en-US" sz="3600" b="1" baseline="-25000" dirty="0">
                <a:solidFill>
                  <a:srgbClr val="0000FF"/>
                </a:solidFill>
              </a:rPr>
              <a:t>1</a:t>
            </a:r>
            <a:r>
              <a:rPr lang="en-US" sz="3600" b="1" dirty="0">
                <a:solidFill>
                  <a:srgbClr val="0000FF"/>
                </a:solidFill>
              </a:rPr>
              <a:t>=1;x</a:t>
            </a:r>
            <a:r>
              <a:rPr lang="en-US" sz="3600" b="1" baseline="-25000" dirty="0">
                <a:solidFill>
                  <a:srgbClr val="0000FF"/>
                </a:solidFill>
              </a:rPr>
              <a:t>2</a:t>
            </a:r>
            <a:r>
              <a:rPr lang="en-US" sz="3600" b="1" dirty="0">
                <a:solidFill>
                  <a:srgbClr val="0000FF"/>
                </a:solidFill>
              </a:rPr>
              <a:t>=3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10343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661025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32"/>
                  </p:tgtEl>
                </p:cond>
              </p:nextCondLst>
            </p:seq>
          </p:childTnLst>
        </p:cTn>
      </p:par>
    </p:tnLst>
    <p:bldLst>
      <p:bldP spid="10342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</TotalTime>
  <Words>453</Words>
  <Application>Microsoft Office PowerPoint</Application>
  <PresentationFormat>Экран (4:3)</PresentationFormat>
  <Paragraphs>157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Метро</vt:lpstr>
      <vt:lpstr>Слайд 1</vt:lpstr>
      <vt:lpstr>Слайд 2</vt:lpstr>
      <vt:lpstr>Слайд 3</vt:lpstr>
      <vt:lpstr>Разложите многочлен на множители:  42a4b-48a3b2-78a2b3</vt:lpstr>
      <vt:lpstr>Вычислить наиболее рациональным способом: 0,23+0,22*0,8+0,22</vt:lpstr>
      <vt:lpstr>Решить уравнение: y3-5y2=0</vt:lpstr>
      <vt:lpstr>Разложите многочлен на множители: 2b3-6-4b2+3b</vt:lpstr>
      <vt:lpstr>Найдите значение выражения: 2a+b+2a2+ab  при a=1, b=-2</vt:lpstr>
      <vt:lpstr>Решите уравнение: x4-3x3-x+3=0</vt:lpstr>
      <vt:lpstr>Конкурс капитанов!!!</vt:lpstr>
      <vt:lpstr>Разложите многочлен на множители: a2-225</vt:lpstr>
      <vt:lpstr>Разложите двучлен на множители: 4b16 -144d4</vt:lpstr>
      <vt:lpstr>Решите уравнение: x2-49=0</vt:lpstr>
      <vt:lpstr>Что скрывается за кружком? a3+8=(a+   )(a2 - a*     +    2);  m3-27=(m-   )(m2 + m*     +    2)</vt:lpstr>
      <vt:lpstr>Какой знак нужно поставить между числами 4 и 5, чтобы результат получился больше четырех, но меньше пяти?  </vt:lpstr>
      <vt:lpstr>Найдите три числа, которые при попарном сложении дают в сумме двадцать, тридцать и сорок.  </vt:lpstr>
      <vt:lpstr>Продолжите последовательность:   3, 5, 8, 13, __  </vt:lpstr>
      <vt:lpstr>Двенадцать братьев друг за другом стоят, но друг друга не видят. </vt:lpstr>
      <vt:lpstr>Крышка стола имеет 4 угла.  Один отпилили.  Сколько углов стало у стола?</vt:lpstr>
      <vt:lpstr>60 листов книги имеют толщину 1 см. Какова толщина всех листов книги, если в ней 240 страниц?</vt:lpstr>
      <vt:lpstr>В семье четверо детей, им 5, 8, 13 и 15 лет. Детей зовут Аня, Боря, Вера и Галя. Сколько лет каждому ребенку, если одна девочка ходит в детский сад, Аня старше Бори и сумма лет Ани и Веры делится на три? </vt:lpstr>
      <vt:lpstr>Что больше произведение всех цифр или их сумма?</vt:lpstr>
      <vt:lpstr>Поздравляем победителей!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MILA</dc:creator>
  <cp:lastModifiedBy>Ольга</cp:lastModifiedBy>
  <cp:revision>2</cp:revision>
  <dcterms:created xsi:type="dcterms:W3CDTF">2013-07-10T21:31:43Z</dcterms:created>
  <dcterms:modified xsi:type="dcterms:W3CDTF">2013-07-10T21:45:14Z</dcterms:modified>
</cp:coreProperties>
</file>