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7"/>
  </p:notesMasterIdLst>
  <p:sldIdLst>
    <p:sldId id="293" r:id="rId2"/>
    <p:sldId id="274" r:id="rId3"/>
    <p:sldId id="263" r:id="rId4"/>
    <p:sldId id="279" r:id="rId5"/>
    <p:sldId id="275" r:id="rId6"/>
    <p:sldId id="281" r:id="rId7"/>
    <p:sldId id="282" r:id="rId8"/>
    <p:sldId id="283" r:id="rId9"/>
    <p:sldId id="284" r:id="rId10"/>
    <p:sldId id="289" r:id="rId11"/>
    <p:sldId id="285" r:id="rId12"/>
    <p:sldId id="290" r:id="rId13"/>
    <p:sldId id="296" r:id="rId14"/>
    <p:sldId id="292" r:id="rId15"/>
    <p:sldId id="29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805D1-B410-477C-88A4-5AB791CAE4B1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6C97A-52D4-49D9-B4E8-46D2A12F30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333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6C97A-52D4-49D9-B4E8-46D2A12F303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CE5-5500-4EF3-8749-BB9FF0AE9535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E411-EA2D-4C10-B4E7-C470DEA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CE5-5500-4EF3-8749-BB9FF0AE9535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E411-EA2D-4C10-B4E7-C470DEA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CE5-5500-4EF3-8749-BB9FF0AE9535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E411-EA2D-4C10-B4E7-C470DEA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CE5-5500-4EF3-8749-BB9FF0AE9535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E411-EA2D-4C10-B4E7-C470DEA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CE5-5500-4EF3-8749-BB9FF0AE9535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E411-EA2D-4C10-B4E7-C470DEA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CE5-5500-4EF3-8749-BB9FF0AE9535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E411-EA2D-4C10-B4E7-C470DEA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CE5-5500-4EF3-8749-BB9FF0AE9535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E411-EA2D-4C10-B4E7-C470DEA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CE5-5500-4EF3-8749-BB9FF0AE9535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E411-EA2D-4C10-B4E7-C470DEA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CE5-5500-4EF3-8749-BB9FF0AE9535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E411-EA2D-4C10-B4E7-C470DEA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CE5-5500-4EF3-8749-BB9FF0AE9535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E411-EA2D-4C10-B4E7-C470DEA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CE5-5500-4EF3-8749-BB9FF0AE9535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E411-EA2D-4C10-B4E7-C470DEA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3CE5-5500-4EF3-8749-BB9FF0AE9535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DE411-EA2D-4C10-B4E7-C470DEA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osds.ru/BRK1/XVI-04.htm" TargetMode="External"/><Relationship Id="rId3" Type="http://schemas.openxmlformats.org/officeDocument/2006/relationships/image" Target="../media/image2.gif"/><Relationship Id="rId7" Type="http://schemas.openxmlformats.org/officeDocument/2006/relationships/hyperlink" Target="http://journal.oscfo.ru/nomera/4/povest_o_petre_i_fevronii_muromskih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tikul.ucoz.ru/forum/54" TargetMode="External"/><Relationship Id="rId5" Type="http://schemas.openxmlformats.org/officeDocument/2006/relationships/hyperlink" Target="http://www.petr-fevronia.ru/category/22" TargetMode="External"/><Relationship Id="rId4" Type="http://schemas.openxmlformats.org/officeDocument/2006/relationships/hyperlink" Target="http://school-103.nios.ru/Petr.htm" TargetMode="External"/><Relationship Id="rId9" Type="http://schemas.openxmlformats.org/officeDocument/2006/relationships/hyperlink" Target="http://zvon.yaroslavl.ru/krasny.mp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gif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2.jpeg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2\&#1056;&#1072;&#1073;&#1086;&#1095;&#1080;&#1081;%20&#1089;&#1090;&#1086;&#1083;\&#1064;&#1072;&#1083;&#1072;&#1084;&#1073;&#1072;&#1088;%20&#1085;&#1072;%20&#1089;&#1072;&#1081;&#1090;&#1077;\&#8470;%203%20&#1055;&#1077;&#1090;&#1088;%20&#1080;%20&#1060;&#1077;&#1074;&#1088;&#1086;&#1085;&#1080;&#1103;,%207%20&#1082;&#1083;\k04.mp3" TargetMode="Externa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~1\Admin\LOCALS~1\Temp\Rar$DR09.046\Sbortik №4_foni100 shtuk\26-4.jpg"/>
          <p:cNvPicPr/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0" y="6085723"/>
            <a:ext cx="2857488" cy="772277"/>
          </a:xfrm>
          <a:prstGeom prst="ellipse">
            <a:avLst/>
          </a:prstGeom>
          <a:noFill/>
          <a:effectLst>
            <a:softEdge rad="63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500166" y="2214554"/>
            <a:ext cx="5786478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«Повесть о Петре и </a:t>
            </a:r>
            <a:r>
              <a:rPr lang="ru-RU" sz="2000" b="1" dirty="0" err="1" smtClean="0">
                <a:solidFill>
                  <a:srgbClr val="FF0000"/>
                </a:solidFill>
                <a:latin typeface="Monotype Corsiva" pitchFamily="66" charset="0"/>
              </a:rPr>
              <a:t>Февронии</a:t>
            </a:r>
            <a:r>
              <a:rPr lang="ru-RU" sz="2000" b="1" dirty="0" smtClean="0">
                <a:solidFill>
                  <a:srgbClr val="FF0000"/>
                </a:solidFill>
                <a:latin typeface="Monotype Corsiva" pitchFamily="66" charset="0"/>
              </a:rPr>
              <a:t> Муромских».</a:t>
            </a:r>
            <a:r>
              <a:rPr lang="en-US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 Нравственные идеалы и заветы Древней Руси. </a:t>
            </a:r>
            <a:r>
              <a:rPr lang="en-US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Прославление любви и верности.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49" name="Рисунок 2" descr="BD1453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428604"/>
            <a:ext cx="5715000" cy="95250"/>
          </a:xfrm>
          <a:prstGeom prst="rect">
            <a:avLst/>
          </a:prstGeom>
          <a:noFill/>
        </p:spPr>
      </p:pic>
      <p:pic>
        <p:nvPicPr>
          <p:cNvPr id="2050" name="Рисунок 1" descr="эмблема школы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76" y="214290"/>
            <a:ext cx="888878" cy="1068384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1643050"/>
            <a:ext cx="2661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Урок литературы в 7 классе</a:t>
            </a:r>
            <a:endParaRPr lang="ru-RU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142976" y="3429000"/>
            <a:ext cx="664370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 урока: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познакомить  с повестью о Петре 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Февронии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Муромских, выявить её  специфику;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поведать,  как раскрываются темы любви, верности слову и долгу, святости поступков и желаний в литературе Древней Руси;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показать, что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нравственные идеалы и заветы Древней Руси ценны и поныне.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Оборудование: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стенгазета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«Повесть о Петре и </a:t>
            </a:r>
            <a:r>
              <a:rPr kumimoji="0" 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Февронии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 В дополнение к       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прочитанному»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презентация,.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Опережающее задание: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1. Прочитать «Повесть о Петре 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Февронии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2.  Отгадать кроссворд   по данной повести (напечатан в стенгазете).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3.  Найти информацию об авторе данного произведения (индивид.).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786446" y="5487502"/>
            <a:ext cx="28575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  <a:tab pos="2970213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Шаламбар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Валентина Станиславовна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  <a:tab pos="2970213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Должность: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учитель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525" algn="l"/>
                <a:tab pos="2970213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русского языка и литературы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635795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~1\Admin\LOCALS~1\Temp\Rar$DR09.046\Sbortik №4_foni100 shtuk\26-4.jpg"/>
          <p:cNvPicPr/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0" y="6085723"/>
            <a:ext cx="2857488" cy="772277"/>
          </a:xfrm>
          <a:prstGeom prst="ellipse">
            <a:avLst/>
          </a:prstGeom>
          <a:noFill/>
          <a:effectLst>
            <a:softEdge rad="6350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928670"/>
            <a:ext cx="864399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 чем основное значение «Повести…»?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Какие жизненные ценности утверждаются в ней?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357562"/>
            <a:ext cx="7786742" cy="1815882"/>
          </a:xfrm>
          <a:prstGeom prst="rect">
            <a:avLst/>
          </a:prstGeom>
          <a:solidFill>
            <a:srgbClr val="FFCC66"/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  </a:t>
            </a:r>
            <a:r>
              <a:rPr lang="ru-RU" sz="2800" b="1" i="1" dirty="0" smtClean="0">
                <a:solidFill>
                  <a:srgbClr val="FF0000"/>
                </a:solidFill>
              </a:rPr>
              <a:t>Жизнь по заповедям Божьим,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 осознанное желание человека творить добро, любовь и верность  –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 ценности, над которыми не властно время.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Admin\Рабочий стол\!!!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1" y="-1143002"/>
            <a:ext cx="6858001" cy="9144003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0" y="6085723"/>
            <a:ext cx="2857488" cy="772277"/>
          </a:xfrm>
          <a:prstGeom prst="ellipse">
            <a:avLst/>
          </a:prstGeom>
          <a:noFill/>
          <a:effectLst>
            <a:softEdge rad="63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28662" y="357166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8 июля </a:t>
            </a:r>
            <a:r>
              <a:rPr lang="en-US" sz="3200" dirty="0" smtClean="0">
                <a:solidFill>
                  <a:srgbClr val="FF0000"/>
                </a:solidFill>
              </a:rPr>
              <a:t>–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Всероссийский день семьи,  любви и верности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6146" name="Picture 2" descr="D:\ТЕМАТ. ПЛАНЫ\ТЕМАТ. ПЛАНЫ\7 кл\повесть о петре и февронии\image171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4678" y="1500174"/>
            <a:ext cx="2714644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Documents and Settings\Admin\Рабочий стол\!!!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153068" y="-1132932"/>
            <a:ext cx="6858000" cy="9123864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4071934" y="3929066"/>
            <a:ext cx="2000264" cy="13430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830" name="Picture 14" descr="C:\Documents and Settings\Admin\Рабочий стол\c4bddархангельск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68" y="3857628"/>
            <a:ext cx="1428760" cy="2466934"/>
          </a:xfrm>
          <a:prstGeom prst="round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34819" name="Picture 3" descr="C:\Documents and Settings\Admin\Рабочий стол\ульяновск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3702" y="1285860"/>
            <a:ext cx="2071702" cy="1709155"/>
          </a:xfrm>
          <a:prstGeom prst="round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34820" name="Picture 4" descr="C:\Documents and Settings\Admin\Рабочий стол\абакан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0" y="5214949"/>
            <a:ext cx="2047868" cy="1535901"/>
          </a:xfrm>
          <a:prstGeom prst="round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34822" name="Picture 6" descr="C:\Documents and Settings\Admin\Рабочий стол\муром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1142984"/>
            <a:ext cx="2465560" cy="1857388"/>
          </a:xfrm>
          <a:prstGeom prst="round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34823" name="Picture 7" descr="C:\Documents and Settings\Admin\Рабочий стол\ярославль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662" y="3500438"/>
            <a:ext cx="1643074" cy="2181071"/>
          </a:xfrm>
          <a:prstGeom prst="roundRect">
            <a:avLst>
              <a:gd name="adj" fmla="val 16667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1571604" y="2714620"/>
            <a:ext cx="66717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1200" b="1" dirty="0" smtClean="0"/>
              <a:t>Муром</a:t>
            </a:r>
            <a:endParaRPr lang="ru-RU" sz="1200" dirty="0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86644" y="6000768"/>
            <a:ext cx="1214446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Архангельск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7215206" y="2714620"/>
            <a:ext cx="100013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Ульяновск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429124" y="4714884"/>
            <a:ext cx="114300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Сочи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142976" y="5357826"/>
            <a:ext cx="114300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Ярославль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786314" y="6429396"/>
            <a:ext cx="78581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Абакан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57290" y="357166"/>
            <a:ext cx="6286544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Памятники  Петру  и 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Февронии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9" name="Picture 13" descr="D:\ТЕМАТ. ПЛАНЫ\ТЕМАТ. ПЛАНЫ\7 кл\повесть о петре и февронии\памятник в сочи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4934" y="1142984"/>
            <a:ext cx="2647407" cy="361950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~1\Admin\LOCALS~1\Temp\Rar$DR09.046\Sbortik №4_foni100 shtuk\26-4.jpg"/>
          <p:cNvPicPr/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0" y="6085723"/>
            <a:ext cx="2857488" cy="772277"/>
          </a:xfrm>
          <a:prstGeom prst="ellipse">
            <a:avLst/>
          </a:prstGeom>
          <a:noFill/>
          <a:effectLst>
            <a:softEdge rad="63500"/>
          </a:effectLst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857356" y="571480"/>
            <a:ext cx="55006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Подведение итогов урока.</a:t>
            </a:r>
            <a:endParaRPr lang="ru-RU" sz="4400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85720" y="4572008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Чем обогатила вас история Петра и </a:t>
            </a:r>
            <a:r>
              <a:rPr lang="ru-RU" sz="28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Февронии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prstClr val="black"/>
              </a:solidFill>
              <a:latin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О  каких вечных ценностях 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заставил вас задуматься сегодняшний урок? </a:t>
            </a:r>
            <a:endParaRPr lang="ru-RU" sz="40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2" name="Picture 3" descr="D:\ТЕМАТ. ПЛАНЫ\ТЕМАТ. ПЛАНЫ\7 кл\повесть о петре и февронии\654fe.jpg"/>
          <p:cNvPicPr>
            <a:picLocks noChangeAspect="1" noChangeArrowheads="1"/>
          </p:cNvPicPr>
          <p:nvPr/>
        </p:nvPicPr>
        <p:blipFill>
          <a:blip r:embed="rId4" cstate="email">
            <a:lum bright="20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36" y="1428736"/>
            <a:ext cx="4214842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2714612" y="1571612"/>
            <a:ext cx="4000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Семья </a:t>
            </a:r>
          </a:p>
          <a:p>
            <a:endParaRPr lang="ru-RU" sz="2400" b="1" dirty="0" smtClean="0">
              <a:solidFill>
                <a:srgbClr val="FF0000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Любовь                         Верность</a:t>
            </a:r>
            <a:endParaRPr lang="ru-RU" sz="2400" dirty="0">
              <a:solidFill>
                <a:prstClr val="black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92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Documents and Settings\Admin\Рабочий стол\!!!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3" y="-1143001"/>
            <a:ext cx="6858001" cy="914400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714876" y="1142984"/>
            <a:ext cx="914400" cy="40719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0" y="6000768"/>
            <a:ext cx="2857488" cy="772277"/>
          </a:xfrm>
          <a:prstGeom prst="ellipse">
            <a:avLst/>
          </a:prstGeom>
          <a:noFill/>
          <a:effectLst>
            <a:softEdge rad="63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28564" y="1428736"/>
            <a:ext cx="87154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0" dirty="0" smtClean="0"/>
          </a:p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Mistral" pitchFamily="66" charset="0"/>
              </a:rPr>
              <a:t>СПАСИБО  ЗА  УРОК</a:t>
            </a:r>
            <a:endParaRPr lang="ru-RU" sz="7200" dirty="0">
              <a:solidFill>
                <a:srgbClr val="FF0000"/>
              </a:solidFill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~1\Admin\LOCALS~1\Temp\Rar$DR09.046\Sbortik №4_foni100 shtuk\26-4.jpg"/>
          <p:cNvPicPr/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0" y="6085723"/>
            <a:ext cx="2857488" cy="772277"/>
          </a:xfrm>
          <a:prstGeom prst="ellipse">
            <a:avLst/>
          </a:prstGeom>
          <a:noFill/>
          <a:effectLst>
            <a:softEdge rad="63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857224" y="928670"/>
            <a:ext cx="735811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Список используем</a:t>
            </a:r>
            <a:r>
              <a:rPr lang="ru-RU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ой </a:t>
            </a:r>
            <a:r>
              <a:rPr lang="ru-RU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литературы и сайтов</a:t>
            </a: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endParaRPr lang="en-US" sz="800" b="1" dirty="0" smtClean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endParaRPr lang="ru-RU" sz="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69875" algn="l"/>
              </a:tabLs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Золотарева И.В., Аникина С.М. Поурочные разработки по литературе. 7 класс.- М.:ВАКО, 2005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69875" algn="l"/>
              </a:tabLs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Крупина Н.Л. Повесть о Петре и Февронии Муромских. IХ класс ⁄⁄ Литература в школе.-2000.-№5.-с.78-82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69875" algn="l"/>
              </a:tabLs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Малюкова В.Ф. Урок по «Повести о Петре и Февронии Муромских» VII класс ⁄⁄ Литература в школе.-2008.- №9.-с.37-39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69875" algn="l"/>
              </a:tabLst>
            </a:pPr>
            <a:r>
              <a:rPr lang="ru-RU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Турьянская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Б.И., Комисарова Е.В., </a:t>
            </a:r>
            <a:r>
              <a:rPr lang="ru-RU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Холодкова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Л.А. Литература в 7 классе: Урок за </a:t>
            </a:r>
            <a:r>
              <a:rPr lang="ru-RU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уроком.-М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., 1999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69875" algn="l"/>
              </a:tabLst>
            </a:pPr>
            <a:r>
              <a:rPr lang="ru-RU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Ужанков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А.Н. Повесть о Петре и Февронии Муромских ⁄⁄ Литература в школе.-2005.- №4.-с.13-18.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69875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hlinkClick r:id="rId4"/>
              </a:rPr>
              <a:t>http</a:t>
            </a: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hlinkClick r:id="rId4"/>
              </a:rPr>
              <a:t>://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hlinkClick r:id="rId4"/>
              </a:rPr>
              <a:t>school</a:t>
            </a: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hlinkClick r:id="rId4"/>
              </a:rPr>
              <a:t>-103.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  <a:hlinkClick r:id="rId4"/>
              </a:rPr>
              <a:t>nios</a:t>
            </a: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hlinkClick r:id="rId4"/>
              </a:rPr>
              <a:t>.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hlinkClick r:id="rId4"/>
              </a:rPr>
              <a:t>ru</a:t>
            </a: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hlinkClick r:id="rId4"/>
              </a:rPr>
              <a:t>/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  <a:hlinkClick r:id="rId4"/>
              </a:rPr>
              <a:t>Petr</a:t>
            </a: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hlinkClick r:id="rId4"/>
              </a:rPr>
              <a:t>.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  <a:hlinkClick r:id="rId4"/>
              </a:rPr>
              <a:t>htm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69875" algn="l"/>
              </a:tabLst>
            </a:pP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  <a:hlinkClick r:id="rId5"/>
              </a:rPr>
              <a:t>http://www.petr-fevronia.ru/category/22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69875" algn="l"/>
              </a:tabLst>
            </a:pPr>
            <a:r>
              <a:rPr lang="ru-RU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http://artikul.ucoz.ru/forum/54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69875" algn="l"/>
              </a:tabLst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7"/>
              </a:rPr>
              <a:t>   </a:t>
            </a:r>
            <a:r>
              <a:rPr lang="ru-RU" sz="1600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7"/>
              </a:rPr>
              <a:t>http://journal.oscfo.ru/nomera/4/povest_o_petre_i_fevronii_muromskih/</a:t>
            </a:r>
            <a:endParaRPr lang="ru-RU" sz="800" dirty="0" smtClean="0">
              <a:latin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69875" algn="l"/>
              </a:tabLst>
            </a:pPr>
            <a:r>
              <a:rPr lang="ru-RU" sz="1600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8"/>
              </a:rPr>
              <a:t>http://www.mosds.ru/BRK1/XVI-04.htm</a:t>
            </a:r>
            <a:endParaRPr lang="ru-RU" sz="800" dirty="0" smtClean="0">
              <a:latin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69875" algn="l"/>
              </a:tabLst>
            </a:pP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9"/>
              </a:rPr>
              <a:t>  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9"/>
              </a:rPr>
              <a:t>http://zvon.yaroslavl.ru/krasny.mp3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~1\Admin\LOCALS~1\Temp\Rar$DR09.046\Sbortik №4_foni100 shtuk\26-4.jpg"/>
          <p:cNvPicPr/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4857752" y="5786455"/>
            <a:ext cx="3980358" cy="1071546"/>
          </a:xfrm>
          <a:prstGeom prst="ellipse">
            <a:avLst/>
          </a:prstGeom>
          <a:noFill/>
          <a:effectLst>
            <a:softEdge rad="63500"/>
          </a:effectLst>
        </p:spPr>
      </p:pic>
      <p:pic>
        <p:nvPicPr>
          <p:cNvPr id="3074" name="Picture 2" descr="D:\ТЕМАТ. ПЛАНЫ\ТЕМАТ. ПЛАНЫ\7 кл\повесть о петре и февронии\10015595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67436">
            <a:off x="500900" y="1227558"/>
            <a:ext cx="2793124" cy="411985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3076" name="Picture 4" descr="D:\ТЕМАТ. ПЛАНЫ\ТЕМАТ. ПЛАНЫ\7 кл\повесть о петре и февронии\petr_phefronia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714356"/>
            <a:ext cx="2857520" cy="4929222"/>
          </a:xfrm>
          <a:prstGeom prst="roundRect">
            <a:avLst/>
          </a:prstGeom>
          <a:noFill/>
          <a:effectLst>
            <a:softEdge rad="127000"/>
          </a:effectLst>
        </p:spPr>
      </p:pic>
      <p:pic>
        <p:nvPicPr>
          <p:cNvPr id="6" name="Содержимое 8" descr="D:\ТЕМАТ. ПЛАНЫ\ТЕМАТ. ПЛАНЫ\7 кл\повесть о петре и февронии\hodvm_19.jpg"/>
          <p:cNvPicPr>
            <a:picLocks noGrp="1"/>
          </p:cNvPicPr>
          <p:nvPr>
            <p:ph idx="1"/>
          </p:nvPr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4" y="714356"/>
            <a:ext cx="414340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496" y="714356"/>
            <a:ext cx="464347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 descr="D:\ТЕМАТ. ПЛАНЫ\ТЕМАТ. ПЛАНЫ\7 кл\повесть о петре и февронии\hodvm_21.jpg"/>
          <p:cNvPicPr/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642918"/>
            <a:ext cx="457203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6182" y="642918"/>
            <a:ext cx="4929223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7620" y="1000108"/>
            <a:ext cx="490465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3" name="Picture 1" descr="D:\ТЕМАТ. ПЛАНЫ\ТЕМАТ. ПЛАНЫ\7 кл\повесть о петре и февронии\petr_phefronia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642918"/>
            <a:ext cx="3000396" cy="5243748"/>
          </a:xfrm>
          <a:prstGeom prst="round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" presetID="55" presetClass="exit" presetSubtype="0" fill="hold" nodeType="afterEffect">
                                  <p:stCondLst>
                                    <p:cond delay="10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0"/>
                            </p:stCondLst>
                            <p:childTnLst>
                              <p:par>
                                <p:cTn id="27" presetID="55" presetClass="exit" presetSubtype="0" fill="hold" nodeType="afterEffect">
                                  <p:stCondLst>
                                    <p:cond delay="9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3500"/>
                            </p:stCondLst>
                            <p:childTnLst>
                              <p:par>
                                <p:cTn id="39" presetID="55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5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7500"/>
                            </p:stCondLst>
                            <p:childTnLst>
                              <p:par>
                                <p:cTn id="51" presetID="55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95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1500"/>
                            </p:stCondLst>
                            <p:childTnLst>
                              <p:par>
                                <p:cTn id="63" presetID="55" presetClass="exit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8500"/>
                            </p:stCondLst>
                            <p:childTnLst>
                              <p:par>
                                <p:cTn id="6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235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~1\Admin\LOCALS~1\Temp\Rar$DR09.046\Sbortik №4_foni100 shtuk\26-4.jpg"/>
          <p:cNvPicPr/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858312" cy="2000264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«Повесть о Петре и </a:t>
            </a:r>
            <a:r>
              <a:rPr lang="ru-RU" sz="4000" dirty="0" err="1" smtClean="0">
                <a:solidFill>
                  <a:srgbClr val="C00000"/>
                </a:solidFill>
                <a:latin typeface="Monotype Corsiva" pitchFamily="66" charset="0"/>
              </a:rPr>
              <a:t>Февронии</a:t>
            </a:r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 Муромских».</a:t>
            </a:r>
            <a:r>
              <a:rPr lang="en-US" sz="36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 Нравственные идеалы и заветы Древней Руси. </a:t>
            </a:r>
            <a:r>
              <a:rPr lang="en-US" sz="36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Прославление любви и верности.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28933"/>
            <a:ext cx="9144000" cy="250033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познакомить  с повестью о Петре и </a:t>
            </a:r>
            <a:r>
              <a:rPr lang="ru-RU" dirty="0" err="1" smtClean="0"/>
              <a:t>Февронии</a:t>
            </a:r>
            <a:r>
              <a:rPr lang="ru-RU" dirty="0" smtClean="0"/>
              <a:t> Муромских,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выявить её  специфику;</a:t>
            </a:r>
          </a:p>
          <a:p>
            <a:r>
              <a:rPr lang="ru-RU" dirty="0" smtClean="0"/>
              <a:t>поведать,  как раскрываются темы любви, верности слову и долгу, святости поступков и желаний в литературе Древней Руси;</a:t>
            </a:r>
          </a:p>
          <a:p>
            <a:r>
              <a:rPr lang="ru-RU" dirty="0" smtClean="0"/>
              <a:t>показать, что нравственные идеалы и заветы Древней Руси ценны и поныне. </a:t>
            </a:r>
          </a:p>
          <a:p>
            <a:endParaRPr lang="ru-RU" dirty="0"/>
          </a:p>
        </p:txBody>
      </p:sp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0" y="6085723"/>
            <a:ext cx="2857488" cy="772277"/>
          </a:xfrm>
          <a:prstGeom prst="ellipse">
            <a:avLst/>
          </a:prstGeom>
          <a:noFill/>
          <a:effectLst>
            <a:softEdge rad="63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85720" y="2500306"/>
            <a:ext cx="1447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Цели урока: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~1\Admin\LOCALS~1\Temp\Rar$DR09.046\Sbortik №4_foni100 shtuk\26-4.jpg"/>
          <p:cNvPicPr/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5163642" y="0"/>
            <a:ext cx="3980358" cy="1071546"/>
          </a:xfrm>
          <a:prstGeom prst="ellipse">
            <a:avLst/>
          </a:prstGeom>
          <a:noFill/>
          <a:effectLst>
            <a:softEdge rad="63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071934" y="1357298"/>
            <a:ext cx="468378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     </a:t>
            </a:r>
            <a:r>
              <a:rPr lang="ru-RU" sz="2800" dirty="0" err="1" smtClean="0"/>
              <a:t>муромо-рязанский</a:t>
            </a:r>
            <a:r>
              <a:rPr lang="ru-RU" sz="2800" dirty="0" smtClean="0"/>
              <a:t>  цикл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  </a:t>
            </a:r>
            <a:r>
              <a:rPr lang="ru-RU" sz="2800" dirty="0" err="1" smtClean="0"/>
              <a:t>Ермолай</a:t>
            </a:r>
            <a:r>
              <a:rPr lang="ru-RU" sz="2800" dirty="0" smtClean="0"/>
              <a:t> –</a:t>
            </a:r>
            <a:r>
              <a:rPr lang="ru-RU" sz="2800" dirty="0" err="1" smtClean="0"/>
              <a:t>Еразм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   1547 год</a:t>
            </a:r>
            <a:endParaRPr 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5857892"/>
            <a:ext cx="24111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Князь Пётр убивает змея.</a:t>
            </a:r>
          </a:p>
          <a:p>
            <a:r>
              <a:rPr lang="ru-RU" sz="1600" dirty="0" smtClean="0"/>
              <a:t> </a:t>
            </a:r>
            <a:r>
              <a:rPr lang="ru-RU" sz="1600" i="1" dirty="0" smtClean="0"/>
              <a:t>Рукопись 17 века </a:t>
            </a:r>
            <a:endParaRPr lang="ru-RU" sz="1600" i="1" dirty="0"/>
          </a:p>
        </p:txBody>
      </p:sp>
      <p:pic>
        <p:nvPicPr>
          <p:cNvPr id="28675" name="Picture 3" descr="D:\ТЕМАТ. ПЛАНЫ\ТЕМАТ. ПЛАНЫ\7 кл\повесть о петре и февронии\466d7bd6cc26c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77618">
            <a:off x="5937006" y="2983602"/>
            <a:ext cx="1744089" cy="2801820"/>
          </a:xfrm>
          <a:prstGeom prst="rect">
            <a:avLst/>
          </a:prstGeom>
          <a:noFill/>
          <a:ln>
            <a:solidFill>
              <a:srgbClr val="CC9900"/>
            </a:solidFill>
          </a:ln>
        </p:spPr>
      </p:pic>
      <p:pic>
        <p:nvPicPr>
          <p:cNvPr id="3074" name="Picture 2" descr="D:\ТЕМАТ. ПЛАНЫ\ТЕМАТ. ПЛАНЫ\7 кл\повесть о петре и февронии\100155950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701965">
            <a:off x="984275" y="762035"/>
            <a:ext cx="3202602" cy="47238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0"/>
          <a:ext cx="9144000" cy="6865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1803"/>
                <a:gridCol w="3500462"/>
                <a:gridCol w="2571735"/>
              </a:tblGrid>
              <a:tr h="37937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СКАЗКА</a:t>
                      </a:r>
                      <a:endParaRPr lang="ru-RU" sz="2000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9900">
                            <a:tint val="66000"/>
                            <a:satMod val="160000"/>
                          </a:srgbClr>
                        </a:gs>
                        <a:gs pos="50000">
                          <a:srgbClr val="CC9900">
                            <a:tint val="44500"/>
                            <a:satMod val="160000"/>
                          </a:srgbClr>
                        </a:gs>
                        <a:gs pos="100000">
                          <a:srgbClr val="CC99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ЖИТИЕ </a:t>
                      </a:r>
                      <a:endParaRPr lang="ru-RU" sz="2000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9900">
                            <a:tint val="66000"/>
                            <a:satMod val="160000"/>
                          </a:srgbClr>
                        </a:gs>
                        <a:gs pos="50000">
                          <a:srgbClr val="CC9900">
                            <a:tint val="44500"/>
                            <a:satMod val="160000"/>
                          </a:srgbClr>
                        </a:gs>
                        <a:gs pos="100000">
                          <a:srgbClr val="CC99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ПОВЕСТЬ</a:t>
                      </a:r>
                      <a:endParaRPr lang="ru-RU" sz="2000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9900">
                            <a:tint val="66000"/>
                            <a:satMod val="160000"/>
                          </a:srgbClr>
                        </a:gs>
                        <a:gs pos="50000">
                          <a:srgbClr val="CC9900">
                            <a:tint val="44500"/>
                            <a:satMod val="160000"/>
                          </a:srgbClr>
                        </a:gs>
                        <a:gs pos="100000">
                          <a:srgbClr val="CC99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138136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Сказка 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-  произведение устного народного творчества               о вымышленных событиях,       с участием волшебных, фантастических сил.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Житие  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(в переводе с церковно-славянского – «жизнь») – описание жизни святых,</a:t>
                      </a:r>
                      <a:r>
                        <a:rPr lang="ru-RU" sz="14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их деяний.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Жития имели определенную структуру.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По́весть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— прозаический жанр, тяготеющий 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 хроникальному сюжету, воспроизводящему естественное  течение жизни.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12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Сказочный зачин: «</a:t>
                      </a: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Есть в Российской земле город… в нем правил князь по имени Павел»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Повесть написана в форме жития, но нет традиционного для житийного жанра построения произведения (начало не соответствует житийному зачину, испытания,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через которые проходят Петр и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Феврония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                 им посылает не дьявол, а создает зависть людей; лишь финал – классический образец жития).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По́весть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— прозаический жанр, тяготеющий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 хроникальному сюжету, воспроизводящему естественное  течение жизни.</a:t>
                      </a:r>
                      <a:endParaRPr lang="ru-RU" sz="1200" dirty="0"/>
                    </a:p>
                  </a:txBody>
                  <a:tcPr/>
                </a:tc>
              </a:tr>
              <a:tr h="787941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указано точное время, оно   отсчитывается от последнего события: </a:t>
                      </a: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«через год», «через день»,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«на следующее утро».</a:t>
                      </a:r>
                      <a:endParaRPr lang="ru-RU" sz="1200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87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 Первая часть «Повести…» похожа на волшебную сказку о змее-искусителе,  вторая – на сказку о мудрой деве.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 Автор прославляет святых, создавая идеальные образы.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Достоверность «Повести…» придают названия  конкретных  мест действия (город Муром, Рязанская земля, село Ласково). </a:t>
                      </a:r>
                    </a:p>
                  </a:txBody>
                  <a:tcPr/>
                </a:tc>
              </a:tr>
              <a:tr h="612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Первая часть «Повести…» похожа на волшебную сказку о змее-искусителе,  вторая – на сказку о мудрой деве.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Герои  живут по «заповедям Божьим,  в  трудную минуту обращаются к Богу.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 Герои повести – реальные люди. (Петр и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Февронья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княжили в Муроме в начале 13 века, умерли в  1228 году).</a:t>
                      </a:r>
                    </a:p>
                  </a:txBody>
                  <a:tcPr/>
                </a:tc>
              </a:tr>
              <a:tr h="262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Есть волшебные вещи: </a:t>
                      </a:r>
                      <a:r>
                        <a:rPr lang="ru-RU" sz="12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агриков</a:t>
                      </a: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меч. </a:t>
                      </a:r>
                      <a:endParaRPr lang="ru-RU" sz="1200" i="1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4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 Добро побеждает зло  (</a:t>
                      </a: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Пётр победил змия).</a:t>
                      </a:r>
                      <a:endParaRPr lang="ru-RU" sz="1200" i="1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Необычная смерть и посмертные чудеса (пророчески предсказали свою смерть, умерли в один день и час,  не расстались после смерти; на месте их погребения верующие люди получают исцеление от самых тяжких недугов).</a:t>
                      </a:r>
                      <a:endParaRPr lang="ru-RU" sz="12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 В центре произведения  -  образ простой крестьянской девушки, которой приходится пройти через серьезные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реальные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испытания.</a:t>
                      </a:r>
                    </a:p>
                  </a:txBody>
                  <a:tcPr/>
                </a:tc>
              </a:tr>
              <a:tr h="29377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Загадки и  хитроумные испытания. </a:t>
                      </a:r>
                      <a:endParaRPr lang="ru-RU" sz="1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517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 В повести отражен один из острейших конфликтов  XVI века - история рвущихся к власти бояр, перебивших друг друга в междоусобице.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80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Постоянные эпитеты (</a:t>
                      </a: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лукавый змей, блаженный князь,  мудрая дева);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повторы  (</a:t>
                      </a: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два раза исцелялся, три раза посылал к жене перед смертью).</a:t>
                      </a:r>
                      <a:endParaRPr lang="ru-RU" sz="1200" dirty="0"/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ЖИТИЙНАЯ ПОВЕСТЬ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С ЭЛЕМЕНТАМИ НАРОДНО-СКАЗОЧНОГО ХАРАКТЕРА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CC9900">
                            <a:tint val="66000"/>
                            <a:satMod val="160000"/>
                          </a:srgbClr>
                        </a:gs>
                        <a:gs pos="50000">
                          <a:srgbClr val="CC9900">
                            <a:tint val="44500"/>
                            <a:satMod val="160000"/>
                          </a:srgbClr>
                        </a:gs>
                        <a:gs pos="100000">
                          <a:srgbClr val="CC99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3143240" y="5929306"/>
            <a:ext cx="3357586" cy="928694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~1\Admin\LOCALS~1\Temp\Rar$DR09.046\Sbortik №4_foni100 shtuk\26-4.jpg"/>
          <p:cNvPicPr/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0" y="6085723"/>
            <a:ext cx="2857488" cy="772277"/>
          </a:xfrm>
          <a:prstGeom prst="ellipse">
            <a:avLst/>
          </a:prstGeom>
          <a:noFill/>
          <a:effectLst>
            <a:softEdge rad="63500"/>
          </a:effectLst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28596" y="714356"/>
            <a:ext cx="62151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Но разве всегда Петр поступал по совести?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Разве не вызывал он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 вас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осуждения?     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428596" y="1714488"/>
            <a:ext cx="53578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 Так почему же автор делает Петра главным героем?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00034" y="2714620"/>
            <a:ext cx="73580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  Как вы думаете, почему автор в качестве главной героини выбрал девушку не знатную, а крестьянского происхождения?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500034" y="4286256"/>
            <a:ext cx="8286808" cy="1323439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Мудрая жена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всегда радость для своего мужа и для окружающих.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Мудрая жена устроит дом свой,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 глупая разрушит  его  своими руками.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00034" y="3714752"/>
            <a:ext cx="6643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  Какие чувства вы испытывали к героине, читая о ней?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285852" y="5857892"/>
            <a:ext cx="60721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9945" name="Picture 9" descr="D:\ТЕМАТ. ПЛАНЫ\ТЕМАТ. ПЛАНЫ\7 кл\повесть о петре и февронии\46088919_kirill0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000892" y="357166"/>
            <a:ext cx="1643074" cy="2357454"/>
          </a:xfrm>
          <a:prstGeom prst="roundRect">
            <a:avLst>
              <a:gd name="adj" fmla="val 8594"/>
            </a:avLst>
          </a:prstGeom>
          <a:gradFill flip="none" rotWithShape="1">
            <a:gsLst>
              <a:gs pos="0">
                <a:srgbClr val="FFFFFF">
                  <a:shade val="85000"/>
                  <a:shade val="30000"/>
                  <a:satMod val="115000"/>
                </a:srgbClr>
              </a:gs>
              <a:gs pos="50000">
                <a:srgbClr val="FFFFFF">
                  <a:shade val="85000"/>
                  <a:shade val="67500"/>
                  <a:satMod val="115000"/>
                </a:srgbClr>
              </a:gs>
              <a:gs pos="100000">
                <a:srgbClr val="FFFFFF">
                  <a:shade val="85000"/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071538" y="5715016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Можем ли мы подтвердить эти изречения  текстом? </a:t>
            </a:r>
            <a:endParaRPr lang="ru-RU" dirty="0"/>
          </a:p>
        </p:txBody>
      </p:sp>
      <p:pic>
        <p:nvPicPr>
          <p:cNvPr id="14337" name="Picture 1" descr="D:\ТЕМАТ. ПЛАНЫ\ТЕМАТ. ПЛАНЫ\7 кл\повесть о петре и февронии\fevroniya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285728"/>
            <a:ext cx="5862653" cy="4071966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39937" grpId="1"/>
      <p:bldP spid="39938" grpId="0"/>
      <p:bldP spid="39938" grpId="1"/>
      <p:bldP spid="39939" grpId="0"/>
      <p:bldP spid="39939" grpId="1"/>
      <p:bldP spid="39941" grpId="0" animBg="1"/>
      <p:bldP spid="39942" grpId="0"/>
      <p:bldP spid="39942" grpId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~1\Admin\LOCALS~1\Temp\Rar$DR09.046\Sbortik №4_foni100 shtuk\26-4.jpg"/>
          <p:cNvPicPr/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0" y="6085723"/>
            <a:ext cx="2857488" cy="772277"/>
          </a:xfrm>
          <a:prstGeom prst="ellipse">
            <a:avLst/>
          </a:prstGeom>
          <a:noFill/>
          <a:effectLst>
            <a:softEdge rad="63500"/>
          </a:effectLst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000232" y="1643050"/>
            <a:ext cx="714376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«…Блаженный же князь Петр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 захотел нарушить Божиих заповедей ради царствования в жизни этой,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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…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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по Евангелию поступил: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пренебрег княж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е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нием своим,           чтобы заповеди Божьей не нарушить».</a:t>
            </a:r>
          </a:p>
        </p:txBody>
      </p:sp>
      <p:pic>
        <p:nvPicPr>
          <p:cNvPr id="38915" name="Picture 3" descr="D:\ТЕМАТ. ПЛАНЫ\ТЕМАТ. ПЛАНЫ\7 кл\повесть о петре и февронии\petr_phefronia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714356"/>
            <a:ext cx="1882812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~1\Admin\LOCALS~1\Temp\Rar$DR09.046\Sbortik №4_foni100 shtuk\26-4.jpg"/>
          <p:cNvPicPr/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0" y="6085723"/>
            <a:ext cx="2857488" cy="772277"/>
          </a:xfrm>
          <a:prstGeom prst="ellipse">
            <a:avLst/>
          </a:prstGeom>
          <a:noFill/>
          <a:effectLst>
            <a:softEdge rad="63500"/>
          </a:effectLst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57158" y="1357298"/>
            <a:ext cx="85011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 Почему автор не рисует портретов героев повести?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429000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3200" dirty="0" smtClean="0"/>
              <a:t>   </a:t>
            </a:r>
            <a:r>
              <a:rPr lang="ru-RU" sz="3600" dirty="0" smtClean="0"/>
              <a:t>В чем находит свое высшее выражение неиссякаемая </a:t>
            </a:r>
            <a:r>
              <a:rPr lang="en-US" sz="3600" dirty="0" smtClean="0"/>
              <a:t> </a:t>
            </a:r>
            <a:r>
              <a:rPr lang="ru-RU" sz="3600" dirty="0" smtClean="0"/>
              <a:t>сила</a:t>
            </a:r>
            <a:r>
              <a:rPr lang="en-US" sz="3600" dirty="0" smtClean="0"/>
              <a:t> </a:t>
            </a:r>
            <a:r>
              <a:rPr lang="ru-RU" sz="3600" dirty="0" smtClean="0"/>
              <a:t> взаимной любви Петра и</a:t>
            </a:r>
            <a:r>
              <a:rPr lang="en-US" sz="3600" dirty="0" smtClean="0"/>
              <a:t> </a:t>
            </a:r>
            <a:r>
              <a:rPr lang="ru-RU" sz="3600" dirty="0" err="1" smtClean="0"/>
              <a:t>Февронии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~1\Admin\LOCALS~1\Temp\Rar$DR09.046\Sbortik №4_foni100 shtuk\26-4.jpg"/>
          <p:cNvPicPr/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\Рабочий стол\logo.g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24207"/>
          <a:stretch>
            <a:fillRect/>
          </a:stretch>
        </p:blipFill>
        <p:spPr bwMode="auto">
          <a:xfrm>
            <a:off x="6072198" y="5929330"/>
            <a:ext cx="2857488" cy="772277"/>
          </a:xfrm>
          <a:prstGeom prst="ellipse">
            <a:avLst/>
          </a:prstGeom>
          <a:noFill/>
          <a:effectLst>
            <a:softEdge rad="63500"/>
          </a:effectLst>
        </p:spPr>
      </p:pic>
      <p:pic>
        <p:nvPicPr>
          <p:cNvPr id="5" name="Picture 2" descr="D:\ТЕМАТ. ПЛАНЫ\ТЕМАТ. ПЛАНЫ\7 кл\повесть о петре и февронии\08_07_09_b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2357430"/>
            <a:ext cx="3827608" cy="273036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14678" y="428604"/>
            <a:ext cx="57150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 Погребены были святые  супруги в соборной церкви города Мурома в честь Рождества Пресвятой Богородицы, возведённой над их мощами по обету </a:t>
            </a:r>
            <a:r>
              <a:rPr lang="ru-RU" u="sng" dirty="0" smtClean="0">
                <a:solidFill>
                  <a:srgbClr val="7030A0"/>
                </a:solidFill>
              </a:rPr>
              <a:t>Иваном Грозным</a:t>
            </a: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dirty="0" smtClean="0"/>
              <a:t>в  1553 году, ныне открыто почивают в храме Святой Троицы Свято-Троицкого монастыря в Муроме.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5072074"/>
            <a:ext cx="46434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</a:rPr>
              <a:t>Рака с мощами святых под высокой иконой в золочёном окладе</a:t>
            </a:r>
            <a:r>
              <a:rPr lang="ru-RU" sz="1400" dirty="0" smtClean="0">
                <a:solidFill>
                  <a:srgbClr val="7030A0"/>
                </a:solidFill>
              </a:rPr>
              <a:t>.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7158" y="5572140"/>
            <a:ext cx="85011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Поныне своими молитвами святые Петр и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3A3A3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Феврония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3A3A3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низводят небесное благословение на супружеские пары и их детей.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69" name="Picture 1" descr="C:\Documents and Settings\Admin\Рабочий стол\храм петра и февронии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571480"/>
            <a:ext cx="2833707" cy="425055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k0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142844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42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1067</Words>
  <Application>Microsoft Office PowerPoint</Application>
  <PresentationFormat>Экран (4:3)</PresentationFormat>
  <Paragraphs>118</Paragraphs>
  <Slides>15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«Повесть о Петре и Февронии Муромских».  Нравственные идеалы и заветы Древней Руси.  Прославление любви и верности.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user2</cp:lastModifiedBy>
  <cp:revision>57</cp:revision>
  <dcterms:created xsi:type="dcterms:W3CDTF">2010-07-02T16:24:05Z</dcterms:created>
  <dcterms:modified xsi:type="dcterms:W3CDTF">2016-01-08T10:41:23Z</dcterms:modified>
</cp:coreProperties>
</file>