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62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F478-010D-4194-900C-A679638DD72E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3CF1-36FC-432B-8BB3-1CBD1D45C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3B3E-C00D-4675-BC58-6AA16C84EC6A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E867-76E8-4429-9A5B-6D183C04AD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3761-1C62-4047-9EEA-0CFD2DAB2A26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B9EC-5294-4D6E-929F-AFCE74DAE3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DD57-13CB-4B0B-92B8-8680730168A0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BED6-3BC8-40BD-A1F1-A65C97DB29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CFDC-F2FF-4347-B79F-0D7261A952D6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621F-2396-4C3F-AEF8-C93E5BF433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8958-267F-4943-838A-5268D58427B2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EAEC-F617-4397-BEA0-22C5F709F3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0C90-DB37-4C93-B41F-4B11C0A0F519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D159-D0E8-4FDD-BFA6-D7DE29407D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E8EC-5463-43BA-BA3D-42F37C026CDB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D570-3C00-42D4-ACF7-8145005E8D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C2A92-7988-4466-B4DD-31BB695F212A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C833-7424-491D-A803-7A7048D0E3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BA4F-FEE4-446A-B03A-C86171ED7502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E40C-6159-467A-A494-CE8046168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A43D-D262-4675-B9A9-ECC4E7C87AB2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1FC2-F725-473F-9E64-4CEEE64B6F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3E364D-B802-4002-9B23-9C007E244C9F}" type="datetimeFigureOut">
              <a:rPr lang="ru-RU"/>
              <a:pPr>
                <a:defRPr/>
              </a:pPr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A64745-6532-4E94-B7D3-8D3CCAF90E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863600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ГБОУ школа № 663 </a:t>
            </a:r>
            <a:br>
              <a:rPr lang="ru-RU" sz="2400" b="1" i="1" dirty="0" smtClean="0"/>
            </a:br>
            <a:r>
              <a:rPr lang="ru-RU" sz="2400" b="1" i="1" dirty="0" smtClean="0"/>
              <a:t>Московского района Санкт-Петербурга</a:t>
            </a:r>
            <a:endParaRPr lang="ru-RU" sz="2400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557338"/>
            <a:ext cx="7345363" cy="2085976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kern="18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Мониторинг удовлетворённости родителей качеством образовательных услуг, предоставляемых школой</a:t>
            </a:r>
            <a:r>
              <a:rPr lang="ru-RU" sz="2400" b="1" kern="18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</a:t>
            </a:r>
            <a:endParaRPr lang="ru-RU" sz="1800" dirty="0">
              <a:ea typeface="Calibri"/>
              <a:cs typeface="Times New Roman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3348038" y="3716338"/>
            <a:ext cx="49688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i="1" dirty="0">
                <a:latin typeface="Georgia" pitchFamily="18" charset="0"/>
              </a:rPr>
              <a:t>Выполнено </a:t>
            </a:r>
            <a:endParaRPr lang="ru-RU" i="1" dirty="0" smtClean="0">
              <a:latin typeface="Georgia" pitchFamily="18" charset="0"/>
            </a:endParaRPr>
          </a:p>
          <a:p>
            <a:pPr algn="just"/>
            <a:r>
              <a:rPr lang="ru-RU" b="1" i="1" dirty="0" smtClean="0">
                <a:latin typeface="Georgia" pitchFamily="18" charset="0"/>
              </a:rPr>
              <a:t>Акимовой </a:t>
            </a:r>
            <a:r>
              <a:rPr lang="ru-RU" b="1" i="1" dirty="0" smtClean="0">
                <a:latin typeface="Georgia" pitchFamily="18" charset="0"/>
              </a:rPr>
              <a:t>Ириной </a:t>
            </a:r>
            <a:r>
              <a:rPr lang="ru-RU" b="1" i="1" dirty="0">
                <a:latin typeface="Georgia" pitchFamily="18" charset="0"/>
              </a:rPr>
              <a:t>П</a:t>
            </a:r>
            <a:r>
              <a:rPr lang="ru-RU" b="1" i="1" dirty="0" smtClean="0">
                <a:latin typeface="Georgia" pitchFamily="18" charset="0"/>
              </a:rPr>
              <a:t>авловной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1979712" y="4797425"/>
            <a:ext cx="583277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ru-RU" b="1" i="1" dirty="0">
              <a:latin typeface="Georgia" pitchFamily="18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132138" y="5949950"/>
            <a:ext cx="201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Georgia" pitchFamily="18" charset="0"/>
              </a:rPr>
              <a:t>Санкт-Петербург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2015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Представление результатов</a:t>
            </a:r>
          </a:p>
        </p:txBody>
      </p:sp>
      <p:pic>
        <p:nvPicPr>
          <p:cNvPr id="11267" name="Picture 2" descr="C:\Users\smirnova.zu\Desktop\Презентации\картинки\управление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8754" r="8118"/>
          <a:stretch>
            <a:fillRect/>
          </a:stretch>
        </p:blipFill>
        <p:spPr bwMode="auto">
          <a:xfrm>
            <a:off x="250825" y="407988"/>
            <a:ext cx="1692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Users\smirnova.zu\Desktop\Презентации\картинки\govern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375" y="549275"/>
            <a:ext cx="14414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06" y="1916832"/>
            <a:ext cx="906889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Представление результатов</a:t>
            </a:r>
          </a:p>
        </p:txBody>
      </p:sp>
      <p:pic>
        <p:nvPicPr>
          <p:cNvPr id="11267" name="Picture 2" descr="C:\Users\smirnova.zu\Desktop\Презентации\картинки\управление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8754" r="8118"/>
          <a:stretch>
            <a:fillRect/>
          </a:stretch>
        </p:blipFill>
        <p:spPr bwMode="auto">
          <a:xfrm>
            <a:off x="250825" y="407988"/>
            <a:ext cx="1692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Users\smirnova.zu\Desktop\Презентации\картинки\govern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375" y="549275"/>
            <a:ext cx="14414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002532"/>
            <a:ext cx="914400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Управленческие решения</a:t>
            </a:r>
          </a:p>
        </p:txBody>
      </p:sp>
      <p:pic>
        <p:nvPicPr>
          <p:cNvPr id="11267" name="Picture 2" descr="C:\Users\smirnova.zu\Desktop\Презентации\картинки\управление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8754" r="8118"/>
          <a:stretch>
            <a:fillRect/>
          </a:stretch>
        </p:blipFill>
        <p:spPr bwMode="auto">
          <a:xfrm>
            <a:off x="250825" y="407988"/>
            <a:ext cx="1692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Users\smirnova.zu\Desktop\Презентации\картинки\govern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375" y="549275"/>
            <a:ext cx="14414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57480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Verdana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пределена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тема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методической работы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школы: "Повышение эффективности и качества образования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в школе </a:t>
            </a:r>
            <a:r>
              <a:rPr lang="ru-RU" sz="2000" dirty="0">
                <a:solidFill>
                  <a:srgbClr val="000000"/>
                </a:solidFill>
                <a:latin typeface="Verdana"/>
              </a:rPr>
              <a:t>в условиях реализации федерального государственного образовательного </a:t>
            </a: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стандарта".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84150" y="260350"/>
            <a:ext cx="8569325" cy="706438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Негативные факторы, риски</a:t>
            </a:r>
          </a:p>
        </p:txBody>
      </p:sp>
      <p:pic>
        <p:nvPicPr>
          <p:cNvPr id="12291" name="Picture 3" descr="C:\Users\smirnova.zu\Desktop\Презентации\картинки\риски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115888"/>
            <a:ext cx="139382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C:\Users\smirnova.zu\Desktop\Презентации\картинки\риски2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83955" y="44624"/>
            <a:ext cx="1219693" cy="1597416"/>
          </a:xfrm>
          <a:prstGeom prst="rect">
            <a:avLst/>
          </a:prstGeom>
          <a:noFill/>
          <a:effectLst>
            <a:softEdge rad="127000"/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760933" y="1844824"/>
            <a:ext cx="799288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соответствие выбранных методик диагностики специфике образовательного учреждения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соответствие выработанных механизмов предъявления успешности требованиям стандарта.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недостаточная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материально-техническая база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 smtClean="0"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Times New Roman"/>
              </a:rPr>
              <a:t> мониторинг позволит отследить  результаты   педагогической деятельности,   что   ведет   к повышению ответственности сотрудников школы;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Times New Roman"/>
              </a:rPr>
              <a:t>результаты мониторинга приведут к стратегии дальнейшей работы-это коррекция (отслеживание результатов образовательной деятельности, оценивание условий образовательного процесса. Многим учителям это может не понравиться.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/>
                <a:ea typeface="Times New Roman"/>
              </a:rPr>
              <a:t>Могут быть  выявлены новые проблемы;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96144"/>
            <a:ext cx="8003232" cy="2056792"/>
          </a:xfrm>
        </p:spPr>
        <p:txBody>
          <a:bodyPr/>
          <a:lstStyle/>
          <a:p>
            <a:r>
              <a:rPr lang="ru-RU" dirty="0" smtClean="0"/>
              <a:t>Мониторинг в образовательном учреждении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0078F0"/>
              </a:buClr>
              <a:buSzPct val="85000"/>
              <a:buNone/>
            </a:pPr>
            <a:endParaRPr lang="ru-RU" altLang="ru-RU" sz="3600" i="1" kern="0" dirty="0" smtClean="0">
              <a:solidFill>
                <a:schemeClr val="tx2"/>
              </a:solidFill>
              <a:latin typeface="Arial"/>
            </a:endParaRPr>
          </a:p>
          <a:p>
            <a:pPr lvl="0" eaLnBrk="1" hangingPunct="1">
              <a:buClr>
                <a:srgbClr val="0078F0"/>
              </a:buClr>
              <a:buSzPct val="85000"/>
              <a:buNone/>
            </a:pPr>
            <a:endParaRPr lang="ru-RU" altLang="ru-RU" sz="3600" i="1" kern="0" dirty="0" smtClean="0">
              <a:solidFill>
                <a:schemeClr val="tx2"/>
              </a:solidFill>
              <a:latin typeface="Arial"/>
            </a:endParaRPr>
          </a:p>
          <a:p>
            <a:pPr lvl="0" eaLnBrk="1" hangingPunct="1">
              <a:buClr>
                <a:srgbClr val="0078F0"/>
              </a:buClr>
              <a:buSzPct val="85000"/>
              <a:buNone/>
            </a:pPr>
            <a:r>
              <a:rPr lang="ru-RU" altLang="ru-RU" sz="3600" i="1" kern="0" dirty="0" smtClean="0">
                <a:solidFill>
                  <a:schemeClr val="tx2"/>
                </a:solidFill>
                <a:latin typeface="Arial"/>
              </a:rPr>
              <a:t>«</a:t>
            </a:r>
            <a:r>
              <a:rPr lang="ru-RU" altLang="ru-RU" sz="3600" i="1" kern="0" dirty="0">
                <a:solidFill>
                  <a:schemeClr val="tx2"/>
                </a:solidFill>
                <a:latin typeface="Arial"/>
              </a:rPr>
              <a:t>Когда человек не знает, к какой пристани он держит путь, для него ни один ветер не будет попутным»</a:t>
            </a:r>
          </a:p>
          <a:p>
            <a:pPr lvl="0" eaLnBrk="1" hangingPunct="1">
              <a:buClr>
                <a:srgbClr val="0078F0"/>
              </a:buClr>
              <a:buSzPct val="85000"/>
              <a:buNone/>
            </a:pPr>
            <a:r>
              <a:rPr lang="ru-RU" altLang="ru-RU" sz="3600" i="1" kern="0" dirty="0" smtClean="0">
                <a:solidFill>
                  <a:schemeClr val="tx2"/>
                </a:solidFill>
                <a:latin typeface="Arial"/>
              </a:rPr>
              <a:t>                                    </a:t>
            </a:r>
            <a:r>
              <a:rPr lang="ru-RU" altLang="ru-RU" sz="3600" i="1" kern="0" dirty="0">
                <a:solidFill>
                  <a:schemeClr val="tx2"/>
                </a:solidFill>
                <a:latin typeface="Arial"/>
              </a:rPr>
              <a:t>(Сенека)</a:t>
            </a:r>
          </a:p>
          <a:p>
            <a:endParaRPr lang="ru-RU" dirty="0"/>
          </a:p>
        </p:txBody>
      </p:sp>
      <p:pic>
        <p:nvPicPr>
          <p:cNvPr id="4" name="Picture 2" descr="C:\Users\smirnova.zu\Desktop\Презентации\картинки\цель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15888"/>
            <a:ext cx="1944687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smirnova.zu\Desktop\Презентации\картинки\цель1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331968" y="116632"/>
            <a:ext cx="1812032" cy="1359024"/>
          </a:xfrm>
          <a:prstGeom prst="rect">
            <a:avLst/>
          </a:prstGeom>
          <a:noFill/>
          <a:effectLst>
            <a:softEdge rad="127000"/>
          </a:effectLst>
          <a:extLst/>
        </p:spPr>
      </p:pic>
    </p:spTree>
    <p:extLst>
      <p:ext uri="{BB962C8B-B14F-4D97-AF65-F5344CB8AC3E}">
        <p14:creationId xmlns:p14="http://schemas.microsoft.com/office/powerpoint/2010/main" val="170707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Цель мониторинга</a:t>
            </a:r>
          </a:p>
        </p:txBody>
      </p:sp>
      <p:pic>
        <p:nvPicPr>
          <p:cNvPr id="3075" name="Picture 2" descr="C:\Users\smirnova.zu\Desktop\Презентации\картинки\цель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15888"/>
            <a:ext cx="1944687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smirnova.zu\Desktop\Презентации\картинки\цель1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331968" y="116632"/>
            <a:ext cx="1812032" cy="1359024"/>
          </a:xfrm>
          <a:prstGeom prst="rect">
            <a:avLst/>
          </a:prstGeom>
          <a:noFill/>
          <a:effectLst>
            <a:softEdge rad="12700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827584" y="157480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определение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  факторов, а также своевременное выявление  изменений, влияющих на      качество образования в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Учреждении;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Arial"/>
              </a:rPr>
              <a:t>с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бор  информации  и анализ  анкетирования  родителей</a:t>
            </a:r>
          </a:p>
          <a:p>
            <a:r>
              <a:rPr lang="ru-RU" dirty="0" smtClean="0">
                <a:solidFill>
                  <a:srgbClr val="333333"/>
                </a:solidFill>
                <a:latin typeface="Arial"/>
              </a:rPr>
              <a:t>    об  удовлетворенности  качеством  предоставляемых</a:t>
            </a:r>
          </a:p>
          <a:p>
            <a:r>
              <a:rPr lang="ru-RU" dirty="0" smtClean="0">
                <a:solidFill>
                  <a:srgbClr val="333333"/>
                </a:solidFill>
                <a:latin typeface="Arial"/>
              </a:rPr>
              <a:t>  услуг  в Учреждении;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Arial"/>
              </a:rPr>
              <a:t>и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зучение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изменений   в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динамике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  мониторинга  удовлетворенности </a:t>
            </a:r>
            <a:endParaRPr lang="ru-RU" dirty="0" smtClean="0">
              <a:solidFill>
                <a:srgbClr val="333333"/>
              </a:solidFill>
              <a:latin typeface="Arial"/>
            </a:endParaRPr>
          </a:p>
          <a:p>
            <a:r>
              <a:rPr lang="ru-RU" dirty="0">
                <a:solidFill>
                  <a:srgbClr val="333333"/>
                </a:solidFill>
                <a:latin typeface="Arial"/>
              </a:rPr>
              <a:t> качеством  образовательных  услуг,  тенденции,  причины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оказывающие  влияние на динамику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качества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     предоставляемых </a:t>
            </a:r>
            <a:endParaRPr lang="ru-RU" dirty="0" smtClean="0">
              <a:solidFill>
                <a:srgbClr val="333333"/>
              </a:solidFill>
              <a:latin typeface="Arial"/>
            </a:endParaRPr>
          </a:p>
          <a:p>
            <a:r>
              <a:rPr lang="ru-RU" dirty="0">
                <a:solidFill>
                  <a:srgbClr val="333333"/>
                </a:solidFill>
                <a:latin typeface="Arial"/>
              </a:rPr>
              <a:t> услуг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обеспечение эффективного отражения состояния образования, </a:t>
            </a:r>
            <a:endParaRPr lang="ru-RU" dirty="0" smtClean="0">
              <a:solidFill>
                <a:srgbClr val="333333"/>
              </a:solidFill>
              <a:latin typeface="Helvetica Neue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разработка прогноза её обеспечения и </a:t>
            </a:r>
            <a:r>
              <a:rPr lang="ru-RU" dirty="0" smtClean="0">
                <a:solidFill>
                  <a:srgbClr val="333333"/>
                </a:solidFill>
                <a:latin typeface="Helvetica Neue"/>
              </a:rPr>
              <a:t>развития.</a:t>
            </a:r>
            <a:endParaRPr lang="ru-RU" dirty="0" smtClean="0">
              <a:solidFill>
                <a:srgbClr val="333333"/>
              </a:solidFill>
              <a:latin typeface="Arial"/>
            </a:endParaRPr>
          </a:p>
          <a:p>
            <a:endParaRPr lang="ru-RU" dirty="0" smtClean="0">
              <a:latin typeface="Cambria" panose="02040503050406030204" pitchFamily="18" charset="0"/>
            </a:endParaRPr>
          </a:p>
          <a:p>
            <a:endParaRPr lang="ru-RU" dirty="0" smtClean="0">
              <a:latin typeface="Cambria" panose="02040503050406030204" pitchFamily="18" charset="0"/>
            </a:endParaRP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Задачи мониторинга</a:t>
            </a:r>
          </a:p>
        </p:txBody>
      </p:sp>
      <p:pic>
        <p:nvPicPr>
          <p:cNvPr id="4100" name="Picture 2" descr="C:\Users\smirnova.zu\Desktop\Презентации\картинки\задач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11125"/>
            <a:ext cx="1941513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 descr="C:\Users\smirnova.zu\Desktop\Презентации\картинки\в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60350"/>
            <a:ext cx="179387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1574799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обеспечить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всем участникам образовательного процесса и общественности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достоверную информацию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  о качестве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образовательных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повышение эффективности работы школы;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вовлечение родительской общественности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в процесс улучшения качества образования </a:t>
            </a:r>
            <a:r>
              <a:rPr lang="ru-RU" dirty="0" smtClean="0">
                <a:solidFill>
                  <a:srgbClr val="333333"/>
                </a:solidFill>
                <a:latin typeface="Helvetica Neue"/>
              </a:rPr>
              <a:t>школы;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повышение мотивации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сотрудников в области обеспечения качества предоставляемых воспитательно-образовательных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разработка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компьютерной основы для сведения, обобщения, классификации и первичного анализа информации;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создание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прогнозов, аналитических, справочных материалов, докладов;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совершенствование технологии мониторинга системы образования в школе;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выделение наиболее типичных признаков успеха или неуспеха организационно-управленческой деятельности.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Объект и предмет </a:t>
            </a:r>
          </a:p>
        </p:txBody>
      </p:sp>
      <p:pic>
        <p:nvPicPr>
          <p:cNvPr id="3074" name="Picture 2" descr="C:\Users\smirnova.zu\Desktop\Презентации\картинки\объект и предмет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 flipH="1">
            <a:off x="7020272" y="8616"/>
            <a:ext cx="1944216" cy="1556792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pic>
        <p:nvPicPr>
          <p:cNvPr id="5124" name="Picture 3" descr="C:\Users\smirnova.zu\Desktop\Презентации\картинки\сбор информ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82550"/>
            <a:ext cx="1223963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57480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Объект мониторинга: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" panose="02040503050406030204" pitchFamily="18" charset="0"/>
                <a:ea typeface="Times New Roman"/>
              </a:rPr>
              <a:t>образовательный </a:t>
            </a:r>
            <a:r>
              <a:rPr lang="ru-RU" sz="2400" dirty="0">
                <a:latin typeface="Cambria" panose="02040503050406030204" pitchFamily="18" charset="0"/>
                <a:ea typeface="Times New Roman"/>
              </a:rPr>
              <a:t>процесс и его результаты, личностные характеристики всех участников образовательного процесса, их потребности и отношение к образовательному </a:t>
            </a:r>
            <a:r>
              <a:rPr lang="ru-RU" sz="2400" dirty="0" smtClean="0">
                <a:latin typeface="Cambria" panose="02040503050406030204" pitchFamily="18" charset="0"/>
                <a:ea typeface="Times New Roman"/>
              </a:rPr>
              <a:t>учреждению</a:t>
            </a:r>
            <a:r>
              <a:rPr lang="ru-RU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;</a:t>
            </a:r>
          </a:p>
          <a:p>
            <a:endParaRPr lang="ru-RU" sz="2400" dirty="0" smtClean="0">
              <a:latin typeface="Cambria" panose="02040503050406030204" pitchFamily="18" charset="0"/>
            </a:endParaRPr>
          </a:p>
          <a:p>
            <a:r>
              <a:rPr lang="ru-RU" sz="2400" b="1" dirty="0" smtClean="0">
                <a:latin typeface="Cambria" panose="02040503050406030204" pitchFamily="18" charset="0"/>
              </a:rPr>
              <a:t>Предмет  мониторинга: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" panose="02040503050406030204" pitchFamily="18" charset="0"/>
              </a:rPr>
              <a:t>Ресурсы образовательной среды;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ambria" panose="02040503050406030204" pitchFamily="18" charset="0"/>
              </a:rPr>
              <a:t>Состояние  образовательной деятельности в определенные периоды времени и конкретные изменения  в рамках этой деятельности.</a:t>
            </a:r>
            <a:endParaRPr lang="ru-RU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Перечень показателей</a:t>
            </a:r>
          </a:p>
        </p:txBody>
      </p:sp>
      <p:pic>
        <p:nvPicPr>
          <p:cNvPr id="6147" name="Picture 3" descr="C:\Users\smirnova.zu\Desktop\Презентации\картинки\линейк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1663" y="0"/>
            <a:ext cx="17240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Users\smirnova.zu\Desktop\Презентации\картинки\сантиметр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1775" y="612775"/>
            <a:ext cx="896938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Users\smirnova.zu\Desktop\Презентации\картинки\50d057462d2bf9955e84876c83c4ea40a9fcf871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15888"/>
            <a:ext cx="13271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1574800"/>
            <a:ext cx="79928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Georg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Численность родителей - 20 человек;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Количество классов – 5а и 5б ( мониторинг в рамках программы преемственности начальной школы и среднего звена).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mirnova.zu\Desktop\Презентации\картинки\получение информации.png"/>
          <p:cNvPicPr>
            <a:picLocks noChangeAspect="1" noChangeArrowheads="1"/>
          </p:cNvPicPr>
          <p:nvPr/>
        </p:nvPicPr>
        <p:blipFill>
          <a:blip r:embed="rId2" cstate="print"/>
          <a:srcRect l="25258" r="18600"/>
          <a:stretch>
            <a:fillRect/>
          </a:stretch>
        </p:blipFill>
        <p:spPr bwMode="auto">
          <a:xfrm>
            <a:off x="107950" y="0"/>
            <a:ext cx="954088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706438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Инструментарий</a:t>
            </a:r>
          </a:p>
        </p:txBody>
      </p:sp>
      <p:pic>
        <p:nvPicPr>
          <p:cNvPr id="7172" name="Picture 4" descr="C:\Users\smirnova.zu\Desktop\Презентации\картинки\сбор данны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400" y="133350"/>
            <a:ext cx="16891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4994" y="151554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Georgia" pitchFamily="18" charset="0"/>
              </a:rPr>
              <a:t>Анкетирование (анкета открытого типа)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 New Roman"/>
              </a:rPr>
              <a:t>тетрадь</a:t>
            </a:r>
            <a:r>
              <a:rPr lang="ru-RU" sz="2400" dirty="0">
                <a:latin typeface="Times New Roman"/>
                <a:ea typeface="Times New Roman"/>
              </a:rPr>
              <a:t>, ручка; современный – компьютер.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smirnova.zu\Desktop\Презентации\картинки\книги и компьютер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E5E3"/>
              </a:clrFrom>
              <a:clrTo>
                <a:srgbClr val="E5E5E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81" y="73378"/>
            <a:ext cx="16192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C:\Users\smirnova.zu\Desktop\Презентации\картинки\454133249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1056" y="-98072"/>
            <a:ext cx="17399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06438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Georgia" pitchFamily="18" charset="0"/>
              </a:rPr>
              <a:t>Обработка </a:t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и хранение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574800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Автоматизированная обработка мониторинга средствами 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Microsoft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Excel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Обработка и хранение  с 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помощью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CD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- дисков, внешних накопителей на магнитных дисках,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Flash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-дисков.</a:t>
            </a:r>
            <a:endParaRPr lang="ru-RU" b="1" dirty="0" smtClean="0">
              <a:solidFill>
                <a:srgbClr val="000000"/>
              </a:solidFill>
              <a:latin typeface="Arial"/>
            </a:endParaRPr>
          </a:p>
          <a:p>
            <a:endParaRPr lang="ru-RU" b="1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Arial"/>
              </a:rPr>
              <a:t>,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 </a:t>
            </a:r>
            <a:endParaRPr lang="ru-RU" b="1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Georgia" pitchFamily="18" charset="0"/>
              </a:rPr>
              <a:t>Организация мониторинга</a:t>
            </a:r>
          </a:p>
        </p:txBody>
      </p:sp>
      <p:pic>
        <p:nvPicPr>
          <p:cNvPr id="7170" name="Picture 2" descr="C:\Users\smirnova.zu\Desktop\Презентации\картинки\iStock_000010163949XLarge12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1656184" cy="1448745"/>
          </a:xfrm>
          <a:prstGeom prst="rect">
            <a:avLst/>
          </a:prstGeom>
          <a:noFill/>
          <a:effectLst>
            <a:softEdge rad="127000"/>
          </a:effectLst>
          <a:extLst/>
        </p:spPr>
      </p:pic>
      <p:pic>
        <p:nvPicPr>
          <p:cNvPr id="9220" name="Picture 3" descr="C:\Users\smirnova.zu\Desktop\Презентации\картинки\upravlenie-vremenem-300x21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863" y="188913"/>
            <a:ext cx="150018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57480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Проблема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Постановка целей и задач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Выбор анкетирования, приказ директора школы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Проведение анкетирования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Обработка результатов, справка по результатам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Анализ результатов-педсовет, совещание при директоре, ШМО</a:t>
            </a:r>
            <a:endParaRPr lang="ru-RU" dirty="0">
              <a:latin typeface="Georgia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Приказ (рекомендации)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261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ГБОУ школа № 663  Московского района Санкт-Петербурга</vt:lpstr>
      <vt:lpstr>Мониторинг в образовательном учреждении</vt:lpstr>
      <vt:lpstr>Цель мониторинга</vt:lpstr>
      <vt:lpstr>Задачи мониторинга</vt:lpstr>
      <vt:lpstr>Объект и предмет </vt:lpstr>
      <vt:lpstr>Перечень показателей</vt:lpstr>
      <vt:lpstr>Инструментарий</vt:lpstr>
      <vt:lpstr>Обработка  и хранение информации</vt:lpstr>
      <vt:lpstr>Организация мониторинга</vt:lpstr>
      <vt:lpstr>Представление результатов</vt:lpstr>
      <vt:lpstr>Представление результатов</vt:lpstr>
      <vt:lpstr>Управленческие решения</vt:lpstr>
      <vt:lpstr>Негативные факторы, риски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центр оценки качества образования  и информационных технологий</dc:title>
  <dc:creator>Зинаида Смирнова</dc:creator>
  <cp:lastModifiedBy>User</cp:lastModifiedBy>
  <cp:revision>90</cp:revision>
  <dcterms:created xsi:type="dcterms:W3CDTF">2012-10-29T07:52:50Z</dcterms:created>
  <dcterms:modified xsi:type="dcterms:W3CDTF">2015-12-23T19:13:46Z</dcterms:modified>
</cp:coreProperties>
</file>