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6" r:id="rId2"/>
    <p:sldMasterId id="2147483768" r:id="rId3"/>
    <p:sldMasterId id="2147483780" r:id="rId4"/>
    <p:sldMasterId id="2147483792" r:id="rId5"/>
    <p:sldMasterId id="2147483804" r:id="rId6"/>
    <p:sldMasterId id="2147483816" r:id="rId7"/>
  </p:sldMasterIdLst>
  <p:notesMasterIdLst>
    <p:notesMasterId r:id="rId51"/>
  </p:notesMasterIdLst>
  <p:sldIdLst>
    <p:sldId id="263" r:id="rId8"/>
    <p:sldId id="323" r:id="rId9"/>
    <p:sldId id="321" r:id="rId10"/>
    <p:sldId id="258" r:id="rId11"/>
    <p:sldId id="266" r:id="rId12"/>
    <p:sldId id="269" r:id="rId13"/>
    <p:sldId id="270" r:id="rId14"/>
    <p:sldId id="271" r:id="rId15"/>
    <p:sldId id="268" r:id="rId16"/>
    <p:sldId id="267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10" r:id="rId42"/>
    <p:sldId id="311" r:id="rId43"/>
    <p:sldId id="312" r:id="rId44"/>
    <p:sldId id="313" r:id="rId45"/>
    <p:sldId id="314" r:id="rId46"/>
    <p:sldId id="315" r:id="rId47"/>
    <p:sldId id="316" r:id="rId48"/>
    <p:sldId id="317" r:id="rId49"/>
    <p:sldId id="318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8" Type="http://schemas.openxmlformats.org/officeDocument/2006/relationships/slide" Target="slides/slide1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E5CD4-E091-47F1-BA32-73BF54384E18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E5962-E5A8-4B42-957D-C9330DAF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863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918620F-78BA-4746-9604-1F7CE85D948C}" type="slidenum">
              <a:rPr lang="en-GB" sz="1200">
                <a:solidFill>
                  <a:prstClr val="black"/>
                </a:solidFill>
              </a:rPr>
              <a:pPr eaLnBrk="1" hangingPunct="1"/>
              <a:t>28</a:t>
            </a:fld>
            <a:endParaRPr lang="en-GB" sz="1200">
              <a:solidFill>
                <a:prstClr val="black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83360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6E101-4C64-4C18-8338-EE0A8723B3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356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AEF63-D72A-44EA-BA38-6207314877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432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DD601-66E5-4E40-95CA-743B622830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32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044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6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131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7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21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17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23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59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DD83B-9C8C-40D8-8B13-2E48EC26583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45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16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911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758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18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769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6357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3641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52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88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35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EFB6A-B060-42D7-B549-B25A01B4B35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850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588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32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3070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6366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453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420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777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3076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782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2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26677-BA8E-4E50-BC90-EC5176E89F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232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358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985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3990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604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773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053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074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2160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882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6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EEC5A-6C2B-486B-A7FA-EEBB981BE4C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907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2028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689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6814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408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490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215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608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2382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8394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6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09171-5B71-4017-9A31-98F5E34B4EF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4518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2776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796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86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6281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2156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008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2689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8ADF-FDF2-4BF5-8015-6C9A888F6E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7A85F-B9C0-4352-9D68-479CFE659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170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2A3C-918B-42AE-B1BF-1954E3F7BC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29216-A9E8-44B5-908D-C746DF9313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756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C278-2B0E-4864-90F9-EBB74D15A9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68B0-846A-4AB7-B544-B3D625C877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191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36B54-DB22-40BE-9E7F-62A7843D61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9414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A28B7-FE0A-4D65-A3A0-4063E3C21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8471-1FE6-418E-9796-E079C3038E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991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5B2E4-7B33-447D-AB47-525F333B80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C79F-596B-4F8D-9168-7B851B4875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896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F8F2-C0DF-456E-ACBE-37F0566E13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9F06-C895-46B9-9908-10C349F09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49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56A1-BAAF-468C-85FF-786E511F19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045-1DDB-4875-8D0F-C717B7207F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349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7D9F-B752-4923-85F5-72B386AA9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60A96-6E6E-43CA-93FC-B4D8B353A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548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1EA5-63B7-4A78-A540-4FBCC363AF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1392-21AD-4F26-9561-8487494DDE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8922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61AD0-9090-4674-9EE3-D9145A520F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C97-506F-4AF8-9617-707654EC54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4108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C693-4271-44B6-9955-C0A93211C0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084-FEFC-477C-8AAB-B36C1B1B0E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2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49B12-83AB-43C6-B226-18FCFCE452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1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3A401-9F55-42B2-9AE7-721A068D8D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51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8746EB-0E77-4E23-8139-B503ED8AC7C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54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91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4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000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33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1010D6-73A3-4D6E-9BC4-89B8B26F116F}" type="datetimeFigureOut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04.01.2016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B167A-E078-458F-80BB-9E02378C28B0}" type="slidenum">
              <a:rPr lang="ru-RU">
                <a:solidFill>
                  <a:prstClr val="black">
                    <a:tint val="75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04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91680" y="692696"/>
            <a:ext cx="6537920" cy="5736679"/>
          </a:xfrm>
        </p:spPr>
        <p:txBody>
          <a:bodyPr>
            <a:normAutofit/>
          </a:bodyPr>
          <a:lstStyle/>
          <a:p>
            <a:pPr marL="1163638">
              <a:buNone/>
            </a:pPr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612845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kern="0" dirty="0">
                <a:solidFill>
                  <a:srgbClr val="000000"/>
                </a:solidFill>
                <a:latin typeface="Monotype Corsiva" pitchFamily="66" charset="0"/>
                <a:ea typeface="+mj-ea"/>
                <a:cs typeface="Times New Roman"/>
              </a:rPr>
              <a:t>Путешествие </a:t>
            </a:r>
            <a:br>
              <a:rPr lang="ru-RU" sz="7200" b="1" kern="0" dirty="0">
                <a:solidFill>
                  <a:srgbClr val="000000"/>
                </a:solidFill>
                <a:latin typeface="Monotype Corsiva" pitchFamily="66" charset="0"/>
                <a:ea typeface="+mj-ea"/>
                <a:cs typeface="Times New Roman"/>
              </a:rPr>
            </a:br>
            <a:r>
              <a:rPr lang="ru-RU" sz="7200" b="1" kern="0" dirty="0">
                <a:solidFill>
                  <a:srgbClr val="000000"/>
                </a:solidFill>
                <a:latin typeface="Monotype Corsiva" pitchFamily="66" charset="0"/>
                <a:ea typeface="+mj-ea"/>
                <a:cs typeface="Times New Roman"/>
              </a:rPr>
              <a:t>по стране математики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462910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srgbClr val="000000"/>
                </a:solidFill>
              </a:rPr>
              <a:t>Внеклассное мероприятие 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подготовили и провели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Крылова Н.В. и Головина Н.О.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           2012 – 2013 г.</a:t>
            </a:r>
          </a:p>
        </p:txBody>
      </p:sp>
    </p:spTree>
    <p:extLst>
      <p:ext uri="{BB962C8B-B14F-4D97-AF65-F5344CB8AC3E}">
        <p14:creationId xmlns:p14="http://schemas.microsoft.com/office/powerpoint/2010/main" val="277125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6.Какой </a:t>
            </a:r>
            <a:r>
              <a:rPr lang="ru-RU" sz="4000" b="1" dirty="0">
                <a:solidFill>
                  <a:srgbClr val="CC0066"/>
                </a:solidFill>
              </a:rPr>
              <a:t>«дробный» член есть в футбольной команде?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FF3399"/>
                </a:solidFill>
              </a:rPr>
              <a:t>Полувратарь;</a:t>
            </a:r>
          </a:p>
          <a:p>
            <a:r>
              <a:rPr lang="ru-RU" sz="4000" b="1">
                <a:solidFill>
                  <a:srgbClr val="FF3399"/>
                </a:solidFill>
              </a:rPr>
              <a:t>Полузащитник;</a:t>
            </a:r>
          </a:p>
          <a:p>
            <a:r>
              <a:rPr lang="ru-RU" sz="4000" b="1">
                <a:solidFill>
                  <a:srgbClr val="FF3399"/>
                </a:solidFill>
              </a:rPr>
              <a:t>Полутренер;</a:t>
            </a:r>
          </a:p>
          <a:p>
            <a:r>
              <a:rPr lang="ru-RU" sz="4000" b="1">
                <a:solidFill>
                  <a:srgbClr val="FF3399"/>
                </a:solidFill>
              </a:rPr>
              <a:t>Полунападающий.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1484313"/>
            <a:ext cx="2138362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18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CC0066"/>
                </a:solidFill>
              </a:rPr>
              <a:t>7.Что иногда производят с персоналом предприятия?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16088" y="1600200"/>
            <a:ext cx="7427912" cy="4525963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Упрощение;</a:t>
            </a:r>
          </a:p>
          <a:p>
            <a:r>
              <a:rPr lang="ru-RU" sz="4000" b="1">
                <a:solidFill>
                  <a:srgbClr val="FF5050"/>
                </a:solidFill>
              </a:rPr>
              <a:t>Приведение подобных членов;</a:t>
            </a:r>
          </a:p>
          <a:p>
            <a:r>
              <a:rPr lang="ru-RU" sz="4000" b="1">
                <a:solidFill>
                  <a:srgbClr val="FF5050"/>
                </a:solidFill>
              </a:rPr>
              <a:t>Сокращение;</a:t>
            </a:r>
          </a:p>
          <a:p>
            <a:r>
              <a:rPr lang="ru-RU" sz="4000" b="1">
                <a:solidFill>
                  <a:srgbClr val="FF5050"/>
                </a:solidFill>
              </a:rPr>
              <a:t>Вынесение за скобки.</a:t>
            </a:r>
          </a:p>
        </p:txBody>
      </p:sp>
    </p:spTree>
    <p:extLst>
      <p:ext uri="{BB962C8B-B14F-4D97-AF65-F5344CB8AC3E}">
        <p14:creationId xmlns:p14="http://schemas.microsoft.com/office/powerpoint/2010/main" val="376453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435975" cy="2217737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8.Какая </a:t>
            </a:r>
            <a:r>
              <a:rPr lang="ru-RU" sz="4000" b="1" dirty="0">
                <a:solidFill>
                  <a:srgbClr val="CC0066"/>
                </a:solidFill>
              </a:rPr>
              <a:t>геометрическая фигура «подрабатывает» в цирке гимнастическим снарядом?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92350" y="2492375"/>
            <a:ext cx="6851650" cy="3633788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Круг;</a:t>
            </a:r>
          </a:p>
          <a:p>
            <a:r>
              <a:rPr lang="ru-RU" sz="4000" b="1">
                <a:solidFill>
                  <a:srgbClr val="FF5050"/>
                </a:solidFill>
              </a:rPr>
              <a:t>Прямоугольник</a:t>
            </a:r>
            <a:r>
              <a:rPr lang="ru-RU"/>
              <a:t>;</a:t>
            </a:r>
          </a:p>
          <a:p>
            <a:r>
              <a:rPr lang="ru-RU" sz="4000" b="1">
                <a:solidFill>
                  <a:srgbClr val="FF5050"/>
                </a:solidFill>
              </a:rPr>
              <a:t>Ромб;</a:t>
            </a:r>
          </a:p>
          <a:p>
            <a:r>
              <a:rPr lang="ru-RU" sz="4000" b="1">
                <a:solidFill>
                  <a:srgbClr val="FF5050"/>
                </a:solidFill>
              </a:rPr>
              <a:t>Трапеция.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349500"/>
            <a:ext cx="1535112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4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91513" cy="17145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9.Что </a:t>
            </a:r>
            <a:r>
              <a:rPr lang="ru-RU" sz="4000" b="1" dirty="0">
                <a:solidFill>
                  <a:srgbClr val="CC0066"/>
                </a:solidFill>
              </a:rPr>
              <a:t>напоминает геометрическое тело, называющееся тор?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68613" y="2420938"/>
            <a:ext cx="6275387" cy="3705225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Бублик;</a:t>
            </a:r>
          </a:p>
          <a:p>
            <a:r>
              <a:rPr lang="ru-RU" sz="4000" b="1">
                <a:solidFill>
                  <a:srgbClr val="FF5050"/>
                </a:solidFill>
              </a:rPr>
              <a:t>Рогалик;</a:t>
            </a:r>
          </a:p>
          <a:p>
            <a:r>
              <a:rPr lang="ru-RU" sz="4000" b="1">
                <a:solidFill>
                  <a:srgbClr val="FF5050"/>
                </a:solidFill>
              </a:rPr>
              <a:t>Крендель;</a:t>
            </a:r>
          </a:p>
          <a:p>
            <a:r>
              <a:rPr lang="ru-RU" sz="4000" b="1">
                <a:solidFill>
                  <a:srgbClr val="FF5050"/>
                </a:solidFill>
              </a:rPr>
              <a:t>Батон.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16113"/>
            <a:ext cx="2251075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57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91513" cy="142557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10.Какой </a:t>
            </a:r>
            <a:r>
              <a:rPr lang="ru-RU" sz="4000" b="1" dirty="0">
                <a:solidFill>
                  <a:srgbClr val="CC0066"/>
                </a:solidFill>
              </a:rPr>
              <a:t>результат арифметического действия является сладким на вкус?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205038"/>
            <a:ext cx="8229600" cy="3921125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Разность;</a:t>
            </a:r>
          </a:p>
          <a:p>
            <a:r>
              <a:rPr lang="ru-RU" sz="4000" b="1">
                <a:solidFill>
                  <a:srgbClr val="FF5050"/>
                </a:solidFill>
              </a:rPr>
              <a:t>Сумма;</a:t>
            </a:r>
          </a:p>
          <a:p>
            <a:r>
              <a:rPr lang="ru-RU" sz="4000" b="1">
                <a:solidFill>
                  <a:srgbClr val="FF5050"/>
                </a:solidFill>
              </a:rPr>
              <a:t>Остаток;</a:t>
            </a:r>
          </a:p>
          <a:p>
            <a:r>
              <a:rPr lang="ru-RU" sz="4000" b="1">
                <a:solidFill>
                  <a:srgbClr val="FF5050"/>
                </a:solidFill>
              </a:rPr>
              <a:t>Частное.</a:t>
            </a:r>
          </a:p>
          <a:p>
            <a:endParaRPr lang="ru-RU" sz="4000" b="1">
              <a:solidFill>
                <a:srgbClr val="FF5050"/>
              </a:solidFill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411760" y="4293096"/>
            <a:ext cx="64087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99FF"/>
                </a:solidFill>
                <a:latin typeface="Arial" charset="0"/>
                <a:cs typeface="Arial" charset="0"/>
              </a:rPr>
              <a:t>Выражение «Остатки сладки»</a:t>
            </a:r>
          </a:p>
        </p:txBody>
      </p:sp>
    </p:spTree>
    <p:extLst>
      <p:ext uri="{BB962C8B-B14F-4D97-AF65-F5344CB8AC3E}">
        <p14:creationId xmlns:p14="http://schemas.microsoft.com/office/powerpoint/2010/main" val="160440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578850" cy="19304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11.Какая </a:t>
            </a:r>
            <a:r>
              <a:rPr lang="ru-RU" sz="4000" b="1" dirty="0">
                <a:solidFill>
                  <a:srgbClr val="CC0066"/>
                </a:solidFill>
              </a:rPr>
              <a:t>из этих геометрических фигур дала название болезни и кости руки человека?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20938"/>
            <a:ext cx="8229600" cy="3705225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Прямая;</a:t>
            </a:r>
          </a:p>
          <a:p>
            <a:r>
              <a:rPr lang="ru-RU" sz="4000" b="1">
                <a:solidFill>
                  <a:srgbClr val="FF5050"/>
                </a:solidFill>
              </a:rPr>
              <a:t>Луч;</a:t>
            </a:r>
          </a:p>
          <a:p>
            <a:r>
              <a:rPr lang="ru-RU" sz="4000" b="1">
                <a:solidFill>
                  <a:srgbClr val="FF5050"/>
                </a:solidFill>
              </a:rPr>
              <a:t>Отрезок;</a:t>
            </a:r>
          </a:p>
          <a:p>
            <a:r>
              <a:rPr lang="ru-RU" sz="4000" b="1">
                <a:solidFill>
                  <a:srgbClr val="FF5050"/>
                </a:solidFill>
              </a:rPr>
              <a:t>Ломаная.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555776" y="4005064"/>
            <a:ext cx="64087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99FF"/>
                </a:solidFill>
                <a:latin typeface="Arial" charset="0"/>
                <a:cs typeface="Arial" charset="0"/>
              </a:rPr>
              <a:t>Лучевая болезнь, лучевая кость</a:t>
            </a:r>
          </a:p>
        </p:txBody>
      </p:sp>
    </p:spTree>
    <p:extLst>
      <p:ext uri="{BB962C8B-B14F-4D97-AF65-F5344CB8AC3E}">
        <p14:creationId xmlns:p14="http://schemas.microsoft.com/office/powerpoint/2010/main" val="148777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362950" cy="14986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12.Как </a:t>
            </a:r>
            <a:r>
              <a:rPr lang="ru-RU" sz="4000" b="1" dirty="0">
                <a:solidFill>
                  <a:srgbClr val="CC0066"/>
                </a:solidFill>
              </a:rPr>
              <a:t>заканчивается известная пословица «Ясно, как…»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332038"/>
            <a:ext cx="8229600" cy="4525962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Трижды три;</a:t>
            </a:r>
          </a:p>
          <a:p>
            <a:r>
              <a:rPr lang="ru-RU" sz="4000" b="1">
                <a:solidFill>
                  <a:srgbClr val="FF5050"/>
                </a:solidFill>
              </a:rPr>
              <a:t>Дважды два;</a:t>
            </a:r>
          </a:p>
          <a:p>
            <a:r>
              <a:rPr lang="ru-RU" sz="4000" b="1">
                <a:solidFill>
                  <a:srgbClr val="FF5050"/>
                </a:solidFill>
              </a:rPr>
              <a:t>Пятью пять;</a:t>
            </a:r>
          </a:p>
          <a:p>
            <a:r>
              <a:rPr lang="ru-RU" sz="4000" b="1">
                <a:solidFill>
                  <a:srgbClr val="FF5050"/>
                </a:solidFill>
              </a:rPr>
              <a:t>Шестью шесть.</a:t>
            </a:r>
          </a:p>
        </p:txBody>
      </p:sp>
    </p:spTree>
    <p:extLst>
      <p:ext uri="{BB962C8B-B14F-4D97-AF65-F5344CB8AC3E}">
        <p14:creationId xmlns:p14="http://schemas.microsoft.com/office/powerpoint/2010/main" val="1212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13.Назовите «математические» растения.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95736" y="1556793"/>
            <a:ext cx="6408712" cy="424847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Тысячелистник, столетник…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824"/>
            <a:ext cx="2089150" cy="346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24944"/>
            <a:ext cx="2395537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82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96950" y="274638"/>
            <a:ext cx="8147050" cy="1570037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14.Без чего не могут обойтись охотники, барабанщики и математики?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99716"/>
            <a:ext cx="8229600" cy="40655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Без дроби.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2281237" cy="20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88840"/>
            <a:ext cx="1662113" cy="211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129" y="2780928"/>
            <a:ext cx="222631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00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15.Что есть у каждого слова, растения и уравнения?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Корень.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81300"/>
            <a:ext cx="220345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429000"/>
            <a:ext cx="333375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852738"/>
            <a:ext cx="252095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36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91680" y="692696"/>
            <a:ext cx="6537920" cy="5736679"/>
          </a:xfrm>
        </p:spPr>
        <p:txBody>
          <a:bodyPr>
            <a:normAutofit fontScale="85000" lnSpcReduction="20000"/>
          </a:bodyPr>
          <a:lstStyle/>
          <a:p>
            <a:pPr marL="1163638">
              <a:buNone/>
            </a:pPr>
            <a:r>
              <a:rPr lang="en-US" dirty="0" smtClean="0"/>
              <a:t>    </a:t>
            </a:r>
            <a:r>
              <a:rPr lang="ru-RU" dirty="0" smtClean="0"/>
              <a:t>В тот час, когда создатель</a:t>
            </a:r>
            <a:br>
              <a:rPr lang="ru-RU" dirty="0" smtClean="0"/>
            </a:br>
            <a:r>
              <a:rPr lang="ru-RU" dirty="0" smtClean="0"/>
              <a:t>Все создавал вокруг,</a:t>
            </a:r>
            <a:br>
              <a:rPr lang="ru-RU" dirty="0" smtClean="0"/>
            </a:br>
            <a:r>
              <a:rPr lang="ru-RU" dirty="0" smtClean="0"/>
              <a:t>Он создал математику -</a:t>
            </a:r>
            <a:br>
              <a:rPr lang="ru-RU" dirty="0" smtClean="0"/>
            </a:br>
            <a:r>
              <a:rPr lang="ru-RU" dirty="0" smtClean="0"/>
              <a:t>Царицу всех наук.</a:t>
            </a:r>
            <a:br>
              <a:rPr lang="ru-RU" dirty="0" smtClean="0"/>
            </a:br>
            <a:r>
              <a:rPr lang="ru-RU" dirty="0" smtClean="0"/>
              <a:t>И игреки, и иксы.</a:t>
            </a:r>
            <a:br>
              <a:rPr lang="ru-RU" dirty="0" smtClean="0"/>
            </a:br>
            <a:r>
              <a:rPr lang="ru-RU" dirty="0" smtClean="0"/>
              <a:t>Шагают дружно в ряд</a:t>
            </a:r>
            <a:br>
              <a:rPr lang="ru-RU" dirty="0" smtClean="0"/>
            </a:br>
            <a:r>
              <a:rPr lang="ru-RU" dirty="0" smtClean="0"/>
              <a:t>И дружною толпой они нас веселят.</a:t>
            </a:r>
            <a:br>
              <a:rPr lang="ru-RU" dirty="0" smtClean="0"/>
            </a:br>
            <a:r>
              <a:rPr lang="ru-RU" dirty="0" smtClean="0"/>
              <a:t>И коль на жизненном пути</a:t>
            </a:r>
            <a:br>
              <a:rPr lang="ru-RU" dirty="0" smtClean="0"/>
            </a:br>
            <a:r>
              <a:rPr lang="ru-RU" dirty="0" smtClean="0"/>
              <a:t>Не повезет, мой друг,</a:t>
            </a:r>
            <a:br>
              <a:rPr lang="ru-RU" dirty="0" smtClean="0"/>
            </a:br>
            <a:r>
              <a:rPr lang="ru-RU" dirty="0" smtClean="0"/>
              <a:t>Ты вспомни математику -</a:t>
            </a:r>
            <a:br>
              <a:rPr lang="ru-RU" dirty="0" smtClean="0"/>
            </a:br>
            <a:r>
              <a:rPr lang="ru-RU" dirty="0" smtClean="0"/>
              <a:t>Царицу всех наук.</a:t>
            </a:r>
            <a:br>
              <a:rPr lang="ru-RU" dirty="0" smtClean="0"/>
            </a:br>
            <a:r>
              <a:rPr lang="ru-RU" dirty="0" smtClean="0"/>
              <a:t>На рынке и в спортзале</a:t>
            </a:r>
            <a:br>
              <a:rPr lang="ru-RU" dirty="0" smtClean="0"/>
            </a:br>
            <a:r>
              <a:rPr lang="ru-RU" dirty="0" smtClean="0"/>
              <a:t>Нам нужен чисел ряд.</a:t>
            </a:r>
            <a:br>
              <a:rPr lang="ru-RU" dirty="0" smtClean="0"/>
            </a:br>
            <a:r>
              <a:rPr lang="ru-RU" dirty="0" smtClean="0"/>
              <a:t>И пусть они тебя повеселят.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16.Какие геометрические фигуры дружат с солнцем?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39341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dirty="0" smtClean="0">
                <a:solidFill>
                  <a:srgbClr val="FF9900"/>
                </a:solidFill>
              </a:rPr>
              <a:t>      Лучи.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2874963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11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91513" cy="1425575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16.Какая геометрическая фигура нужна для наказания детей?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0575"/>
            <a:ext cx="8229600" cy="40655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Угол.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04864"/>
            <a:ext cx="4605337" cy="319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89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25513" y="274638"/>
            <a:ext cx="8218487" cy="12827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17.Какую геометрическую фигуру носят на голове мужчины?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0575"/>
            <a:ext cx="8229600" cy="40655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Цилиндр.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88840"/>
            <a:ext cx="3311525" cy="353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996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18.Многогранник из Египта – это…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FF9900"/>
                </a:solidFill>
              </a:rPr>
              <a:t>Пирамида.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2816"/>
            <a:ext cx="41910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64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362950" cy="14986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19.Эмблемой какого автомобиля являются четыре кольца?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8456" y="1981273"/>
            <a:ext cx="8229600" cy="42100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dirty="0" smtClean="0">
                <a:solidFill>
                  <a:srgbClr val="FF9900"/>
                </a:solidFill>
              </a:rPr>
              <a:t>«Ауди»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88840"/>
            <a:ext cx="4391025" cy="313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95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20.Как называют военно-историческое кольцо?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1600200"/>
            <a:ext cx="761804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Блокада.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56792"/>
            <a:ext cx="411797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6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362950" cy="1570037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21.Рекламоноситель, визуальная поверхность которого, может изменяться.</a:t>
            </a:r>
            <a:r>
              <a:rPr lang="ru-RU" sz="4000" dirty="0" smtClean="0"/>
              <a:t> 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2060575"/>
            <a:ext cx="7762056" cy="40655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 err="1" smtClean="0">
                <a:solidFill>
                  <a:srgbClr val="FF9900"/>
                </a:solidFill>
              </a:rPr>
              <a:t>Призматрон</a:t>
            </a:r>
            <a:r>
              <a:rPr lang="ru-RU" b="1" dirty="0" smtClean="0">
                <a:solidFill>
                  <a:srgbClr val="FF9900"/>
                </a:solidFill>
              </a:rPr>
              <a:t>. Через промежуток времени призмы поворачиваются, демонстрируя по очереди каждую из граней.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3455988" cy="25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87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33CC"/>
                </a:solidFill>
              </a:rPr>
              <a:t>22. Сколько вы знаете чудес света?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57313" y="1600200"/>
            <a:ext cx="7786687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smtClean="0">
                <a:solidFill>
                  <a:srgbClr val="FF9900"/>
                </a:solidFill>
              </a:rPr>
              <a:t>Семь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4392612" cy="330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4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609600" y="2514600"/>
            <a:ext cx="8001000" cy="1905000"/>
          </a:xfrm>
          <a:prstGeom prst="hexagon">
            <a:avLst>
              <a:gd name="adj" fmla="val 10267"/>
              <a:gd name="vf" fmla="val 115470"/>
            </a:avLst>
          </a:prstGeom>
          <a:solidFill>
            <a:schemeClr val="tx1"/>
          </a:solidFill>
          <a:ln w="57150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400">
              <a:solidFill>
                <a:srgbClr val="000000"/>
              </a:solidFill>
              <a:cs typeface="+mn-cs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819400"/>
            <a:ext cx="7772400" cy="1143000"/>
          </a:xfrm>
        </p:spPr>
        <p:txBody>
          <a:bodyPr/>
          <a:lstStyle/>
          <a:p>
            <a:pPr eaLnBrk="1" hangingPunct="1"/>
            <a:r>
              <a:rPr lang="ru-RU" sz="7200" dirty="0" smtClean="0">
                <a:solidFill>
                  <a:schemeClr val="bg1"/>
                </a:solidFill>
                <a:latin typeface="Arial" charset="0"/>
              </a:rPr>
              <a:t>Второй тур</a:t>
            </a:r>
            <a:br>
              <a:rPr lang="ru-RU" sz="7200" dirty="0" smtClean="0">
                <a:solidFill>
                  <a:schemeClr val="bg1"/>
                </a:solidFill>
                <a:latin typeface="Arial" charset="0"/>
              </a:rPr>
            </a:br>
            <a:r>
              <a:rPr lang="ru-RU" sz="7200" dirty="0" smtClean="0">
                <a:solidFill>
                  <a:schemeClr val="bg1"/>
                </a:solidFill>
                <a:latin typeface="Arial" charset="0"/>
              </a:rPr>
              <a:t>ребусы</a:t>
            </a:r>
            <a:endParaRPr lang="en-US" sz="7200" dirty="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 flipH="1">
            <a:off x="0" y="3505200"/>
            <a:ext cx="6096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2400">
              <a:solidFill>
                <a:srgbClr val="000000"/>
              </a:solidFill>
              <a:cs typeface="+mn-cs"/>
            </a:endParaRP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 flipH="1">
            <a:off x="8610600" y="3505200"/>
            <a:ext cx="5334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2400">
              <a:solidFill>
                <a:srgbClr val="000000"/>
              </a:solidFill>
              <a:cs typeface="+mn-cs"/>
            </a:endParaRPr>
          </a:p>
        </p:txBody>
      </p:sp>
      <p:pic>
        <p:nvPicPr>
          <p:cNvPr id="20486" name="Picture 7" descr="C:\Documents and Settings\1\Рабочий стол\ДЛЯ ПРЕЗЕНТАЦИЙ\Страна фантазии\Рисунок5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0"/>
            <a:ext cx="14287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-285750"/>
            <a:ext cx="2571750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9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2357438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0" descr="C:\Documents and Settings\1\Рабочий стол\ДЛЯ ПРЕЗЕНТАЦИЙ\анимация\сияние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532313"/>
            <a:ext cx="2214563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151783"/>
      </p:ext>
    </p:extLst>
  </p:cSld>
  <p:clrMapOvr>
    <a:masterClrMapping/>
  </p:clrMapOvr>
  <p:transition>
    <p:zoom/>
    <p:sndAc>
      <p:stSnd>
        <p:snd r:embed="rId3" name="cashreg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357313"/>
            <a:ext cx="818038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86438" y="5786438"/>
            <a:ext cx="2786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Отрезок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1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25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baby14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429125"/>
            <a:ext cx="21145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0063"/>
            <a:ext cx="7772400" cy="1143000"/>
          </a:xfrm>
        </p:spPr>
        <p:txBody>
          <a:bodyPr/>
          <a:lstStyle/>
          <a:p>
            <a:pPr eaLnBrk="1" hangingPunct="1"/>
            <a:r>
              <a:rPr lang="ru-RU" sz="6000" b="1" u="sng" dirty="0" smtClean="0">
                <a:latin typeface="Arial" charset="0"/>
              </a:rPr>
              <a:t>Правила игры:</a:t>
            </a:r>
            <a:endParaRPr lang="en-US" sz="6000" b="1" u="sng" dirty="0" smtClean="0">
              <a:latin typeface="Arial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857375"/>
            <a:ext cx="7772400" cy="4114800"/>
          </a:xfrm>
        </p:spPr>
        <p:txBody>
          <a:bodyPr/>
          <a:lstStyle/>
          <a:p>
            <a:pPr marL="609600" indent="-609600" eaLnBrk="1" hangingPunct="1"/>
            <a:r>
              <a:rPr lang="ru-RU" sz="4000" dirty="0" smtClean="0">
                <a:latin typeface="Arial" charset="0"/>
              </a:rPr>
              <a:t>Побеждает тот, кто больше знает.</a:t>
            </a:r>
          </a:p>
          <a:p>
            <a:pPr marL="609600" indent="-609600" eaLnBrk="1" hangingPunct="1"/>
            <a:r>
              <a:rPr lang="ru-RU" sz="4000" dirty="0" smtClean="0">
                <a:latin typeface="Arial" charset="0"/>
              </a:rPr>
              <a:t>Не завидуй удачам соперника, играй честно.</a:t>
            </a:r>
          </a:p>
          <a:p>
            <a:pPr marL="609600" indent="-609600" eaLnBrk="1" hangingPunct="1"/>
            <a:r>
              <a:rPr lang="ru-RU" sz="4000" dirty="0" smtClean="0">
                <a:latin typeface="Arial" charset="0"/>
              </a:rPr>
              <a:t>Проиграл – не унывай, а побольше узнавай.</a:t>
            </a:r>
            <a:endParaRPr lang="en-US" sz="400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65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357313"/>
            <a:ext cx="8215312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57875" y="5143500"/>
            <a:ext cx="2214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Задача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2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81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325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214438"/>
            <a:ext cx="8215312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86375" y="564356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Дробь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3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14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214438"/>
            <a:ext cx="828675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57750" y="5857875"/>
            <a:ext cx="400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Диаметр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4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469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6322" name="Picture 2" descr="http://luntiki.ru/uploads/images/3/3/5/0/5/8454c214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214438"/>
            <a:ext cx="8286750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0688" y="6000750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Рыбка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5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35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0418" name="Picture 2" descr="http://allforchildren.ru/rebus/rebus10/10-0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214438"/>
            <a:ext cx="8358188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0750" y="5929313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prstClr val="black"/>
                </a:solidFill>
                <a:latin typeface="Century" pitchFamily="18" charset="0"/>
                <a:cs typeface="+mn-cs"/>
              </a:rPr>
              <a:t>Корень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428625"/>
            <a:ext cx="928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latin typeface="Century" pitchFamily="18" charset="0"/>
                <a:cs typeface="+mn-cs"/>
              </a:rPr>
              <a:t>6</a:t>
            </a:r>
            <a:endParaRPr lang="ru-RU" sz="4800" b="1" dirty="0">
              <a:solidFill>
                <a:srgbClr val="C0504D">
                  <a:lumMod val="50000"/>
                </a:srgbClr>
              </a:solidFill>
              <a:latin typeface="Century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24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0099"/>
                </a:solidFill>
              </a:rPr>
              <a:t>Третий тур</a:t>
            </a:r>
            <a:br>
              <a:rPr lang="ru-RU" sz="5400" b="1" i="1" dirty="0" smtClean="0">
                <a:solidFill>
                  <a:srgbClr val="000099"/>
                </a:solidFill>
              </a:rPr>
            </a:br>
            <a:r>
              <a:rPr lang="ru-RU" sz="5400" b="1" i="1" dirty="0" smtClean="0">
                <a:solidFill>
                  <a:srgbClr val="000099"/>
                </a:solidFill>
              </a:rPr>
              <a:t>Игра </a:t>
            </a:r>
            <a:r>
              <a:rPr lang="ru-RU" sz="5400" b="1" i="1" dirty="0">
                <a:solidFill>
                  <a:srgbClr val="000099"/>
                </a:solidFill>
              </a:rPr>
              <a:t>«Подсказки»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8880"/>
            <a:ext cx="2968625" cy="250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16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b="1" dirty="0">
                <a:solidFill>
                  <a:srgbClr val="000099"/>
                </a:solidFill>
              </a:rPr>
              <a:t>Правила игры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5845" y="908721"/>
            <a:ext cx="8229600" cy="4033167"/>
          </a:xfrm>
        </p:spPr>
        <p:txBody>
          <a:bodyPr/>
          <a:lstStyle/>
          <a:p>
            <a:r>
              <a:rPr lang="ru-RU" b="1" dirty="0">
                <a:solidFill>
                  <a:srgbClr val="000099"/>
                </a:solidFill>
              </a:rPr>
              <a:t>Ответив на вопрос с первой подсказки вы получаете 3 балла;</a:t>
            </a:r>
          </a:p>
          <a:p>
            <a:endParaRPr lang="ru-RU" b="1" dirty="0">
              <a:solidFill>
                <a:srgbClr val="000099"/>
              </a:solidFill>
            </a:endParaRPr>
          </a:p>
          <a:p>
            <a:r>
              <a:rPr lang="ru-RU" b="1" dirty="0">
                <a:solidFill>
                  <a:srgbClr val="000099"/>
                </a:solidFill>
              </a:rPr>
              <a:t>Ответив на вопрос со второй подсказки вы получаете 2 балла;</a:t>
            </a:r>
          </a:p>
          <a:p>
            <a:endParaRPr lang="ru-RU" b="1" dirty="0">
              <a:solidFill>
                <a:srgbClr val="000099"/>
              </a:solidFill>
            </a:endParaRPr>
          </a:p>
          <a:p>
            <a:r>
              <a:rPr lang="ru-RU" b="1" dirty="0">
                <a:solidFill>
                  <a:srgbClr val="000099"/>
                </a:solidFill>
              </a:rPr>
              <a:t>Ответив на вопрос с третьей подсказки вы получаете 1 балл.</a:t>
            </a:r>
          </a:p>
          <a:p>
            <a:endParaRPr lang="ru-RU" b="1" dirty="0">
              <a:solidFill>
                <a:srgbClr val="000099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20688"/>
            <a:ext cx="1252538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2" y="2390081"/>
            <a:ext cx="1258888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725" y="4295259"/>
            <a:ext cx="930275" cy="153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66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Архимед это просил, но ему не дали…</a:t>
            </a:r>
          </a:p>
          <a:p>
            <a:r>
              <a:rPr lang="ru-RU" sz="4000" b="1">
                <a:solidFill>
                  <a:srgbClr val="000099"/>
                </a:solidFill>
              </a:rPr>
              <a:t>Бывает…зрения.</a:t>
            </a:r>
          </a:p>
          <a:p>
            <a:r>
              <a:rPr lang="ru-RU" sz="4000" b="1">
                <a:solidFill>
                  <a:srgbClr val="000099"/>
                </a:solidFill>
              </a:rPr>
              <a:t>Ставится в конце.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911725" y="4586288"/>
            <a:ext cx="2362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3300"/>
                </a:solidFill>
                <a:latin typeface="Arial" charset="0"/>
                <a:cs typeface="Arial" charset="0"/>
              </a:rPr>
              <a:t>Точка</a:t>
            </a: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00338" y="5445125"/>
            <a:ext cx="914400" cy="914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276475"/>
            <a:ext cx="1376362" cy="188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51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5168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Есть на стадионе.</a:t>
            </a:r>
          </a:p>
          <a:p>
            <a:r>
              <a:rPr lang="ru-RU" sz="4000" b="1">
                <a:solidFill>
                  <a:srgbClr val="000099"/>
                </a:solidFill>
              </a:rPr>
              <a:t>Бывает в игре «Поле чудес».</a:t>
            </a:r>
          </a:p>
          <a:p>
            <a:r>
              <a:rPr lang="ru-RU" sz="4000" b="1">
                <a:solidFill>
                  <a:srgbClr val="000099"/>
                </a:solidFill>
              </a:rPr>
              <a:t>Кусок круга.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911725" y="4586288"/>
            <a:ext cx="28432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3300"/>
                </a:solidFill>
                <a:latin typeface="Arial" charset="0"/>
                <a:cs typeface="Arial" charset="0"/>
              </a:rPr>
              <a:t>Сектор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196975"/>
            <a:ext cx="1679575" cy="123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068638"/>
            <a:ext cx="1196975" cy="159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285750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91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№3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По ней движутся кометы.</a:t>
            </a:r>
          </a:p>
          <a:p>
            <a:r>
              <a:rPr lang="ru-RU" sz="4000" b="1">
                <a:solidFill>
                  <a:srgbClr val="000099"/>
                </a:solidFill>
              </a:rPr>
              <a:t>Преувеличение.</a:t>
            </a:r>
          </a:p>
          <a:p>
            <a:r>
              <a:rPr lang="ru-RU" sz="4000" b="1">
                <a:solidFill>
                  <a:srgbClr val="000099"/>
                </a:solidFill>
              </a:rPr>
              <a:t>График обратной пропорциональности.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427984" y="4293096"/>
            <a:ext cx="4276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3300"/>
                </a:solidFill>
                <a:latin typeface="Arial" charset="0"/>
                <a:cs typeface="Arial" charset="0"/>
              </a:rPr>
              <a:t>Гипербола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64704"/>
            <a:ext cx="154622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747" y="4520406"/>
            <a:ext cx="1900237" cy="200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40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916113"/>
            <a:ext cx="8353425" cy="295275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Первый тур</a:t>
            </a:r>
          </a:p>
          <a:p>
            <a:pPr marL="0" indent="0" algn="ctr">
              <a:buNone/>
            </a:pPr>
            <a:r>
              <a:rPr lang="ru-RU" sz="6600" dirty="0" smtClean="0"/>
              <a:t>Веселый тест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№4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Её любят летчики.</a:t>
            </a:r>
          </a:p>
          <a:p>
            <a:r>
              <a:rPr lang="ru-RU" sz="4000" b="1">
                <a:solidFill>
                  <a:srgbClr val="000099"/>
                </a:solidFill>
              </a:rPr>
              <a:t>Такой отрезок в треугольнике.</a:t>
            </a:r>
          </a:p>
          <a:p>
            <a:r>
              <a:rPr lang="ru-RU" sz="4000" b="1">
                <a:solidFill>
                  <a:srgbClr val="000099"/>
                </a:solidFill>
              </a:rPr>
              <a:t>Бывает над уровнем моря.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932363" y="4781550"/>
            <a:ext cx="307181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3300"/>
                </a:solidFill>
                <a:latin typeface="Arial" charset="0"/>
                <a:cs typeface="Arial" charset="0"/>
              </a:rPr>
              <a:t>Высота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2687638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72017"/>
            <a:ext cx="1201737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92562"/>
            <a:ext cx="172243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87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№5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У одних органов она нормальная, у других ненормальная.</a:t>
            </a:r>
          </a:p>
          <a:p>
            <a:r>
              <a:rPr lang="ru-RU" sz="4000" b="1">
                <a:solidFill>
                  <a:srgbClr val="000099"/>
                </a:solidFill>
              </a:rPr>
              <a:t>На работе у человека их много.</a:t>
            </a:r>
          </a:p>
          <a:p>
            <a:r>
              <a:rPr lang="ru-RU" sz="4000" b="1">
                <a:solidFill>
                  <a:srgbClr val="000099"/>
                </a:solidFill>
              </a:rPr>
              <a:t>Иногда мы строим её график.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131840" y="4654550"/>
            <a:ext cx="34813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3300"/>
                </a:solidFill>
                <a:latin typeface="Arial" charset="0"/>
                <a:cs typeface="Arial" charset="0"/>
              </a:rPr>
              <a:t>Функция</a:t>
            </a:r>
          </a:p>
        </p:txBody>
      </p:sp>
    </p:spTree>
    <p:extLst>
      <p:ext uri="{BB962C8B-B14F-4D97-AF65-F5344CB8AC3E}">
        <p14:creationId xmlns:p14="http://schemas.microsoft.com/office/powerpoint/2010/main" val="7036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№6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У круга их нет.</a:t>
            </a:r>
          </a:p>
          <a:p>
            <a:r>
              <a:rPr lang="ru-RU" sz="4000" b="1">
                <a:solidFill>
                  <a:srgbClr val="000099"/>
                </a:solidFill>
              </a:rPr>
              <a:t>Проходят из угла в угол.</a:t>
            </a:r>
          </a:p>
          <a:p>
            <a:r>
              <a:rPr lang="ru-RU" sz="4000" b="1">
                <a:solidFill>
                  <a:srgbClr val="000099"/>
                </a:solidFill>
              </a:rPr>
              <a:t>В ромбе они пересекаются под прямым углом.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316715" y="3554582"/>
            <a:ext cx="44275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3300"/>
                </a:solidFill>
                <a:latin typeface="Arial" charset="0"/>
                <a:cs typeface="Arial" charset="0"/>
              </a:rPr>
              <a:t>Диагонали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196975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CCCFF"/>
              </a:clrFrom>
              <a:clrTo>
                <a:srgbClr val="CCC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4527769"/>
            <a:ext cx="2025650" cy="224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77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Вопрос №7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000099"/>
                </a:solidFill>
              </a:rPr>
              <a:t>Их не хватало детям капитана Гранта.</a:t>
            </a:r>
          </a:p>
          <a:p>
            <a:r>
              <a:rPr lang="ru-RU" sz="4000" b="1">
                <a:solidFill>
                  <a:srgbClr val="000099"/>
                </a:solidFill>
              </a:rPr>
              <a:t>Военные их не разглашают.</a:t>
            </a:r>
          </a:p>
          <a:p>
            <a:r>
              <a:rPr lang="ru-RU" sz="4000" b="1">
                <a:solidFill>
                  <a:srgbClr val="000099"/>
                </a:solidFill>
              </a:rPr>
              <a:t>Бывают у вектора и у точки на плоскости.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776538" y="4943475"/>
            <a:ext cx="49053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FF3300"/>
                </a:solidFill>
                <a:latin typeface="Arial" charset="0"/>
                <a:cs typeface="Arial" charset="0"/>
              </a:rPr>
              <a:t>Координаты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205038"/>
            <a:ext cx="68262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13" y="2420937"/>
            <a:ext cx="121920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25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435975" cy="1143000"/>
          </a:xfrm>
        </p:spPr>
        <p:txBody>
          <a:bodyPr/>
          <a:lstStyle/>
          <a:p>
            <a:r>
              <a:rPr lang="ru-RU" sz="4000" b="1">
                <a:solidFill>
                  <a:srgbClr val="CC0066"/>
                </a:solidFill>
              </a:rPr>
              <a:t>1. Какие числа употребляются при счете?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68388" y="1600200"/>
            <a:ext cx="8075612" cy="4525963"/>
          </a:xfrm>
        </p:spPr>
        <p:txBody>
          <a:bodyPr/>
          <a:lstStyle/>
          <a:p>
            <a:r>
              <a:rPr lang="ru-RU" sz="4000" b="1">
                <a:solidFill>
                  <a:srgbClr val="FF3399"/>
                </a:solidFill>
              </a:rPr>
              <a:t>Природные;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Естественные;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Натуральные;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Искусственные.</a:t>
            </a:r>
          </a:p>
          <a:p>
            <a:endParaRPr lang="ru-RU" sz="4000" b="1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0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2.Какими </a:t>
            </a:r>
            <a:r>
              <a:rPr lang="ru-RU" sz="4000" b="1" dirty="0">
                <a:solidFill>
                  <a:srgbClr val="CC0066"/>
                </a:solidFill>
              </a:rPr>
              <a:t>бывают современные фотоаппараты?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FF3399"/>
                </a:solidFill>
              </a:rPr>
              <a:t>Цифровые;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Числовые;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Формульные;</a:t>
            </a:r>
          </a:p>
          <a:p>
            <a:r>
              <a:rPr lang="ru-RU" sz="4000" b="1">
                <a:solidFill>
                  <a:srgbClr val="FF3399"/>
                </a:solidFill>
              </a:rPr>
              <a:t>Дробные.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484313"/>
            <a:ext cx="2592388" cy="202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28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964613" cy="185896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3.Какое </a:t>
            </a:r>
            <a:r>
              <a:rPr lang="ru-RU" sz="4000" b="1" dirty="0">
                <a:solidFill>
                  <a:srgbClr val="CC0066"/>
                </a:solidFill>
              </a:rPr>
              <a:t>математическое действие с клетками обеспечивает рост органов живого организма?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81275" y="2133600"/>
            <a:ext cx="6562725" cy="3992563"/>
          </a:xfrm>
        </p:spPr>
        <p:txBody>
          <a:bodyPr/>
          <a:lstStyle/>
          <a:p>
            <a:r>
              <a:rPr lang="ru-RU" sz="4000" b="1">
                <a:solidFill>
                  <a:srgbClr val="FF3399"/>
                </a:solidFill>
              </a:rPr>
              <a:t>Сложение;</a:t>
            </a:r>
          </a:p>
          <a:p>
            <a:r>
              <a:rPr lang="ru-RU" sz="4000" b="1">
                <a:solidFill>
                  <a:srgbClr val="FF3399"/>
                </a:solidFill>
              </a:rPr>
              <a:t>Вычитание;</a:t>
            </a:r>
          </a:p>
          <a:p>
            <a:r>
              <a:rPr lang="ru-RU" sz="4000" b="1">
                <a:solidFill>
                  <a:srgbClr val="FF3399"/>
                </a:solidFill>
              </a:rPr>
              <a:t>Умножение;</a:t>
            </a:r>
          </a:p>
          <a:p>
            <a:r>
              <a:rPr lang="ru-RU" sz="4000" b="1">
                <a:solidFill>
                  <a:srgbClr val="FF3399"/>
                </a:solidFill>
              </a:rPr>
              <a:t>Деление.</a:t>
            </a:r>
          </a:p>
        </p:txBody>
      </p:sp>
    </p:spTree>
    <p:extLst>
      <p:ext uri="{BB962C8B-B14F-4D97-AF65-F5344CB8AC3E}">
        <p14:creationId xmlns:p14="http://schemas.microsoft.com/office/powerpoint/2010/main" val="5191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4.Какой </a:t>
            </a:r>
            <a:r>
              <a:rPr lang="ru-RU" sz="4000" b="1" dirty="0">
                <a:solidFill>
                  <a:srgbClr val="CC0066"/>
                </a:solidFill>
              </a:rPr>
              <a:t>математический знак существует?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57338"/>
            <a:ext cx="8229600" cy="4525962"/>
          </a:xfrm>
        </p:spPr>
        <p:txBody>
          <a:bodyPr/>
          <a:lstStyle/>
          <a:p>
            <a:r>
              <a:rPr lang="ru-RU" sz="4000" b="1">
                <a:solidFill>
                  <a:srgbClr val="FF5050"/>
                </a:solidFill>
              </a:rPr>
              <a:t>Корень;</a:t>
            </a:r>
          </a:p>
          <a:p>
            <a:r>
              <a:rPr lang="ru-RU" sz="4000" b="1">
                <a:solidFill>
                  <a:srgbClr val="FF5050"/>
                </a:solidFill>
              </a:rPr>
              <a:t>Стебель;</a:t>
            </a:r>
          </a:p>
          <a:p>
            <a:r>
              <a:rPr lang="ru-RU" sz="4000" b="1">
                <a:solidFill>
                  <a:srgbClr val="FF5050"/>
                </a:solidFill>
              </a:rPr>
              <a:t>Лист;</a:t>
            </a:r>
          </a:p>
          <a:p>
            <a:r>
              <a:rPr lang="ru-RU" sz="4000" b="1">
                <a:solidFill>
                  <a:srgbClr val="FF5050"/>
                </a:solidFill>
              </a:rPr>
              <a:t>Цветок.</a:t>
            </a:r>
          </a:p>
        </p:txBody>
      </p:sp>
    </p:spTree>
    <p:extLst>
      <p:ext uri="{BB962C8B-B14F-4D97-AF65-F5344CB8AC3E}">
        <p14:creationId xmlns:p14="http://schemas.microsoft.com/office/powerpoint/2010/main" val="56215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5.Как </a:t>
            </a:r>
            <a:r>
              <a:rPr lang="ru-RU" sz="4000" b="1" dirty="0">
                <a:solidFill>
                  <a:srgbClr val="CC0066"/>
                </a:solidFill>
              </a:rPr>
              <a:t>называют верхний угол футбольных ворот?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000" b="1">
                <a:solidFill>
                  <a:srgbClr val="FF3399"/>
                </a:solidFill>
              </a:rPr>
              <a:t>Десятка;</a:t>
            </a:r>
          </a:p>
          <a:p>
            <a:r>
              <a:rPr lang="ru-RU" sz="4000" b="1">
                <a:solidFill>
                  <a:srgbClr val="FF3399"/>
                </a:solidFill>
              </a:rPr>
              <a:t>Девятка;</a:t>
            </a:r>
          </a:p>
          <a:p>
            <a:r>
              <a:rPr lang="ru-RU" sz="4000" b="1">
                <a:solidFill>
                  <a:srgbClr val="FF3399"/>
                </a:solidFill>
              </a:rPr>
              <a:t>Шестерка;</a:t>
            </a:r>
          </a:p>
          <a:p>
            <a:r>
              <a:rPr lang="ru-RU" sz="4000" b="1">
                <a:solidFill>
                  <a:srgbClr val="FF3399"/>
                </a:solidFill>
              </a:rPr>
              <a:t>Пятерка.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00213"/>
            <a:ext cx="3467100" cy="245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71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596</Words>
  <Application>Microsoft Office PowerPoint</Application>
  <PresentationFormat>Экран (4:3)</PresentationFormat>
  <Paragraphs>154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43</vt:i4>
      </vt:variant>
    </vt:vector>
  </HeadingPairs>
  <TitlesOfParts>
    <vt:vector size="55" baseType="lpstr">
      <vt:lpstr>Arial</vt:lpstr>
      <vt:lpstr>Calibri</vt:lpstr>
      <vt:lpstr>Century</vt:lpstr>
      <vt:lpstr>Monotype Corsiva</vt:lpstr>
      <vt:lpstr>Times New Roman</vt:lpstr>
      <vt:lpstr>Оформление по умолчанию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Презентация PowerPoint</vt:lpstr>
      <vt:lpstr>Презентация PowerPoint</vt:lpstr>
      <vt:lpstr>Правила игры:</vt:lpstr>
      <vt:lpstr>Презентация PowerPoint</vt:lpstr>
      <vt:lpstr>1. Какие числа употребляются при счете?</vt:lpstr>
      <vt:lpstr>2.Какими бывают современные фотоаппараты?</vt:lpstr>
      <vt:lpstr>3.Какое математическое действие с клетками обеспечивает рост органов живого организма?</vt:lpstr>
      <vt:lpstr>4.Какой математический знак существует?</vt:lpstr>
      <vt:lpstr>5.Как называют верхний угол футбольных ворот?</vt:lpstr>
      <vt:lpstr>6.Какой «дробный» член есть в футбольной команде?</vt:lpstr>
      <vt:lpstr>7.Что иногда производят с персоналом предприятия?</vt:lpstr>
      <vt:lpstr>8.Какая геометрическая фигура «подрабатывает» в цирке гимнастическим снарядом?</vt:lpstr>
      <vt:lpstr>9.Что напоминает геометрическое тело, называющееся тор?</vt:lpstr>
      <vt:lpstr>10.Какой результат арифметического действия является сладким на вкус?</vt:lpstr>
      <vt:lpstr>11.Какая из этих геометрических фигур дала название болезни и кости руки человека?</vt:lpstr>
      <vt:lpstr>12.Как заканчивается известная пословица «Ясно, как…»</vt:lpstr>
      <vt:lpstr>13.Назовите «математические» растения.</vt:lpstr>
      <vt:lpstr>14.Без чего не могут обойтись охотники, барабанщики и математики?</vt:lpstr>
      <vt:lpstr>15.Что есть у каждого слова, растения и уравнения?</vt:lpstr>
      <vt:lpstr>16.Какие геометрические фигуры дружат с солнцем?</vt:lpstr>
      <vt:lpstr>16.Какая геометрическая фигура нужна для наказания детей?</vt:lpstr>
      <vt:lpstr>17.Какую геометрическую фигуру носят на голове мужчины?</vt:lpstr>
      <vt:lpstr>18.Многогранник из Египта – это…</vt:lpstr>
      <vt:lpstr>19.Эмблемой какого автомобиля являются четыре кольца?</vt:lpstr>
      <vt:lpstr>20.Как называют военно-историческое кольцо?</vt:lpstr>
      <vt:lpstr>21.Рекламоноситель, визуальная поверхность которого, может изменяться. </vt:lpstr>
      <vt:lpstr>22. Сколько вы знаете чудес света?</vt:lpstr>
      <vt:lpstr>Второй тур ребусы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Третий тур Игра «Подсказки»</vt:lpstr>
      <vt:lpstr>Правила игры</vt:lpstr>
      <vt:lpstr>Вопрос №1</vt:lpstr>
      <vt:lpstr>Вопрос №2</vt:lpstr>
      <vt:lpstr>Вопрос №3</vt:lpstr>
      <vt:lpstr>Вопрос №4</vt:lpstr>
      <vt:lpstr>Вопрос №5</vt:lpstr>
      <vt:lpstr>Вопрос №6</vt:lpstr>
      <vt:lpstr>Вопрос №7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Елена;Крылова Н.В.</dc:creator>
  <cp:lastModifiedBy>Надежда Крылова</cp:lastModifiedBy>
  <cp:revision>57</cp:revision>
  <dcterms:created xsi:type="dcterms:W3CDTF">2012-08-12T16:04:58Z</dcterms:created>
  <dcterms:modified xsi:type="dcterms:W3CDTF">2016-01-04T11:40:34Z</dcterms:modified>
</cp:coreProperties>
</file>