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357290" y="3500438"/>
            <a:ext cx="72152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B3B3B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B3B3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Всему, что необходимо знать, научить нельзя, учитель может сделать только одно - указать дорогу...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B3B3B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B3B3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B3B3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B3B3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(Р. Олдингтон)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728" y="3214686"/>
            <a:ext cx="72152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abic Typesetting" pitchFamily="66" charset="-78"/>
              </a:rPr>
              <a:t>Тема: Структура урока истории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abic Typesetting" pitchFamily="66" charset="-78"/>
              </a:rPr>
              <a:t>«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abic Typesetting" pitchFamily="66" charset="-78"/>
              </a:rPr>
              <a:t>открытие нового знания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abic Typesetting" pitchFamily="66" charset="-78"/>
              </a:rPr>
              <a:t>»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abic Typesetting" pitchFamily="66" charset="-78"/>
              </a:rPr>
              <a:t> в рамках системно-деятельностного подхода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22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Отличия традиционного урока от урока в рамках системно-деятельностного подхода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1000108"/>
            <a:ext cx="3880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Типология уроков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85926"/>
          <a:ext cx="878687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Урок введения в тему;</a:t>
                      </a:r>
                    </a:p>
                    <a:p>
                      <a:endParaRPr lang="ru-RU" sz="24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Урок усвоения новых знаний или урок углубления в тему;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Урок обобщения и систематизации знаний;</a:t>
                      </a:r>
                    </a:p>
                    <a:p>
                      <a:pPr>
                        <a:buFontTx/>
                        <a:buNone/>
                      </a:pPr>
                      <a:endParaRPr lang="ru-RU" sz="24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Урок контроля и оценки учебных достижений.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Tx/>
                        <a:buChar char="-"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уроки «открытия» нового знания; </a:t>
                      </a:r>
                    </a:p>
                    <a:p>
                      <a:pPr lvl="0">
                        <a:buFontTx/>
                        <a:buNone/>
                      </a:pP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уроки рефлексии; </a:t>
                      </a:r>
                    </a:p>
                    <a:p>
                      <a:pPr lvl="0">
                        <a:buFontTx/>
                        <a:buNone/>
                      </a:pP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уроки общеметодологической направленности; </a:t>
                      </a:r>
                    </a:p>
                    <a:p>
                      <a:pPr lvl="0">
                        <a:buFontTx/>
                        <a:buChar char="-"/>
                      </a:pP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уроки развивающего контроля. 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/>
          </p:cNvSpPr>
          <p:nvPr/>
        </p:nvSpPr>
        <p:spPr>
          <a:xfrm>
            <a:off x="0" y="1857364"/>
            <a:ext cx="4252882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Триединая цель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урока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Конспект урока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22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Отличия традиционного урока от урока в рамках системно-деятельностного подхода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6"/>
          <p:cNvSpPr txBox="1">
            <a:spLocks/>
          </p:cNvSpPr>
          <p:nvPr/>
        </p:nvSpPr>
        <p:spPr>
          <a:xfrm>
            <a:off x="4500562" y="1857364"/>
            <a:ext cx="4471990" cy="2428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Формирование УУД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Технологическая карта (конструкт) урока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28" y="1071546"/>
            <a:ext cx="6806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Готовность к уроку учителя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19457" name="Picture 1" descr="D:\ФОТОГРАФИИ\семинар историков для_ИРО_21.12.2012г\DSC002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214818"/>
            <a:ext cx="3048021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59" name="Picture 3" descr="D:\ФОТОГРАФИИ\06.02.2013_Я иду на урок\DSC009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786190"/>
            <a:ext cx="3390869" cy="2543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95901"/>
          <a:ext cx="8286808" cy="6612059"/>
        </p:xfrm>
        <a:graphic>
          <a:graphicData uri="http://schemas.openxmlformats.org/drawingml/2006/table">
            <a:tbl>
              <a:tblPr/>
              <a:tblGrid>
                <a:gridCol w="1883067"/>
                <a:gridCol w="2544167"/>
                <a:gridCol w="2191302"/>
                <a:gridCol w="1668272"/>
              </a:tblGrid>
              <a:tr h="289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Этапы урока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Действия учителя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Действия учеников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Формирование УУД, технология оценивания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I. Создание проблемной ситуации. Формулирование проблемы.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Народ даёт правителям разные прозвища, иногда смешные, иногда достойные, иногда обидные. Князю, о котором мы будем говорить сегодня, дали прозвище «Мудрый».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Давайте познакомимся со справочными сведениями о нём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1  2  4  </a:t>
                      </a:r>
                      <a:r>
                        <a:rPr lang="ru-RU" sz="1050" b="1" dirty="0">
                          <a:solidFill>
                            <a:srgbClr val="0E883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2  3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Calibri"/>
                          <a:cs typeface="Times New Roman"/>
                        </a:rPr>
                        <a:t>Ученики знакомятся с документом. Отвечают на вопрос к нему. Сравнивают вывод с названием §.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 УУД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1000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Определять цель, проблему в учебной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1000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Выдвигать версии.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1000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Планировать деятельность в учебной ситуации.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ru-RU" sz="1000" dirty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Оценивать степень и способы достижения цели в учебной ситуации.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УУД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Находить достоверную информацию в разных источниках (тексты учебника, схемы).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10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Анализировать (выделять главное).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Определять понятия.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Обобщать, делать выводы.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ru-RU" sz="10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Выделять причины и следствия.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Представлять информацию в разных формах (схема, таблица).</a:t>
                      </a: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УУД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Умение работать в парах.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1000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Излагать своё мнение, аргументируя его.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Создавать устные и письменные тексты.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000" dirty="0">
                          <a:solidFill>
                            <a:srgbClr val="0E883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Использовать речевые средства в соответствии с ситуацией общения.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Личностные УУД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Оценивать свои и чужие поступки.</a:t>
                      </a: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II. Версии.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Какую проблему урока нам предстоит решить?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– Какие будут у вас предположения? За что можно дать такое прозвище?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– Какие у вас есть предположения, версии для решения проблемы? Какая информация нам может понадобиться?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1 2  </a:t>
                      </a: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000" dirty="0">
                          <a:solidFill>
                            <a:srgbClr val="0E883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 smtClean="0">
                        <a:solidFill>
                          <a:srgbClr val="0E883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  <a:buNone/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– За что в те времена князя назвали Мудрым?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Предлагают свои версии (с одобрением принимается любая, даже самая абсурдная).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III. Актуализация знаний.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Многие правители Руси прославились своими действиями. Чтобы понять, что сделал Ярослав, чтобы заслужить прозвище «Мудрый», мы должны вспомнить, что было сделано предшественниками мудрого князя.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2  4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 сегодня нам понадобится знание понятий. Выполните, пожалуйста, задание слайда.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 </a:t>
                      </a:r>
                      <a:endParaRPr lang="ru-RU" sz="1000" b="1" dirty="0" smtClean="0">
                        <a:solidFill>
                          <a:srgbClr val="00B0F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Ученики выполняют задание слайда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Ученики должны выполнить задание. Пропущено понятие </a:t>
                      </a:r>
                      <a:r>
                        <a:rPr lang="ru-RU" sz="1000" i="1" dirty="0">
                          <a:solidFill>
                            <a:srgbClr val="3333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закон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8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IV. Планирование деятельности.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Что, по вашему мнению, нужно узнать, чтобы найти реш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ение проблемы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lain" startAt="2"/>
                      </a:pPr>
                      <a:r>
                        <a:rPr lang="ru-RU" sz="1000" b="1" dirty="0" smtClean="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 </a:t>
                      </a:r>
                      <a:r>
                        <a:rPr lang="ru-RU" sz="1000" b="1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000" dirty="0">
                          <a:solidFill>
                            <a:srgbClr val="0E88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 smtClean="0">
                        <a:solidFill>
                          <a:srgbClr val="0E883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  <a:buNone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Ученики могут указать, что для ответа на вопрос необходимо изучить общество Древнерусского государства, проверить наличие признаков цивилизации.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4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V. Поиск решения проблемы (открытие нового знания).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5089" marR="1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22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Отличия традиционного урока от урока в рамках системно-деятельностного подхода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5"/>
          <p:cNvSpPr txBox="1">
            <a:spLocks/>
          </p:cNvSpPr>
          <p:nvPr/>
        </p:nvSpPr>
        <p:spPr>
          <a:xfrm>
            <a:off x="0" y="1571612"/>
            <a:ext cx="364333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Деятельность репродуктивно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-воспроизводящая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Контроль и самоконтроль усвоения</a:t>
            </a:r>
          </a:p>
        </p:txBody>
      </p:sp>
      <p:sp>
        <p:nvSpPr>
          <p:cNvPr id="4" name="Rectangle 6"/>
          <p:cNvSpPr txBox="1">
            <a:spLocks/>
          </p:cNvSpPr>
          <p:nvPr/>
        </p:nvSpPr>
        <p:spPr>
          <a:xfrm>
            <a:off x="5286380" y="1857364"/>
            <a:ext cx="38576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Деятельность исследовательская, продуктивная, творческая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Самооценка, рефлексия результатов деятельности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0298" y="1071546"/>
            <a:ext cx="4689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Деятельность учеников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7" name="Picture 2" descr="D:\ФОТОГРАФИИ\семинар историков для_ИРО_21.12.2012г\DSC00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214818"/>
            <a:ext cx="3000396" cy="2250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507" name="Picture 3" descr="D:\ФОТОГРАФИИ\семинар историков для_ИРО_21.12.2012г\DSC002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071678"/>
            <a:ext cx="2057328" cy="1542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иаграмма 4"/>
          <p:cNvPicPr>
            <a:picLocks/>
          </p:cNvPicPr>
          <p:nvPr/>
        </p:nvPicPr>
        <p:blipFill>
          <a:blip r:embed="rId3"/>
          <a:srcRect b="9645"/>
          <a:stretch>
            <a:fillRect/>
          </a:stretch>
        </p:blipFill>
        <p:spPr bwMode="auto">
          <a:xfrm>
            <a:off x="642910" y="2928934"/>
            <a:ext cx="7901014" cy="364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2000240"/>
            <a:ext cx="9041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Структура урока «открытия нового знания» в рамках </a:t>
            </a:r>
            <a:r>
              <a:rPr lang="ru-RU" sz="2000" b="1" dirty="0" err="1" smtClean="0">
                <a:solidFill>
                  <a:srgbClr val="002060"/>
                </a:solidFill>
              </a:rPr>
              <a:t>деятельностного</a:t>
            </a:r>
            <a:r>
              <a:rPr lang="ru-RU" sz="2000" b="1" dirty="0" smtClean="0">
                <a:solidFill>
                  <a:srgbClr val="002060"/>
                </a:solidFill>
              </a:rPr>
              <a:t> подхода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выглядит следующим образом: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214554"/>
            <a:ext cx="8643998" cy="376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«Если бы в кабинете у врача или юриста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одновременно собрались 40 человек   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с разными желаниями и потребностями, а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некоторые, не имея желания там находиться,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постоянно мешали бы ему работать, а врач или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юрист должен был бы в течение 9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месяцев, применяя все свое мастерство,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добиться высоких профессиональных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результатов, вот тогда, возможно, он бы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получил некоторое представление о работе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школьного учителя»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</a:pPr>
            <a:endParaRPr lang="ru-RU" sz="2000" b="1" i="1" dirty="0" smtClean="0">
              <a:solidFill>
                <a:srgbClr val="002060"/>
              </a:solidFill>
              <a:latin typeface="Arial" charset="0"/>
            </a:endParaRPr>
          </a:p>
          <a:p>
            <a:pPr algn="r">
              <a:lnSpc>
                <a:spcPct val="80000"/>
              </a:lnSpc>
            </a:pPr>
            <a:r>
              <a:rPr lang="ru-RU" sz="1600" b="1" i="1" dirty="0" smtClean="0">
                <a:solidFill>
                  <a:srgbClr val="002060"/>
                </a:solidFill>
                <a:latin typeface="Arial" charset="0"/>
              </a:rPr>
              <a:t>(Дональд Д. </a:t>
            </a:r>
            <a:r>
              <a:rPr lang="ru-RU" sz="1600" b="1" i="1" dirty="0" err="1" smtClean="0">
                <a:solidFill>
                  <a:srgbClr val="002060"/>
                </a:solidFill>
                <a:latin typeface="Arial" charset="0"/>
              </a:rPr>
              <a:t>Куинн</a:t>
            </a:r>
            <a:r>
              <a:rPr lang="ru-RU" sz="1600" b="1" i="1" dirty="0" smtClean="0">
                <a:solidFill>
                  <a:srgbClr val="002060"/>
                </a:solidFill>
                <a:latin typeface="Arial" charset="0"/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553</Words>
  <PresentationFormat>Экран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29</cp:revision>
  <dcterms:created xsi:type="dcterms:W3CDTF">2015-10-28T01:40:11Z</dcterms:created>
  <dcterms:modified xsi:type="dcterms:W3CDTF">2016-01-10T11:44:48Z</dcterms:modified>
</cp:coreProperties>
</file>