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6139FC9-5A17-44B7-8326-13FD0E2286F9}" type="datetimeFigureOut">
              <a:rPr lang="ru-RU" smtClean="0"/>
              <a:pPr/>
              <a:t>15.01.2016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D9D838-8A77-4AC6-AD78-0B471D6893C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6139FC9-5A17-44B7-8326-13FD0E2286F9}" type="datetimeFigureOut">
              <a:rPr lang="ru-RU" smtClean="0"/>
              <a:pPr/>
              <a:t>15.01.2016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D9D838-8A77-4AC6-AD78-0B471D6893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6139FC9-5A17-44B7-8326-13FD0E2286F9}" type="datetimeFigureOut">
              <a:rPr lang="ru-RU" smtClean="0"/>
              <a:pPr/>
              <a:t>15.01.2016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D9D838-8A77-4AC6-AD78-0B471D6893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6139FC9-5A17-44B7-8326-13FD0E2286F9}" type="datetimeFigureOut">
              <a:rPr lang="ru-RU" smtClean="0"/>
              <a:pPr/>
              <a:t>15.01.2016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D9D838-8A77-4AC6-AD78-0B471D6893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6139FC9-5A17-44B7-8326-13FD0E2286F9}" type="datetimeFigureOut">
              <a:rPr lang="ru-RU" smtClean="0"/>
              <a:pPr/>
              <a:t>15.01.2016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D9D838-8A77-4AC6-AD78-0B471D6893C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6139FC9-5A17-44B7-8326-13FD0E2286F9}" type="datetimeFigureOut">
              <a:rPr lang="ru-RU" smtClean="0"/>
              <a:pPr/>
              <a:t>15.01.2016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D9D838-8A77-4AC6-AD78-0B471D6893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6139FC9-5A17-44B7-8326-13FD0E2286F9}" type="datetimeFigureOut">
              <a:rPr lang="ru-RU" smtClean="0"/>
              <a:pPr/>
              <a:t>15.01.2016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D9D838-8A77-4AC6-AD78-0B471D6893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6139FC9-5A17-44B7-8326-13FD0E2286F9}" type="datetimeFigureOut">
              <a:rPr lang="ru-RU" smtClean="0"/>
              <a:pPr/>
              <a:t>15.01.2016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D9D838-8A77-4AC6-AD78-0B471D6893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6139FC9-5A17-44B7-8326-13FD0E2286F9}" type="datetimeFigureOut">
              <a:rPr lang="ru-RU" smtClean="0"/>
              <a:pPr/>
              <a:t>15.01.2016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D9D838-8A77-4AC6-AD78-0B471D6893C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6139FC9-5A17-44B7-8326-13FD0E2286F9}" type="datetimeFigureOut">
              <a:rPr lang="ru-RU" smtClean="0"/>
              <a:pPr/>
              <a:t>15.01.2016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D9D838-8A77-4AC6-AD78-0B471D6893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6139FC9-5A17-44B7-8326-13FD0E2286F9}" type="datetimeFigureOut">
              <a:rPr lang="ru-RU" smtClean="0"/>
              <a:pPr/>
              <a:t>15.01.2016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D9D838-8A77-4AC6-AD78-0B471D6893C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F6139FC9-5A17-44B7-8326-13FD0E2286F9}" type="datetimeFigureOut">
              <a:rPr lang="ru-RU" smtClean="0"/>
              <a:pPr/>
              <a:t>15.01.2016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D8D9D838-8A77-4AC6-AD78-0B471D6893C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31640" y="1052737"/>
            <a:ext cx="7126560" cy="2547714"/>
          </a:xfrm>
        </p:spPr>
        <p:txBody>
          <a:bodyPr>
            <a:normAutofit/>
          </a:bodyPr>
          <a:lstStyle/>
          <a:p>
            <a:r>
              <a:rPr lang="ru-RU" sz="4000" dirty="0" smtClean="0"/>
              <a:t> </a:t>
            </a:r>
            <a:r>
              <a:rPr lang="ru-RU" sz="4000" dirty="0" smtClean="0"/>
              <a:t>ЦЕЛЕПОЛАГАНИЕ</a:t>
            </a:r>
            <a:r>
              <a:rPr lang="ru-RU" sz="4000" smtClean="0"/>
              <a:t/>
            </a:r>
            <a:br>
              <a:rPr lang="ru-RU" sz="4000" smtClean="0"/>
            </a:br>
            <a:r>
              <a:rPr lang="ru-RU" sz="4000" smtClean="0"/>
              <a:t>НА</a:t>
            </a: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> </a:t>
            </a:r>
            <a:r>
              <a:rPr lang="ru-RU" sz="4000" smtClean="0"/>
              <a:t>УРОКЕ БИОЛОГИИ</a:t>
            </a:r>
            <a:r>
              <a:rPr lang="ru-RU" sz="4000" dirty="0" smtClean="0"/>
              <a:t/>
            </a:r>
            <a:br>
              <a:rPr lang="ru-RU" sz="4000" dirty="0" smtClean="0"/>
            </a:br>
            <a:endParaRPr lang="ru-RU" sz="4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32560" y="4077072"/>
            <a:ext cx="7406640" cy="2376264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Зарубина Екатерина Юрьевна</a:t>
            </a:r>
          </a:p>
          <a:p>
            <a:r>
              <a:rPr lang="ru-RU" sz="2800" dirty="0" smtClean="0"/>
              <a:t>ГБОУ СОШ №143</a:t>
            </a:r>
            <a:endParaRPr lang="ru-RU" sz="2800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850"/>
                            </p:stCondLst>
                            <p:childTnLst>
                              <p:par>
                                <p:cTn id="13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500"/>
                            </p:stCondLst>
                            <p:childTnLst>
                              <p:par>
                                <p:cTn id="21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 tmFilter="0,0; .5, 1; 1, 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Итог урока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На какой вопрос отвечали на уроке?</a:t>
            </a:r>
          </a:p>
          <a:p>
            <a:pPr>
              <a:buNone/>
            </a:pPr>
            <a:r>
              <a:rPr lang="ru-RU" dirty="0" smtClean="0"/>
              <a:t>Что выяснили?</a:t>
            </a:r>
          </a:p>
          <a:p>
            <a:r>
              <a:rPr lang="ru-RU" dirty="0" smtClean="0"/>
              <a:t>Как вы работали?</a:t>
            </a:r>
          </a:p>
          <a:p>
            <a:pPr>
              <a:buNone/>
            </a:pPr>
            <a:r>
              <a:rPr lang="ru-RU" dirty="0" smtClean="0"/>
              <a:t>Что удалось, а что нет?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Биология 5 класс</a:t>
            </a:r>
            <a:br>
              <a:rPr lang="ru-RU" sz="2400" dirty="0" smtClean="0"/>
            </a:br>
            <a:r>
              <a:rPr lang="ru-RU" sz="3600" dirty="0"/>
              <a:t>Б</a:t>
            </a:r>
            <a:r>
              <a:rPr lang="ru-RU" sz="3600" dirty="0" smtClean="0"/>
              <a:t>актерии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Цель:</a:t>
            </a:r>
          </a:p>
          <a:p>
            <a:pPr>
              <a:buNone/>
            </a:pPr>
            <a:r>
              <a:rPr lang="ru-RU" dirty="0" smtClean="0"/>
              <a:t>Формирование представлений о бактериях, как живых организмах, роли и значении бактерий в природе и жизни человека</a:t>
            </a:r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Планируемые результаты урока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Предметные УУД:</a:t>
            </a:r>
          </a:p>
          <a:p>
            <a:r>
              <a:rPr lang="ru-RU" dirty="0" smtClean="0"/>
              <a:t>Ученик научится выделять существенные признаки живых организмов</a:t>
            </a:r>
          </a:p>
          <a:p>
            <a:r>
              <a:rPr lang="ru-RU" dirty="0" smtClean="0"/>
              <a:t>Ученик научится находить на таблицах части и органоиды клетки</a:t>
            </a:r>
          </a:p>
          <a:p>
            <a:r>
              <a:rPr lang="ru-RU" dirty="0" smtClean="0"/>
              <a:t>Ученик будет иметь возможность научиться выявлять приспособления к среде обитания</a:t>
            </a:r>
          </a:p>
          <a:p>
            <a:r>
              <a:rPr lang="ru-RU" dirty="0" smtClean="0"/>
              <a:t>Ученик будет иметь возможность начать овладевать методами биологии</a:t>
            </a:r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80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80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80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000"/>
                            </p:stCondLst>
                            <p:childTnLst>
                              <p:par>
                                <p:cTn id="41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800" decel="100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0"/>
                            </p:stCondLst>
                            <p:childTnLst>
                              <p:par>
                                <p:cTn id="50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800" decel="100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43608" y="620688"/>
            <a:ext cx="7643192" cy="5505475"/>
          </a:xfrm>
        </p:spPr>
        <p:txBody>
          <a:bodyPr/>
          <a:lstStyle/>
          <a:p>
            <a:pPr>
              <a:buNone/>
            </a:pPr>
            <a:r>
              <a:rPr lang="ru-RU" sz="3600" dirty="0" smtClean="0"/>
              <a:t>Личностные УУД:</a:t>
            </a:r>
          </a:p>
          <a:p>
            <a:pPr>
              <a:buNone/>
            </a:pPr>
            <a:endParaRPr lang="ru-RU" sz="3600" dirty="0" smtClean="0"/>
          </a:p>
          <a:p>
            <a:r>
              <a:rPr lang="ru-RU" dirty="0" smtClean="0"/>
              <a:t>Ученик научится ответственно относиться к обучению</a:t>
            </a:r>
          </a:p>
          <a:p>
            <a:r>
              <a:rPr lang="ru-RU" dirty="0" smtClean="0"/>
              <a:t>У ученика будут формироваться интеллектуальные умения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08720"/>
          </a:xfrm>
        </p:spPr>
        <p:txBody>
          <a:bodyPr/>
          <a:lstStyle/>
          <a:p>
            <a:r>
              <a:rPr lang="ru-RU" dirty="0" err="1" smtClean="0"/>
              <a:t>Метапредметные</a:t>
            </a:r>
            <a:r>
              <a:rPr lang="ru-RU" dirty="0" smtClean="0"/>
              <a:t> УУД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832648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Познавательные</a:t>
            </a:r>
          </a:p>
          <a:p>
            <a:r>
              <a:rPr lang="ru-RU" dirty="0" smtClean="0"/>
              <a:t>Ученик научится работать с источниками информации</a:t>
            </a:r>
          </a:p>
          <a:p>
            <a:r>
              <a:rPr lang="ru-RU" dirty="0" smtClean="0"/>
              <a:t>Ученик будет иметь возможность научиться работать с источниками биологической информации</a:t>
            </a:r>
          </a:p>
          <a:p>
            <a:pPr>
              <a:buNone/>
            </a:pPr>
            <a:r>
              <a:rPr lang="ru-RU" dirty="0" smtClean="0"/>
              <a:t>Коммуникативные</a:t>
            </a:r>
          </a:p>
          <a:p>
            <a:r>
              <a:rPr lang="ru-RU" dirty="0" smtClean="0"/>
              <a:t>Ученик научится грамотно использовать речь</a:t>
            </a:r>
          </a:p>
          <a:p>
            <a:r>
              <a:rPr lang="ru-RU" dirty="0" smtClean="0"/>
              <a:t>Ученик будет иметь возможность научиться адекватно использовать речевые средства для дискуссии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600"/>
                            </p:stCondLst>
                            <p:childTnLst>
                              <p:par>
                                <p:cTn id="12" presetID="4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600"/>
                            </p:stCondLst>
                            <p:childTnLst>
                              <p:par>
                                <p:cTn id="19" presetID="4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600"/>
                            </p:stCondLst>
                            <p:childTnLst>
                              <p:par>
                                <p:cTn id="26" presetID="4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600"/>
                            </p:stCondLst>
                            <p:childTnLst>
                              <p:par>
                                <p:cTn id="33" presetID="4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6600"/>
                            </p:stCondLst>
                            <p:childTnLst>
                              <p:par>
                                <p:cTn id="40" presetID="4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7600"/>
                            </p:stCondLst>
                            <p:childTnLst>
                              <p:par>
                                <p:cTn id="47" presetID="4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99592" y="1124744"/>
            <a:ext cx="7787208" cy="5001419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Регулятивные</a:t>
            </a:r>
          </a:p>
          <a:p>
            <a:r>
              <a:rPr lang="ru-RU" dirty="0" smtClean="0"/>
              <a:t>Ученик научится сравнивать разные точки зрения</a:t>
            </a:r>
          </a:p>
          <a:p>
            <a:r>
              <a:rPr lang="ru-RU" dirty="0" smtClean="0"/>
              <a:t>Ученик будет иметь возможность научиться оценивать различные точки зрения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80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80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Биология 6 класс</a:t>
            </a:r>
            <a:br>
              <a:rPr lang="ru-RU" sz="2400" dirty="0" smtClean="0"/>
            </a:br>
            <a:r>
              <a:rPr lang="ru-RU" sz="3600" dirty="0"/>
              <a:t>П</a:t>
            </a:r>
            <a:r>
              <a:rPr lang="ru-RU" sz="3600" dirty="0" smtClean="0"/>
              <a:t>рорастание семян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Цель:</a:t>
            </a:r>
          </a:p>
          <a:p>
            <a:pPr algn="ctr">
              <a:buNone/>
            </a:pPr>
            <a:r>
              <a:rPr lang="ru-RU" dirty="0" smtClean="0"/>
              <a:t>Определить условия, необходимые для прорастания семян</a:t>
            </a:r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Вопросы для формулирования</a:t>
            </a:r>
            <a:br>
              <a:rPr lang="ru-RU" dirty="0" smtClean="0"/>
            </a:br>
            <a:r>
              <a:rPr lang="ru-RU" dirty="0" smtClean="0"/>
              <a:t>цели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 Как используются питательные вещества в растении?</a:t>
            </a:r>
          </a:p>
          <a:p>
            <a:r>
              <a:rPr lang="ru-RU" dirty="0" smtClean="0"/>
              <a:t>Для чего нужны семенам питательные вещества?</a:t>
            </a:r>
          </a:p>
          <a:p>
            <a:r>
              <a:rPr lang="ru-RU" dirty="0" smtClean="0"/>
              <a:t>У вас на кухне семена каких растений есть?</a:t>
            </a:r>
          </a:p>
          <a:p>
            <a:r>
              <a:rPr lang="ru-RU" dirty="0" smtClean="0"/>
              <a:t>Почему они просто лежат и не прорастают?</a:t>
            </a:r>
          </a:p>
          <a:p>
            <a:r>
              <a:rPr lang="ru-RU" dirty="0" smtClean="0"/>
              <a:t>Значит сегодня мы будем говорить о чем?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4000"/>
                            </p:stCondLst>
                            <p:childTnLst>
                              <p:par>
                                <p:cTn id="27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0"/>
                            </p:stCondLst>
                            <p:childTnLst>
                              <p:par>
                                <p:cTn id="33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6000"/>
                            </p:stCondLst>
                            <p:childTnLst>
                              <p:par>
                                <p:cTn id="39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908720"/>
          </a:xfrm>
        </p:spPr>
        <p:txBody>
          <a:bodyPr>
            <a:normAutofit/>
          </a:bodyPr>
          <a:lstStyle/>
          <a:p>
            <a:r>
              <a:rPr lang="ru-RU" dirty="0" smtClean="0"/>
              <a:t>Планируемые результаты урока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6165304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Предметные УУД</a:t>
            </a:r>
          </a:p>
          <a:p>
            <a:r>
              <a:rPr lang="ru-RU" dirty="0" smtClean="0"/>
              <a:t>Ученик научится перечислять условия, необходимые для прорастания семян</a:t>
            </a:r>
          </a:p>
          <a:p>
            <a:r>
              <a:rPr lang="ru-RU" dirty="0" smtClean="0"/>
              <a:t>Ученик будет иметь возможность научиться прогнозировать возможность прорастания семян в заданных условиях</a:t>
            </a:r>
          </a:p>
          <a:p>
            <a:pPr>
              <a:buNone/>
            </a:pPr>
            <a:r>
              <a:rPr lang="ru-RU" dirty="0" smtClean="0"/>
              <a:t>Личностные УУД</a:t>
            </a:r>
          </a:p>
          <a:p>
            <a:r>
              <a:rPr lang="ru-RU" dirty="0" smtClean="0"/>
              <a:t>Ученик научится считаться с мнением другого</a:t>
            </a:r>
          </a:p>
          <a:p>
            <a:r>
              <a:rPr lang="ru-RU" dirty="0" smtClean="0"/>
              <a:t>Ученик будет иметь возможность научиться сравнивать разные точки зрения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500"/>
                            </p:stCondLst>
                            <p:childTnLst>
                              <p:par>
                                <p:cTn id="29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000"/>
                            </p:stCondLst>
                            <p:childTnLst>
                              <p:par>
                                <p:cTn id="37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500"/>
                            </p:stCondLst>
                            <p:childTnLst>
                              <p:par>
                                <p:cTn id="45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3000"/>
                            </p:stCondLst>
                            <p:childTnLst>
                              <p:par>
                                <p:cTn id="53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4704"/>
          </a:xfrm>
        </p:spPr>
        <p:txBody>
          <a:bodyPr>
            <a:normAutofit/>
          </a:bodyPr>
          <a:lstStyle/>
          <a:p>
            <a:r>
              <a:rPr lang="ru-RU" dirty="0" err="1" smtClean="0"/>
              <a:t>Метапредметные</a:t>
            </a:r>
            <a:r>
              <a:rPr lang="ru-RU" dirty="0" smtClean="0"/>
              <a:t> УУД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Познавательные</a:t>
            </a:r>
          </a:p>
          <a:p>
            <a:r>
              <a:rPr lang="ru-RU" dirty="0" smtClean="0"/>
              <a:t>Ученик научится ориентироваться в своей системе знаний</a:t>
            </a:r>
          </a:p>
          <a:p>
            <a:r>
              <a:rPr lang="ru-RU" dirty="0" smtClean="0"/>
              <a:t>Ученик научится извлекать информацию, представленную в разных формах</a:t>
            </a:r>
          </a:p>
          <a:p>
            <a:r>
              <a:rPr lang="ru-RU" dirty="0" smtClean="0"/>
              <a:t>Ученик будет иметь возможность научиться осознавать необходимость нового знания</a:t>
            </a:r>
          </a:p>
          <a:p>
            <a:r>
              <a:rPr lang="ru-RU" dirty="0" smtClean="0"/>
              <a:t>Ученик будет иметь возможность научиться добывать новые знания, находить ответы на вопросы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500"/>
                            </p:stCondLst>
                            <p:childTnLst>
                              <p:par>
                                <p:cTn id="36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000"/>
                            </p:stCondLst>
                            <p:childTnLst>
                              <p:par>
                                <p:cTn id="44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Современный урок</a:t>
            </a:r>
            <a:endParaRPr lang="ru-RU" sz="40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35100" y="1447800"/>
          <a:ext cx="7499350" cy="375973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749675"/>
                <a:gridCol w="3749675"/>
              </a:tblGrid>
              <a:tr h="886157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Деятельность учителя</a:t>
                      </a:r>
                      <a:endParaRPr lang="ru-RU" sz="2800" dirty="0"/>
                    </a:p>
                  </a:txBody>
                  <a:tcPr marL="83326" marR="83326"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Деятельность ученика</a:t>
                      </a:r>
                      <a:endParaRPr lang="ru-RU" sz="2800" dirty="0"/>
                    </a:p>
                  </a:txBody>
                  <a:tcPr marL="83326" marR="83326"/>
                </a:tc>
              </a:tr>
              <a:tr h="1407426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-</a:t>
                      </a:r>
                      <a:r>
                        <a:rPr lang="ru-RU" sz="2800" dirty="0" smtClean="0"/>
                        <a:t>Организует проблемные  и поисковые ситуации</a:t>
                      </a:r>
                      <a:endParaRPr lang="ru-RU" sz="2800" dirty="0"/>
                    </a:p>
                  </a:txBody>
                  <a:tcPr marL="83326" marR="83326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Делают выводы</a:t>
                      </a:r>
                      <a:endParaRPr lang="ru-RU" sz="2800" dirty="0"/>
                    </a:p>
                  </a:txBody>
                  <a:tcPr marL="83326" marR="83326" anchor="ctr"/>
                </a:tc>
              </a:tr>
              <a:tr h="1407426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-Активирует</a:t>
                      </a:r>
                      <a:r>
                        <a:rPr lang="ru-RU" sz="2800" baseline="0" dirty="0" smtClean="0"/>
                        <a:t> деятельность учащихся</a:t>
                      </a:r>
                      <a:endParaRPr lang="ru-RU" sz="2800" dirty="0"/>
                    </a:p>
                  </a:txBody>
                  <a:tcPr marL="83326" marR="83326"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76672"/>
          </a:xfrm>
        </p:spPr>
        <p:txBody>
          <a:bodyPr>
            <a:normAutofit fontScale="90000"/>
          </a:bodyPr>
          <a:lstStyle/>
          <a:p>
            <a:pPr algn="l"/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Коммуникативные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476672"/>
            <a:ext cx="9468544" cy="6381328"/>
          </a:xfrm>
        </p:spPr>
        <p:txBody>
          <a:bodyPr/>
          <a:lstStyle/>
          <a:p>
            <a:r>
              <a:rPr lang="ru-RU" dirty="0" smtClean="0"/>
              <a:t>Ученик научится устно формулировать свои мысли</a:t>
            </a:r>
          </a:p>
          <a:p>
            <a:r>
              <a:rPr lang="ru-RU" dirty="0" smtClean="0"/>
              <a:t>Ученик научится слушать и понимать других</a:t>
            </a:r>
          </a:p>
          <a:p>
            <a:r>
              <a:rPr lang="ru-RU" dirty="0" smtClean="0"/>
              <a:t>Ученик будет иметь возможность научиться работать в группе, выполнять разные роли</a:t>
            </a:r>
          </a:p>
          <a:p>
            <a:pPr>
              <a:buNone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Регулятивные</a:t>
            </a:r>
          </a:p>
          <a:p>
            <a:r>
              <a:rPr lang="ru-RU" dirty="0" smtClean="0"/>
              <a:t>Ученик будет иметь возможность научиться определять и формулировать учебную проблему, тему урока и цель совместно с учителем</a:t>
            </a:r>
          </a:p>
          <a:p>
            <a:r>
              <a:rPr lang="ru-RU" dirty="0" smtClean="0"/>
              <a:t>Ученик научится проговаривать последовательность действий на уроке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500"/>
                            </p:stCondLst>
                            <p:childTnLst>
                              <p:par>
                                <p:cTn id="29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000"/>
                            </p:stCondLst>
                            <p:childTnLst>
                              <p:par>
                                <p:cTn id="37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500"/>
                            </p:stCondLst>
                            <p:childTnLst>
                              <p:par>
                                <p:cTn id="45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3000"/>
                            </p:stCondLst>
                            <p:childTnLst>
                              <p:par>
                                <p:cTn id="53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274638"/>
            <a:ext cx="7355160" cy="3442394"/>
          </a:xfrm>
        </p:spPr>
        <p:txBody>
          <a:bodyPr/>
          <a:lstStyle/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Спасибо</a:t>
            </a:r>
            <a:r>
              <a:rPr lang="ru-RU" dirty="0" smtClean="0"/>
              <a:t> за внимание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 anchor="ctr">
            <a:normAutofit/>
          </a:bodyPr>
          <a:lstStyle/>
          <a:p>
            <a:pPr algn="ctr">
              <a:buNone/>
            </a:pPr>
            <a:r>
              <a:rPr lang="ru-RU" sz="4400" dirty="0" smtClean="0">
                <a:solidFill>
                  <a:schemeClr val="accent5">
                    <a:lumMod val="50000"/>
                  </a:schemeClr>
                </a:solidFill>
              </a:rPr>
              <a:t>примеры</a:t>
            </a:r>
            <a:endParaRPr lang="ru-RU" sz="4400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Биология 5 класс</a:t>
            </a:r>
            <a:br>
              <a:rPr lang="ru-RU" sz="2400" dirty="0" smtClean="0"/>
            </a:br>
            <a:r>
              <a:rPr lang="ru-RU" sz="3600" dirty="0" smtClean="0"/>
              <a:t>Живой организм и его свойства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Цели:</a:t>
            </a:r>
          </a:p>
          <a:p>
            <a:r>
              <a:rPr lang="ru-RU" dirty="0" smtClean="0"/>
              <a:t>Познакомить учащихся с учебником</a:t>
            </a:r>
          </a:p>
          <a:p>
            <a:r>
              <a:rPr lang="ru-RU" dirty="0" smtClean="0"/>
              <a:t> Сформировать умение перечислять отличительные свойства живого</a:t>
            </a:r>
          </a:p>
          <a:p>
            <a:r>
              <a:rPr lang="ru-RU" dirty="0" smtClean="0"/>
              <a:t>Начать формирование умения понимать смысл биологических терминов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000"/>
                            </p:stCondLst>
                            <p:childTnLst>
                              <p:par>
                                <p:cTn id="16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0"/>
                            </p:stCondLst>
                            <p:childTnLst>
                              <p:par>
                                <p:cTn id="20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7000"/>
                            </p:stCondLst>
                            <p:childTnLst>
                              <p:par>
                                <p:cTn id="24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ru-RU" dirty="0" smtClean="0"/>
              <a:t>Вопросы для постановки цели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 fontScale="92500"/>
          </a:bodyPr>
          <a:lstStyle/>
          <a:p>
            <a:r>
              <a:rPr lang="ru-RU" sz="3500" dirty="0" smtClean="0"/>
              <a:t>У вас в руках учебник.  Что необходимо для успешной работы с этим учебником?</a:t>
            </a:r>
          </a:p>
          <a:p>
            <a:r>
              <a:rPr lang="ru-RU" sz="3500" dirty="0" smtClean="0"/>
              <a:t>Вы знаете, что на Земле </a:t>
            </a:r>
            <a:r>
              <a:rPr lang="ru-RU" sz="3600" dirty="0" smtClean="0"/>
              <a:t>есть живые объекты и неживые</a:t>
            </a:r>
            <a:r>
              <a:rPr lang="ru-RU" dirty="0" smtClean="0"/>
              <a:t>. </a:t>
            </a:r>
            <a:r>
              <a:rPr lang="ru-RU" sz="3500" dirty="0" smtClean="0"/>
              <a:t>Какие признаки позволяют нам провести такое деление?</a:t>
            </a:r>
          </a:p>
          <a:p>
            <a:r>
              <a:rPr lang="ru-RU" sz="3500" dirty="0" smtClean="0"/>
              <a:t>Мы назвали отличительные черты живых организмов. Все ли понятия вам знакомы?</a:t>
            </a:r>
            <a:endParaRPr lang="ru-RU" sz="35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Планируемые результаты урока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Предметные УУД:</a:t>
            </a:r>
          </a:p>
          <a:p>
            <a:r>
              <a:rPr lang="ru-RU" dirty="0" smtClean="0"/>
              <a:t>Ученик научится перечислять свойства живого</a:t>
            </a:r>
          </a:p>
          <a:p>
            <a:r>
              <a:rPr lang="ru-RU" dirty="0" smtClean="0"/>
              <a:t>Ученик будет иметь возможность научиться понимать смысл таких биологических терминов, как:</a:t>
            </a:r>
          </a:p>
          <a:p>
            <a:pPr>
              <a:buNone/>
            </a:pPr>
            <a:r>
              <a:rPr lang="ru-RU" dirty="0" smtClean="0"/>
              <a:t>    обмен веществ, рост, индивидуальное развитие, размножение, раздражимость, приспособленность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500"/>
                            </p:stCondLst>
                            <p:childTnLst>
                              <p:par>
                                <p:cTn id="2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500"/>
                            </p:stCondLst>
                            <p:childTnLst>
                              <p:par>
                                <p:cTn id="3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548680"/>
            <a:ext cx="7643192" cy="1512168"/>
          </a:xfrm>
        </p:spPr>
        <p:txBody>
          <a:bodyPr>
            <a:normAutofit/>
          </a:bodyPr>
          <a:lstStyle/>
          <a:p>
            <a:r>
              <a:rPr lang="ru-RU" sz="3600" dirty="0" smtClean="0"/>
              <a:t> Личностные УУД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59632" y="2636912"/>
            <a:ext cx="7427168" cy="3489251"/>
          </a:xfrm>
        </p:spPr>
        <p:txBody>
          <a:bodyPr/>
          <a:lstStyle/>
          <a:p>
            <a:r>
              <a:rPr lang="ru-RU" dirty="0" smtClean="0"/>
              <a:t>Начать осознавать единство и целостность окружающего мира</a:t>
            </a:r>
          </a:p>
          <a:p>
            <a:r>
              <a:rPr lang="ru-RU" dirty="0" smtClean="0"/>
              <a:t>Постепенно выстраивать собственное целостное мировоззрение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Метапредметные</a:t>
            </a:r>
            <a:r>
              <a:rPr lang="ru-RU" dirty="0" smtClean="0"/>
              <a:t> УУД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Познавательные</a:t>
            </a:r>
          </a:p>
          <a:p>
            <a:r>
              <a:rPr lang="ru-RU" dirty="0" smtClean="0"/>
              <a:t>Ученик научится ориентироваться в учебнике</a:t>
            </a:r>
          </a:p>
          <a:p>
            <a:r>
              <a:rPr lang="ru-RU" dirty="0" smtClean="0"/>
              <a:t>Ученик научится находить и использовать нужную информацию</a:t>
            </a:r>
          </a:p>
          <a:p>
            <a:r>
              <a:rPr lang="ru-RU" dirty="0" smtClean="0"/>
              <a:t>Ученик будет иметь возможность научиться анализировать, сравнивать и обобщать факты и явления</a:t>
            </a:r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92696"/>
          </a:xfrm>
        </p:spPr>
        <p:txBody>
          <a:bodyPr>
            <a:normAutofit/>
          </a:bodyPr>
          <a:lstStyle/>
          <a:p>
            <a:pPr algn="l"/>
            <a:r>
              <a:rPr lang="ru-RU" sz="3200" dirty="0" smtClean="0">
                <a:solidFill>
                  <a:schemeClr val="tx2">
                    <a:lumMod val="75000"/>
                  </a:schemeClr>
                </a:solidFill>
              </a:rPr>
              <a:t>Коммуникативные</a:t>
            </a:r>
            <a:r>
              <a:rPr lang="ru-RU" sz="3200" dirty="0" smtClean="0"/>
              <a:t>: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976664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Ученик научится слушать и понимать речь других людей</a:t>
            </a:r>
          </a:p>
          <a:p>
            <a:r>
              <a:rPr lang="ru-RU" dirty="0" smtClean="0"/>
              <a:t>Ученик будет иметь возможность научиться самостоятельно организовывать учебное взаимодействие при работе в паре</a:t>
            </a:r>
          </a:p>
          <a:p>
            <a:pPr>
              <a:buNone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Регулятивные:</a:t>
            </a:r>
          </a:p>
          <a:p>
            <a:r>
              <a:rPr lang="ru-RU" dirty="0" smtClean="0"/>
              <a:t>Ученик научится самостоятельно обнаруживать и формулировать учебную проблему</a:t>
            </a:r>
          </a:p>
          <a:p>
            <a:r>
              <a:rPr lang="ru-RU" dirty="0" smtClean="0"/>
              <a:t>Ученик будет иметь возможность в диалоге с учителем совершенствовать критерии оценки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000"/>
                            </p:stCondLst>
                            <p:childTnLst>
                              <p:par>
                                <p:cTn id="33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9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0"/>
                            </p:stCondLst>
                            <p:childTnLst>
                              <p:par>
                                <p:cTn id="40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9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303</TotalTime>
  <Words>574</Words>
  <Application>Microsoft Office PowerPoint</Application>
  <PresentationFormat>Экран (4:3)</PresentationFormat>
  <Paragraphs>97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Солнцестояние</vt:lpstr>
      <vt:lpstr> ЦЕЛЕПОЛАГАНИЕ НА  УРОКЕ БИОЛОГИИ </vt:lpstr>
      <vt:lpstr>Современный урок</vt:lpstr>
      <vt:lpstr>Слайд 3</vt:lpstr>
      <vt:lpstr>Биология 5 класс Живой организм и его свойства</vt:lpstr>
      <vt:lpstr>Вопросы для постановки цели</vt:lpstr>
      <vt:lpstr>Планируемые результаты урока</vt:lpstr>
      <vt:lpstr> Личностные УУД</vt:lpstr>
      <vt:lpstr>Метапредметные УУД</vt:lpstr>
      <vt:lpstr>Коммуникативные:</vt:lpstr>
      <vt:lpstr>Итог урока</vt:lpstr>
      <vt:lpstr>Биология 5 класс Бактерии</vt:lpstr>
      <vt:lpstr>Планируемые результаты урока</vt:lpstr>
      <vt:lpstr>Слайд 13</vt:lpstr>
      <vt:lpstr>Метапредметные УУД</vt:lpstr>
      <vt:lpstr>Слайд 15</vt:lpstr>
      <vt:lpstr>Биология 6 класс Прорастание семян</vt:lpstr>
      <vt:lpstr>Вопросы для формулирования цели</vt:lpstr>
      <vt:lpstr>Планируемые результаты урока</vt:lpstr>
      <vt:lpstr>Метапредметные УУД</vt:lpstr>
      <vt:lpstr>Коммуникативные </vt:lpstr>
      <vt:lpstr>Спасибо за внимание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АКТИВНОЕ ЦЕЛЕПОЛАГАНИЕ В СОВРЕМЕННОМ УРОКЕ</dc:title>
  <dc:creator>КАБИНЕТ 35</dc:creator>
  <cp:lastModifiedBy>Школа_143</cp:lastModifiedBy>
  <cp:revision>27</cp:revision>
  <dcterms:created xsi:type="dcterms:W3CDTF">2015-08-25T20:47:40Z</dcterms:created>
  <dcterms:modified xsi:type="dcterms:W3CDTF">2016-01-15T09:18:58Z</dcterms:modified>
</cp:coreProperties>
</file>