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906574" cy="250033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«Использование информационно-коммуникационных технологий по формированию УУД на уроках химии»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572008"/>
            <a:ext cx="6696092" cy="1857388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b="1" dirty="0" smtClean="0"/>
              <a:t>Разработчик проекта:</a:t>
            </a:r>
            <a:endParaRPr lang="ru-RU" dirty="0" smtClean="0"/>
          </a:p>
          <a:p>
            <a:r>
              <a:rPr lang="ru-RU" b="1" dirty="0" err="1" smtClean="0"/>
              <a:t>Емельченкова</a:t>
            </a:r>
            <a:r>
              <a:rPr lang="ru-RU" b="1" dirty="0" smtClean="0"/>
              <a:t> О.А.                                                               МБУ СОШ №84 г.о. Тольятти,  учитель химии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4338" name="Picture 2" descr="http://062012.imgbb.ru/2/d/9/2d988c213f8e86a034088f98befeb4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143115"/>
            <a:ext cx="4143404" cy="3000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71480"/>
            <a:ext cx="7498080" cy="10715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Реализация ИКТ  в учебном процессе позволяет </a:t>
            </a:r>
            <a:r>
              <a:rPr lang="ru-RU" sz="2800" b="1" i="1" dirty="0" smtClean="0"/>
              <a:t>учителю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92922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Сделать мониторинг учебной деятельности учащихся более удобным;</a:t>
            </a:r>
          </a:p>
          <a:p>
            <a:pPr lvl="0"/>
            <a:r>
              <a:rPr lang="ru-RU" dirty="0" smtClean="0"/>
              <a:t>Оперативно анализировать результаты каждого урока, четверти, полугодия, года обучения;</a:t>
            </a:r>
          </a:p>
          <a:p>
            <a:pPr lvl="0"/>
            <a:r>
              <a:rPr lang="ru-RU" dirty="0" smtClean="0"/>
              <a:t>Преодолеть противоречие увеличения объёма информации и ограниченности времени обучения;</a:t>
            </a:r>
          </a:p>
          <a:p>
            <a:pPr lvl="0"/>
            <a:r>
              <a:rPr lang="ru-RU" dirty="0" smtClean="0"/>
              <a:t>Преодолеть противоречие между коллективными формами обучения, характерными для классно-урочной системы, и личностно-ориентированным обучением;</a:t>
            </a:r>
          </a:p>
          <a:p>
            <a:pPr lvl="0"/>
            <a:r>
              <a:rPr lang="ru-RU" dirty="0" smtClean="0"/>
              <a:t>Реализовать принцип </a:t>
            </a:r>
            <a:r>
              <a:rPr lang="ru-RU" dirty="0" err="1" smtClean="0"/>
              <a:t>субъект-субъектных</a:t>
            </a:r>
            <a:r>
              <a:rPr lang="ru-RU" dirty="0" smtClean="0"/>
              <a:t> отношений при воспитании и обучении учащихся;</a:t>
            </a:r>
          </a:p>
          <a:p>
            <a:pPr lvl="0"/>
            <a:r>
              <a:rPr lang="ru-RU" dirty="0" smtClean="0"/>
              <a:t>Формировать внутреннюю мотивацию изучения химии;</a:t>
            </a:r>
          </a:p>
          <a:p>
            <a:pPr lvl="0"/>
            <a:r>
              <a:rPr lang="ru-RU" dirty="0" smtClean="0"/>
              <a:t>Интенсифицировать индивидуальную работу ученика;</a:t>
            </a:r>
          </a:p>
          <a:p>
            <a:pPr lvl="0"/>
            <a:r>
              <a:rPr lang="ru-RU" dirty="0" smtClean="0"/>
              <a:t>Успешно развивать важные личностные качества школьников (</a:t>
            </a:r>
            <a:r>
              <a:rPr lang="ru-RU" dirty="0" err="1" smtClean="0"/>
              <a:t>креативность</a:t>
            </a:r>
            <a:r>
              <a:rPr lang="ru-RU" dirty="0" smtClean="0"/>
              <a:t>, </a:t>
            </a:r>
            <a:r>
              <a:rPr lang="ru-RU" dirty="0" err="1" smtClean="0"/>
              <a:t>рефлексивность</a:t>
            </a:r>
            <a:r>
              <a:rPr lang="ru-RU" dirty="0" smtClean="0"/>
              <a:t>, критичность, творческие способности, самостоятельность, ответственность).</a:t>
            </a:r>
            <a:endParaRPr lang="ru-RU" dirty="0"/>
          </a:p>
        </p:txBody>
      </p:sp>
      <p:pic>
        <p:nvPicPr>
          <p:cNvPr id="5122" name="Picture 2" descr="http://kafa-info.com.ua/news_thumbs/knf2c12997f8161b00009f8effa45a827f5_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57166"/>
            <a:ext cx="1143008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10001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использование  ИКТ позволяет создать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357430"/>
            <a:ext cx="7498080" cy="450057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Непрерывный учёт результатов деятельности, что ведёт к формированию адекватной самооценки;</a:t>
            </a:r>
          </a:p>
          <a:p>
            <a:pPr lvl="0"/>
            <a:r>
              <a:rPr lang="ru-RU" dirty="0" smtClean="0"/>
              <a:t>Возможность выбора собственной траектории обучения;</a:t>
            </a:r>
          </a:p>
          <a:p>
            <a:pPr lvl="0"/>
            <a:r>
              <a:rPr lang="ru-RU" dirty="0" smtClean="0"/>
              <a:t>Психологически комфортные условия для самоконтроля и самовоспитания;</a:t>
            </a:r>
          </a:p>
          <a:p>
            <a:pPr lvl="0"/>
            <a:r>
              <a:rPr lang="ru-RU" dirty="0" smtClean="0"/>
              <a:t>Возможность в любой момент времени проанализировать свои достижения;</a:t>
            </a:r>
          </a:p>
          <a:p>
            <a:pPr lvl="0"/>
            <a:r>
              <a:rPr lang="ru-RU" dirty="0" smtClean="0"/>
              <a:t>Условия для самостоятельного изучения материала;</a:t>
            </a:r>
          </a:p>
          <a:p>
            <a:pPr lvl="0"/>
            <a:r>
              <a:rPr lang="ru-RU" dirty="0" smtClean="0"/>
              <a:t>Возможность оперировать большим количеством информации и её интегрировать;</a:t>
            </a:r>
          </a:p>
          <a:p>
            <a:pPr lvl="0"/>
            <a:r>
              <a:rPr lang="ru-RU" dirty="0" smtClean="0"/>
              <a:t>Возможности для освоения общенаучного метода познания – моделирования;</a:t>
            </a:r>
          </a:p>
          <a:p>
            <a:pPr lvl="0"/>
            <a:r>
              <a:rPr lang="ru-RU" dirty="0" smtClean="0"/>
              <a:t>Условия для освоения новых способов деятельности.</a:t>
            </a:r>
          </a:p>
          <a:p>
            <a:endParaRPr lang="ru-RU" dirty="0"/>
          </a:p>
        </p:txBody>
      </p:sp>
      <p:pic>
        <p:nvPicPr>
          <p:cNvPr id="4098" name="Picture 2" descr="http://i.sunhome.ru/contest_foto/213/rabota-sistemnii-administra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714356"/>
            <a:ext cx="2357454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Современные </a:t>
            </a:r>
            <a:r>
              <a:rPr lang="ru-RU" sz="2800" i="1" dirty="0" smtClean="0"/>
              <a:t>ИКТ</a:t>
            </a:r>
            <a:r>
              <a:rPr lang="ru-RU" sz="2800" dirty="0" smtClean="0"/>
              <a:t> обладают  уникальными дидактическими возможностями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78645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>Успешно внедрять личностно – ориентированное обучение;</a:t>
            </a:r>
          </a:p>
          <a:p>
            <a:pPr lvl="0"/>
            <a:r>
              <a:rPr lang="ru-RU" dirty="0" smtClean="0"/>
              <a:t>Организовать самостоятельную работу учащихся;</a:t>
            </a:r>
          </a:p>
          <a:p>
            <a:pPr lvl="0"/>
            <a:r>
              <a:rPr lang="ru-RU" dirty="0" smtClean="0"/>
              <a:t>Внедрять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в обучении;</a:t>
            </a:r>
          </a:p>
          <a:p>
            <a:pPr lvl="0"/>
            <a:r>
              <a:rPr lang="ru-RU" dirty="0" smtClean="0"/>
              <a:t>Представлять ученику информацию в различной форме (текст, графика, аудио, видео, анимация и т.д.);</a:t>
            </a:r>
          </a:p>
          <a:p>
            <a:pPr lvl="0"/>
            <a:r>
              <a:rPr lang="ru-RU" dirty="0" smtClean="0"/>
              <a:t>Активизировать процессы восприятия, мышления и памяти;</a:t>
            </a:r>
          </a:p>
          <a:p>
            <a:pPr lvl="0"/>
            <a:r>
              <a:rPr lang="ru-RU" dirty="0" smtClean="0"/>
              <a:t>Создавать для ученика непрерывный учёт результатов деятельности;</a:t>
            </a:r>
          </a:p>
          <a:p>
            <a:pPr lvl="0"/>
            <a:r>
              <a:rPr lang="ru-RU" dirty="0" smtClean="0"/>
              <a:t>Объективно оценивать знания учащихся;</a:t>
            </a:r>
          </a:p>
          <a:p>
            <a:pPr lvl="0"/>
            <a:r>
              <a:rPr lang="ru-RU" dirty="0" smtClean="0"/>
              <a:t>Значительно снижать временные затраты на контроль знаний учащихся и подготовку к уроку, осуществляя быстрый поиск информационных объектов и их просмотр;</a:t>
            </a:r>
          </a:p>
          <a:p>
            <a:pPr lvl="0"/>
            <a:r>
              <a:rPr lang="ru-RU" dirty="0" smtClean="0"/>
              <a:t>Реализовывать дидактический принцип наглядности за счёт не только статических изображений, но и динамических видеоматериалов;</a:t>
            </a:r>
          </a:p>
          <a:p>
            <a:pPr lvl="0"/>
            <a:r>
              <a:rPr lang="ru-RU" dirty="0" smtClean="0"/>
              <a:t>Дополнять традиционный химический эксперимент, вводя компьютерное моделирование химических процессов;</a:t>
            </a:r>
          </a:p>
          <a:p>
            <a:pPr lvl="0"/>
            <a:r>
              <a:rPr lang="ru-RU" dirty="0" smtClean="0"/>
              <a:t>Проводить виртуальный химический эксперимент;</a:t>
            </a:r>
          </a:p>
          <a:p>
            <a:pPr lvl="0"/>
            <a:r>
              <a:rPr lang="ru-RU" dirty="0" smtClean="0"/>
              <a:t>Организовать проблемное обучение;</a:t>
            </a:r>
          </a:p>
          <a:p>
            <a:pPr lvl="0"/>
            <a:r>
              <a:rPr lang="ru-RU" dirty="0" smtClean="0"/>
              <a:t>Повысить интерес учащихся к предмету;</a:t>
            </a:r>
          </a:p>
          <a:p>
            <a:pPr lvl="0"/>
            <a:r>
              <a:rPr lang="ru-RU" dirty="0" smtClean="0"/>
              <a:t>Создавать комфортные условия для развития личности;</a:t>
            </a:r>
          </a:p>
          <a:p>
            <a:pPr lvl="0"/>
            <a:r>
              <a:rPr lang="ru-RU" dirty="0" smtClean="0"/>
              <a:t>Организовать деятельность учащихся по поиску актуальной и достоверной информации;</a:t>
            </a:r>
          </a:p>
          <a:p>
            <a:pPr lvl="0"/>
            <a:r>
              <a:rPr lang="ru-RU" dirty="0" smtClean="0"/>
              <a:t>Выходить в мировое сообщество и использовать его ресурсы в учебных целях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214422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Литература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7149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Артамонов О.Н. Химические ресурсы Интернет // Компьютерные инструменты в образовании, 2000г.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Григорьев С.Г., </a:t>
            </a:r>
            <a:r>
              <a:rPr lang="ru-RU" dirty="0" err="1" smtClean="0"/>
              <a:t>Гришкун</a:t>
            </a:r>
            <a:r>
              <a:rPr lang="ru-RU" dirty="0" smtClean="0"/>
              <a:t> В.В. Информационные и коммуникационные технологии в современном открытом образовании, 2005г..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Журин</a:t>
            </a:r>
            <a:r>
              <a:rPr lang="ru-RU" dirty="0" smtClean="0"/>
              <a:t> А.А. Компьютер в кабинете химии. Пособие для </a:t>
            </a:r>
            <a:r>
              <a:rPr lang="ru-RU" dirty="0" err="1" smtClean="0"/>
              <a:t>учителя.-М.:Школьная</a:t>
            </a:r>
            <a:r>
              <a:rPr lang="ru-RU" dirty="0" smtClean="0"/>
              <a:t> пресса, 2004г.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Лебедева Т.Н., </a:t>
            </a:r>
            <a:r>
              <a:rPr lang="ru-RU" dirty="0" err="1" smtClean="0"/>
              <a:t>Миндоров</a:t>
            </a:r>
            <a:r>
              <a:rPr lang="ru-RU" dirty="0" smtClean="0"/>
              <a:t> Н.И. Информационные технологии в </a:t>
            </a:r>
            <a:r>
              <a:rPr lang="ru-RU" dirty="0" err="1" smtClean="0"/>
              <a:t>обучении.-Пермь</a:t>
            </a:r>
            <a:r>
              <a:rPr lang="ru-RU" dirty="0" smtClean="0"/>
              <a:t>, 2004г.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СелевкоА.Г</a:t>
            </a:r>
            <a:r>
              <a:rPr lang="ru-RU" dirty="0" smtClean="0"/>
              <a:t>. Современные информационно-технические средства в школе.- М.: Народное образование, 2002г.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Толковый словарь терминов понятийного аппарата информатизации </a:t>
            </a:r>
            <a:r>
              <a:rPr lang="ru-RU" dirty="0" err="1" smtClean="0"/>
              <a:t>образования.-М</a:t>
            </a:r>
            <a:r>
              <a:rPr lang="ru-RU" dirty="0" smtClean="0"/>
              <a:t>: ИИО РАО, 2006г.</a:t>
            </a:r>
          </a:p>
          <a:p>
            <a:endParaRPr lang="ru-RU" dirty="0"/>
          </a:p>
        </p:txBody>
      </p:sp>
      <p:pic>
        <p:nvPicPr>
          <p:cNvPr id="2050" name="Picture 2" descr="http://img10.proshkolu.ru/content/media/pic/std/4000000/3116000/3115019-5de638e1da2f3a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2581275" cy="2000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71480"/>
            <a:ext cx="7498080" cy="39624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i="1" dirty="0" smtClean="0"/>
              <a:t>Спасибо за внимание!</a:t>
            </a:r>
            <a:endParaRPr lang="ru-RU" sz="5400" b="1" i="1" dirty="0"/>
          </a:p>
        </p:txBody>
      </p:sp>
      <p:pic>
        <p:nvPicPr>
          <p:cNvPr id="1026" name="Picture 2" descr="http://clip-arts.ru/data/media/85/966566-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7786742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проекта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Одним из направлений модернизации образования в России является информатизация, предусматривающая обеспечение сферы образования методологией и практикой разработки, оптимального использования современных информационных и коммуникационных технологий, ориентированных на реализацию целей обучения, воспитания и развития.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257176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разработать способы интеграции теоретических знаний учащихся и их практического применения в жизни, приобретения навыков трансляции и передачи знаний, формирование коммуникативных связей  в создании информационного пространства в работе по предмету</a:t>
            </a:r>
            <a:r>
              <a:rPr lang="ru-RU" sz="24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786058"/>
            <a:ext cx="7498080" cy="407194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проекта: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96646" indent="-514350"/>
            <a:r>
              <a:rPr lang="ru-RU" dirty="0" smtClean="0"/>
              <a:t>Изучить литературу о современных технологиях и о внедрении их в образовательный процесс общеобразовательной школы.  </a:t>
            </a:r>
          </a:p>
          <a:p>
            <a:pPr marL="596646" indent="-514350"/>
            <a:r>
              <a:rPr lang="ru-RU" dirty="0" smtClean="0"/>
              <a:t>Обобщить материалы по инновационным технологиям, формам их интеграции    и представить в виде технологической схемы для использования в организации  учебного процесса по химии.</a:t>
            </a:r>
          </a:p>
          <a:p>
            <a:pPr marL="596646" indent="-514350"/>
            <a:r>
              <a:rPr lang="ru-RU" dirty="0" smtClean="0"/>
              <a:t>Разработать блок уроков по теме проекта.</a:t>
            </a:r>
          </a:p>
          <a:p>
            <a:endParaRPr lang="ru-RU" dirty="0"/>
          </a:p>
        </p:txBody>
      </p:sp>
      <p:pic>
        <p:nvPicPr>
          <p:cNvPr id="12290" name="Picture 2" descr="http://microstocker.com.ua/upload/image/fotos/big/a8b1e1b10c2c6b6748efd5944d6b42a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000240"/>
            <a:ext cx="200023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71480"/>
            <a:ext cx="749808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Обоснование выбора проекта: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514351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Здоровый образ жизни и использование ИКТ технологий являются  приоритетными направлениями федерального уровня (нацпроект «Наша новая школа»);</a:t>
            </a:r>
          </a:p>
          <a:p>
            <a:pPr lvl="0"/>
            <a:r>
              <a:rPr lang="ru-RU" dirty="0" smtClean="0"/>
              <a:t>Использование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 в учебно-воспитательном процессе школы является стратегическим направлением МБУ СОШ 84 с 2001 года (школа имеет статус «опорной» в развитии </a:t>
            </a:r>
            <a:r>
              <a:rPr lang="ru-RU" dirty="0" err="1" smtClean="0"/>
              <a:t>здоровьсбережения</a:t>
            </a:r>
            <a:r>
              <a:rPr lang="ru-RU" dirty="0" smtClean="0"/>
              <a:t>, являясь призером конкурса «Лучшие образовательные учреждения, внедряющие инновационные технологии»).</a:t>
            </a:r>
          </a:p>
          <a:p>
            <a:pPr lvl="0"/>
            <a:r>
              <a:rPr lang="ru-RU" dirty="0" smtClean="0"/>
              <a:t>Курсовая подготовка и участие в научно-практических конференциях явились </a:t>
            </a:r>
            <a:r>
              <a:rPr lang="ru-RU" dirty="0" err="1" smtClean="0"/>
              <a:t>стимульным</a:t>
            </a:r>
            <a:r>
              <a:rPr lang="ru-RU" dirty="0" smtClean="0"/>
              <a:t> мотивом  использования ИКТ  и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Глоссарий проекта.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u="sng" dirty="0" smtClean="0"/>
              <a:t>Информация</a:t>
            </a:r>
            <a:r>
              <a:rPr lang="ru-RU" dirty="0" smtClean="0"/>
              <a:t> (от лат. </a:t>
            </a:r>
            <a:r>
              <a:rPr lang="en-US" dirty="0" err="1" smtClean="0"/>
              <a:t>informatio</a:t>
            </a:r>
            <a:r>
              <a:rPr lang="ru-RU" dirty="0" smtClean="0"/>
              <a:t> – разъяснение, изложение).  1. Сообщение о чем-либо. 2. Сведения, являющиеся объектом хранения переработки и передачи.</a:t>
            </a:r>
          </a:p>
          <a:p>
            <a:pPr lvl="0"/>
            <a:r>
              <a:rPr lang="ru-RU" u="sng" dirty="0" smtClean="0"/>
              <a:t>Коммуникация</a:t>
            </a:r>
            <a:r>
              <a:rPr lang="ru-RU" dirty="0" smtClean="0"/>
              <a:t> (от лат. </a:t>
            </a:r>
            <a:r>
              <a:rPr lang="en-US" dirty="0" err="1" smtClean="0"/>
              <a:t>communicatio</a:t>
            </a:r>
            <a:r>
              <a:rPr lang="ru-RU" dirty="0" smtClean="0"/>
              <a:t> – делать общим, связывать, общаться).  1. Форма связи, например, телеграф, радио, телефон, интернет… 2. Акт общения, связь между двумя и более индивидами, основанное на взаимопонимании; сообщение информации одним лицом другому или ряду лиц. 3. Массовая коммуникация – процесс сообщения информации с помощью технических средств, т.е. средств массовой коммуникации.</a:t>
            </a:r>
          </a:p>
          <a:p>
            <a:pPr lvl="0"/>
            <a:r>
              <a:rPr lang="ru-RU" u="sng" dirty="0" smtClean="0"/>
              <a:t>Технология</a:t>
            </a:r>
            <a:r>
              <a:rPr lang="ru-RU" dirty="0" smtClean="0"/>
              <a:t> (от греч. </a:t>
            </a:r>
            <a:r>
              <a:rPr lang="en-US" dirty="0" err="1" smtClean="0"/>
              <a:t>techne</a:t>
            </a:r>
            <a:r>
              <a:rPr lang="ru-RU" dirty="0" smtClean="0"/>
              <a:t> – искусство, мастерство + логия). Совокупность методов обработки, изготовления, изменения состояния, свойств, формы сырья, материала или полуфабриката в процессе производства. </a:t>
            </a:r>
          </a:p>
          <a:p>
            <a:pPr lvl="0"/>
            <a:r>
              <a:rPr lang="ru-RU" u="sng" dirty="0" smtClean="0"/>
              <a:t>ИКТ </a:t>
            </a:r>
            <a:r>
              <a:rPr lang="ru-RU" dirty="0" smtClean="0"/>
              <a:t>– это совокупность методов подачи или получения необходимой учебной информации с помощью таких различных форм связи как печать, телефон, радио, телевидение, интернет и т.п.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71480"/>
            <a:ext cx="7498080" cy="642942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Основными </a:t>
            </a:r>
            <a:r>
              <a:rPr lang="ru-RU" sz="3200" i="1" dirty="0" smtClean="0"/>
              <a:t>задачами</a:t>
            </a:r>
            <a:r>
              <a:rPr lang="ru-RU" sz="3200" dirty="0" smtClean="0"/>
              <a:t> использования ИКТ являются: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Индивидуализация и дифференциация процесса обучения;</a:t>
            </a:r>
          </a:p>
          <a:p>
            <a:pPr lvl="0"/>
            <a:r>
              <a:rPr lang="ru-RU" dirty="0" smtClean="0"/>
              <a:t>Визуализация учебной информации;</a:t>
            </a:r>
          </a:p>
          <a:p>
            <a:pPr lvl="0"/>
            <a:r>
              <a:rPr lang="ru-RU" dirty="0" smtClean="0"/>
              <a:t>Проведение виртуальных (химических) экспериментов;</a:t>
            </a:r>
          </a:p>
          <a:p>
            <a:pPr lvl="0"/>
            <a:r>
              <a:rPr lang="ru-RU" dirty="0" smtClean="0"/>
              <a:t>Развитие личности обучаемого, подготовка к самостоятельной продуктивной деятельности;</a:t>
            </a:r>
          </a:p>
          <a:p>
            <a:pPr lvl="0"/>
            <a:r>
              <a:rPr lang="ru-RU" dirty="0" smtClean="0"/>
              <a:t>Активизация познавательной деятельности обучаемого;</a:t>
            </a:r>
          </a:p>
          <a:p>
            <a:pPr lvl="0"/>
            <a:r>
              <a:rPr lang="ru-RU" dirty="0" smtClean="0"/>
              <a:t>Формирование адекватной оценки учащимися результатов их учебной деятельности;</a:t>
            </a:r>
          </a:p>
          <a:p>
            <a:pPr lvl="0"/>
            <a:r>
              <a:rPr lang="ru-RU" dirty="0" smtClean="0"/>
              <a:t>Развитие творческого мышления и уменьшение доли репродуктивной деятельности;</a:t>
            </a:r>
          </a:p>
          <a:p>
            <a:pPr lvl="0"/>
            <a:r>
              <a:rPr lang="ru-RU" dirty="0" smtClean="0"/>
              <a:t>Развитие навыков исследовательской деятельности;</a:t>
            </a:r>
          </a:p>
          <a:p>
            <a:pPr lvl="0"/>
            <a:r>
              <a:rPr lang="ru-RU" dirty="0" smtClean="0"/>
              <a:t>Формирование информационной культуры, умений осуществлять обработку информации;</a:t>
            </a:r>
          </a:p>
          <a:p>
            <a:pPr lvl="0"/>
            <a:r>
              <a:rPr lang="ru-RU" dirty="0" smtClean="0"/>
              <a:t>Развитие коммуникативных способностей на основе выполнения совместных проектов.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7747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Дидактические принципы внедрения ИКТ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>Принцип научности – соответствие современным научным представлениям;</a:t>
            </a:r>
          </a:p>
          <a:p>
            <a:pPr lvl="0"/>
            <a:r>
              <a:rPr lang="ru-RU" sz="1600" dirty="0" smtClean="0"/>
              <a:t>Принцип доступности, учитывающий возрастные особенности учащихся и предусматривающий меру посильной трудности усвоения материала;</a:t>
            </a:r>
          </a:p>
          <a:p>
            <a:pPr lvl="0"/>
            <a:r>
              <a:rPr lang="ru-RU" sz="1600" dirty="0" smtClean="0"/>
              <a:t>Принцип наглядности, обеспечивающий связь между конкретным и абстрактным;</a:t>
            </a:r>
          </a:p>
          <a:p>
            <a:pPr lvl="0"/>
            <a:r>
              <a:rPr lang="ru-RU" sz="1600" dirty="0" smtClean="0"/>
              <a:t>Принцип системности знаний, в содержание которого входят представления о целостности картины мира, о соотношении целого и частей; о взаимодействии системы со средой, об общих закономерностях функционирования систем;</a:t>
            </a:r>
          </a:p>
          <a:p>
            <a:pPr lvl="0"/>
            <a:r>
              <a:rPr lang="ru-RU" sz="1600" dirty="0" smtClean="0"/>
              <a:t>Принцип реализации </a:t>
            </a:r>
            <a:r>
              <a:rPr lang="ru-RU" sz="1600" dirty="0" err="1" smtClean="0"/>
              <a:t>межпредметных</a:t>
            </a:r>
            <a:r>
              <a:rPr lang="ru-RU" sz="1600" dirty="0" smtClean="0"/>
              <a:t> связей, способствующих разрешению противоречия между разрозненными по учебным дисциплинам знания о мире и необходимости их синтеза и комплексного применения на практике;</a:t>
            </a:r>
          </a:p>
          <a:p>
            <a:pPr lvl="0"/>
            <a:r>
              <a:rPr lang="ru-RU" sz="1600" dirty="0" smtClean="0"/>
              <a:t>Принцип связи обучения с жизнью обязывает раскрывать диалектическую связь науки с практикой;</a:t>
            </a:r>
          </a:p>
          <a:p>
            <a:pPr lvl="0"/>
            <a:r>
              <a:rPr lang="ru-RU" sz="1600" dirty="0" smtClean="0"/>
              <a:t>Принцип индивидуализации обучения, требующий учитывать индивидуальные особенности учащихся;</a:t>
            </a:r>
          </a:p>
          <a:p>
            <a:pPr lvl="0"/>
            <a:r>
              <a:rPr lang="ru-RU" sz="1600" dirty="0" smtClean="0"/>
              <a:t>Принцип прочности выдвигает необходимость овладение содержанием обучения учащимися при оптимальном напряжении всех их познавательных сил.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356"/>
            <a:ext cx="7498080" cy="78581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Специфические принципы  использования  ИКТ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Принцип целесообразности, предполагающий обращение к компьютеру только в ситуациях, когда он обеспечивает обращение к компьютеру только в ситуациях, когда он обеспечивает получение знаний, которые невозможно или достаточно сложно получить без компьютера;</a:t>
            </a:r>
          </a:p>
          <a:p>
            <a:pPr lvl="0"/>
            <a:r>
              <a:rPr lang="ru-RU" dirty="0" smtClean="0"/>
              <a:t>Принцип компьютерной безопасности, обеспечивающий соблюдение санитарных правил и норм;</a:t>
            </a:r>
          </a:p>
          <a:p>
            <a:pPr lvl="0"/>
            <a:r>
              <a:rPr lang="ru-RU" dirty="0" smtClean="0"/>
              <a:t>Принцип вариативности, предусматривающий выбор и замену способа изучения материала учеником при возникновении затруднений;</a:t>
            </a:r>
          </a:p>
          <a:p>
            <a:pPr lvl="0"/>
            <a:r>
              <a:rPr lang="ru-RU" dirty="0" smtClean="0"/>
              <a:t>Принцип приоритета гуманистического перед аппаратно-технологическим подходом, т.е. отказ от попыток сделать человека элементом машины.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929341">
            <a:off x="866497" y="1821069"/>
            <a:ext cx="8432910" cy="18389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Внедрение ИКТ изменяет деятельность учителя и ученика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6146" name="Picture 2" descr="http://r.penzainform.ru/d/storage/news/00bb/0002ef19/185480-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571876"/>
            <a:ext cx="4500594" cy="3071834"/>
          </a:xfrm>
          <a:prstGeom prst="rect">
            <a:avLst/>
          </a:prstGeom>
          <a:noFill/>
        </p:spPr>
      </p:pic>
      <p:pic>
        <p:nvPicPr>
          <p:cNvPr id="6148" name="Picture 4" descr="http://iys.inonu.edu.tr/webpanel/dosyalar/1681/image/vvvvvv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0"/>
            <a:ext cx="3617018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154</TotalTime>
  <Words>1129</Words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«Использование информационно-коммуникационных технологий по формированию УУД на уроках химии» </vt:lpstr>
      <vt:lpstr>Актуальность проекта</vt:lpstr>
      <vt:lpstr>Цель проекта: разработать способы интеграции теоретических знаний учащихся и их практического применения в жизни, приобретения навыков трансляции и передачи знаний, формирование коммуникативных связей  в создании информационного пространства в работе по предмету. </vt:lpstr>
      <vt:lpstr>Обоснование выбора проекта: </vt:lpstr>
      <vt:lpstr>Глоссарий проекта.  </vt:lpstr>
      <vt:lpstr>Основными задачами использования ИКТ являются: </vt:lpstr>
      <vt:lpstr>Дидактические принципы внедрения ИКТ</vt:lpstr>
      <vt:lpstr>Специфические принципы  использования  ИКТ</vt:lpstr>
      <vt:lpstr>Внедрение ИКТ изменяет деятельность учителя и ученика</vt:lpstr>
      <vt:lpstr>Реализация ИКТ  в учебном процессе позволяет учителю</vt:lpstr>
      <vt:lpstr>Для ученика использование  ИКТ позволяет создать</vt:lpstr>
      <vt:lpstr>Современные ИКТ обладают  уникальными дидактическими возможностями</vt:lpstr>
      <vt:lpstr>Литература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информационно-коммуникационных технологий по формированию УУД на уроках химии» </dc:title>
  <dc:creator>611-285</dc:creator>
  <cp:lastModifiedBy>611-285</cp:lastModifiedBy>
  <cp:revision>35</cp:revision>
  <dcterms:created xsi:type="dcterms:W3CDTF">2014-03-16T12:16:51Z</dcterms:created>
  <dcterms:modified xsi:type="dcterms:W3CDTF">2014-03-16T17:35:06Z</dcterms:modified>
</cp:coreProperties>
</file>