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7" r:id="rId9"/>
    <p:sldId id="266" r:id="rId10"/>
    <p:sldId id="259" r:id="rId11"/>
    <p:sldId id="262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9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8A14F-0676-46D4-B370-A3A0B1C9B485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FC77B-451C-4132-95C2-0F5CC3500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правильный</a:t>
            </a:r>
            <a:r>
              <a:rPr lang="ru-RU" baseline="0" dirty="0" smtClean="0"/>
              <a:t> ответ – 1 балл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C77B-451C-4132-95C2-0F5CC35005F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C77B-451C-4132-95C2-0F5CC35005F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Выполнил поставленные задачи?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C77B-451C-4132-95C2-0F5CC35005F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каждое дополнение – 1 балл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C77B-451C-4132-95C2-0F5CC35005F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357298"/>
            <a:ext cx="6672282" cy="1470025"/>
          </a:xfrm>
        </p:spPr>
        <p:txBody>
          <a:bodyPr/>
          <a:lstStyle>
            <a:lvl1pPr>
              <a:defRPr b="1" cap="none" spc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7147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CC6EF-48D9-4563-9841-F9D07FF0ED31}" type="datetimeFigureOut">
              <a:rPr lang="ru-RU"/>
              <a:pPr>
                <a:defRPr/>
              </a:pPr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8267-775E-4BA8-B32D-55A06947F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D78F-EEE8-404D-88A1-F0E6B2D154D7}" type="datetimeFigureOut">
              <a:rPr lang="ru-RU"/>
              <a:pPr>
                <a:defRPr/>
              </a:pPr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01DE9-8F33-426A-8611-F87677E5E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963D1-A84C-4D2F-830E-753328A8F3F5}" type="datetimeFigureOut">
              <a:rPr lang="ru-RU"/>
              <a:pPr>
                <a:defRPr/>
              </a:pPr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F17A4-1CAA-460C-9123-09C9BC59C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B2463-CABC-4236-AA88-F51BA487B8B6}" type="datetimeFigureOut">
              <a:rPr lang="ru-RU"/>
              <a:pPr>
                <a:defRPr/>
              </a:pPr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DC30-BDC7-4D27-9A2B-9D1526D16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4A231-D9B8-4CAA-9C82-5CB57BEECB87}" type="datetimeFigureOut">
              <a:rPr lang="ru-RU"/>
              <a:pPr>
                <a:defRPr/>
              </a:pPr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9BB5C-DF78-4F93-9BB5-DB342E28A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31EEA-09BA-4AA3-8F4E-44B5F6A34793}" type="datetimeFigureOut">
              <a:rPr lang="ru-RU"/>
              <a:pPr>
                <a:defRPr/>
              </a:pPr>
              <a:t>13.12.2011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1DD97-4D02-46DA-8BC3-62B6A415A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14ED-E4C5-4A92-A05E-2F6B40355AB6}" type="datetimeFigureOut">
              <a:rPr lang="ru-RU"/>
              <a:pPr>
                <a:defRPr/>
              </a:pPr>
              <a:t>13.12.2011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54C21-2FBC-4991-8244-11F492082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A0A16-800F-4E22-B6AE-8790236FE4A6}" type="datetimeFigureOut">
              <a:rPr lang="ru-RU"/>
              <a:pPr>
                <a:defRPr/>
              </a:pPr>
              <a:t>13.12.2011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44BB2-F4D2-47C8-A238-15B9C7D20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C8EF-860D-4267-A8BF-AE97282F12BA}" type="datetimeFigureOut">
              <a:rPr lang="ru-RU"/>
              <a:pPr>
                <a:defRPr/>
              </a:pPr>
              <a:t>13.12.2011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D83F4-32AD-447A-A935-FFE67EA8F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5EEE1-176C-41D1-A61C-58774D462C66}" type="datetimeFigureOut">
              <a:rPr lang="ru-RU"/>
              <a:pPr>
                <a:defRPr/>
              </a:pPr>
              <a:t>13.12.2011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A9DD8-584D-45BD-8A84-A59079EF3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8C46D-B633-4BC6-994C-0887F7A5C1C2}" type="datetimeFigureOut">
              <a:rPr lang="ru-RU"/>
              <a:pPr>
                <a:defRPr/>
              </a:pPr>
              <a:t>13.12.2011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9DC0-DCF9-4E76-846F-20E0DEBEC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14438" y="1600200"/>
            <a:ext cx="75723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986D5C-F0F1-4768-9927-3A1836FE5849}" type="datetimeFigureOut">
              <a:rPr lang="ru-RU"/>
              <a:pPr>
                <a:defRPr/>
              </a:pPr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D64AD5-BBCE-4D4E-A902-F2DCE709A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1905"/>
          <a:solidFill>
            <a:srgbClr val="984807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png"/><Relationship Id="rId7" Type="http://schemas.openxmlformats.org/officeDocument/2006/relationships/hyperlink" Target="&#1043;&#1080;&#1087;&#1077;&#1088;&#1089;&#1089;&#1099;&#1083;&#1082;&#1080;/&#1043;&#1080;&#1087;&#1077;&#1088;&#1089;&#1089;&#1099;&#1083;&#1082;&#1072;2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2;&#1072;&#1088;&#1080;&#1085;&#1072;\&#1056;&#1072;&#1073;&#1086;&#1095;&#1080;&#1081;%20&#1089;&#1090;&#1086;&#1083;\&#1086;&#1090;&#1082;&#1088;&#1099;&#1090;&#1099;&#1081;%20&#1091;&#1088;&#1086;&#1082;\&#1057;&#1077;&#1088;&#1075;&#1077;&#1081;_&#1041;&#1077;&#1083;&#1080;&#1082;&#1086;&#1074;_-_&#1046;&#1080;&#1074;&#1080;_&#1088;&#1086;&#1076;&#1085;&#1080;&#1082;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0" y="1357313"/>
            <a:ext cx="6672263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AC041C"/>
                </a:solidFill>
              </a:rPr>
              <a:t>Второстепенные члены предложения. </a:t>
            </a:r>
            <a:r>
              <a:rPr lang="ru-RU" sz="5300" dirty="0" smtClean="0">
                <a:solidFill>
                  <a:srgbClr val="AC041C"/>
                </a:solidFill>
              </a:rPr>
              <a:t>Дополнение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3600" dirty="0" smtClean="0"/>
              <a:t>Тип урока: урок обобщения и систематизации.</a:t>
            </a:r>
            <a:br>
              <a:rPr lang="ru-RU" sz="3600" dirty="0" smtClean="0"/>
            </a:br>
            <a:r>
              <a:rPr lang="ru-RU" sz="2700" i="1" dirty="0" smtClean="0"/>
              <a:t>(Коммуникативная технология, частичная внешняя дифференциация)</a:t>
            </a:r>
            <a:br>
              <a:rPr lang="ru-RU" sz="2700" i="1" dirty="0" smtClean="0"/>
            </a:br>
            <a:endParaRPr lang="ru-RU" sz="27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Живая вода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     Весенний ключ игрив и ласков. Друг он </a:t>
            </a:r>
            <a:r>
              <a:rPr lang="ru-RU" sz="2400" b="1" dirty="0" smtClean="0"/>
              <a:t>деревьям, травам, птицам, облакам, людям.</a:t>
            </a:r>
          </a:p>
          <a:p>
            <a:r>
              <a:rPr lang="ru-RU" sz="2400" dirty="0" smtClean="0"/>
              <a:t>     И летний ключ славен. Накалишься на солнце, пить хочется. Складываешь ладошки в ковшик  и пьешь  ледяную воду.</a:t>
            </a:r>
          </a:p>
          <a:p>
            <a:r>
              <a:rPr lang="ru-RU" sz="2400" dirty="0" smtClean="0"/>
              <a:t>      А осенний ключ? Падают в него листья. Когда пьешь, ощущаешь </a:t>
            </a:r>
            <a:r>
              <a:rPr lang="ru-RU" sz="2400" b="1" dirty="0" smtClean="0"/>
              <a:t>запах леса.</a:t>
            </a:r>
          </a:p>
          <a:p>
            <a:r>
              <a:rPr lang="ru-RU" sz="2400" dirty="0" smtClean="0"/>
              <a:t>      И зимний ключ живой. Он разрезает лед и поет. И столько надежды слышится в его песне.</a:t>
            </a:r>
          </a:p>
          <a:p>
            <a:r>
              <a:rPr lang="ru-RU" sz="2400" dirty="0" smtClean="0"/>
              <a:t>       Ключ дарит людям </a:t>
            </a:r>
            <a:r>
              <a:rPr lang="ru-RU" sz="2400" b="1" dirty="0" smtClean="0"/>
              <a:t>силу, успокоение, радость.</a:t>
            </a:r>
            <a:endParaRPr lang="ru-RU" sz="2400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956376" y="5733256"/>
            <a:ext cx="610368" cy="6823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Ответы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1600201"/>
            <a:ext cx="3236168" cy="28369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Верно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2 -  1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3 – 1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5  - 1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6  - 1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380184" cy="319695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Неверно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1.- 0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4 -  0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7  - 0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8  - 0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5013176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Сравниваем со своими знаниями,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000" b="1" dirty="0" smtClean="0"/>
              <a:t>                   выявляем пробелы,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000" b="1" dirty="0" smtClean="0"/>
              <a:t>                    восстанавливаем  забытое.</a:t>
            </a: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956376" y="5877272"/>
            <a:ext cx="754384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2776"/>
            <a:ext cx="7929562" cy="4829175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№2   косвенные дополнения (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деревьям,  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          травам, птицам, облакам, людям </a:t>
            </a:r>
            <a:r>
              <a:rPr lang="ru-RU" sz="2800" dirty="0" smtClean="0"/>
              <a:t>- </a:t>
            </a:r>
            <a:r>
              <a:rPr lang="ru-RU" sz="2800" dirty="0" err="1" smtClean="0"/>
              <a:t>тв.п</a:t>
            </a:r>
            <a:r>
              <a:rPr lang="ru-RU" sz="2800" dirty="0" smtClean="0"/>
              <a:t>.)</a:t>
            </a:r>
          </a:p>
          <a:p>
            <a:pPr>
              <a:buNone/>
            </a:pPr>
            <a:r>
              <a:rPr lang="ru-RU" sz="2800" dirty="0" smtClean="0"/>
              <a:t>№4   прямые дополнения (</a:t>
            </a:r>
            <a:r>
              <a:rPr lang="ru-RU" sz="2400" b="1" i="1" dirty="0" smtClean="0">
                <a:solidFill>
                  <a:srgbClr val="C00000"/>
                </a:solidFill>
              </a:rPr>
              <a:t>ладошки, воду- </a:t>
            </a:r>
          </a:p>
          <a:p>
            <a:pPr>
              <a:buNone/>
            </a:pPr>
            <a:r>
              <a:rPr lang="ru-RU" sz="2400" b="1" i="1" dirty="0" smtClean="0"/>
              <a:t>                                                                  </a:t>
            </a:r>
            <a:r>
              <a:rPr lang="ru-RU" sz="2000" dirty="0" err="1" smtClean="0"/>
              <a:t>вин.п.без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предл</a:t>
            </a:r>
            <a:r>
              <a:rPr lang="ru-RU" sz="2000" dirty="0" smtClean="0"/>
              <a:t>.)</a:t>
            </a:r>
          </a:p>
          <a:p>
            <a:pPr>
              <a:buNone/>
            </a:pPr>
            <a:r>
              <a:rPr lang="ru-RU" sz="2800" dirty="0" smtClean="0"/>
              <a:t>№6   прямое  дополнение </a:t>
            </a:r>
            <a:r>
              <a:rPr lang="ru-RU" sz="2800" dirty="0" smtClean="0">
                <a:solidFill>
                  <a:srgbClr val="C00000"/>
                </a:solidFill>
              </a:rPr>
              <a:t>(</a:t>
            </a:r>
            <a:r>
              <a:rPr lang="ru-RU" sz="2400" b="1" i="1" dirty="0" smtClean="0">
                <a:solidFill>
                  <a:srgbClr val="C00000"/>
                </a:solidFill>
              </a:rPr>
              <a:t> запах  </a:t>
            </a:r>
            <a:r>
              <a:rPr lang="ru-RU" sz="2000" dirty="0" err="1" smtClean="0"/>
              <a:t>вин.п</a:t>
            </a:r>
            <a:r>
              <a:rPr lang="ru-RU" sz="2000" dirty="0" smtClean="0"/>
              <a:t>. без </a:t>
            </a:r>
            <a:r>
              <a:rPr lang="ru-RU" sz="2000" dirty="0" err="1" smtClean="0"/>
              <a:t>предл</a:t>
            </a:r>
            <a:r>
              <a:rPr lang="ru-RU" sz="2800" dirty="0" smtClean="0"/>
              <a:t>)</a:t>
            </a:r>
          </a:p>
          <a:p>
            <a:pPr>
              <a:buNone/>
            </a:pPr>
            <a:r>
              <a:rPr lang="ru-RU" sz="2800" dirty="0" smtClean="0"/>
              <a:t>№8   прямое   дополнение ( </a:t>
            </a:r>
            <a:r>
              <a:rPr lang="ru-RU" sz="2800" b="1" i="1" dirty="0" smtClean="0">
                <a:solidFill>
                  <a:srgbClr val="C00000"/>
                </a:solidFill>
              </a:rPr>
              <a:t>лед</a:t>
            </a:r>
            <a:r>
              <a:rPr lang="ru-RU" sz="2800" dirty="0" smtClean="0"/>
              <a:t>   </a:t>
            </a:r>
            <a:r>
              <a:rPr lang="ru-RU" sz="2000" dirty="0" err="1" smtClean="0"/>
              <a:t>вин.п.без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предл</a:t>
            </a:r>
            <a:r>
              <a:rPr lang="ru-RU" sz="2000" dirty="0" smtClean="0"/>
              <a:t>)</a:t>
            </a:r>
          </a:p>
          <a:p>
            <a:pPr>
              <a:buNone/>
            </a:pPr>
            <a:r>
              <a:rPr lang="ru-RU" sz="2800" dirty="0" smtClean="0"/>
              <a:t> №9  косвенное (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людям</a:t>
            </a:r>
            <a:r>
              <a:rPr lang="ru-RU" sz="2800" dirty="0" smtClean="0"/>
              <a:t> – дат п.)</a:t>
            </a:r>
          </a:p>
          <a:p>
            <a:r>
              <a:rPr lang="ru-RU" sz="2800" dirty="0" smtClean="0"/>
              <a:t>       прямые    (</a:t>
            </a:r>
            <a:r>
              <a:rPr lang="ru-RU" sz="2400" b="1" i="1" dirty="0" smtClean="0">
                <a:solidFill>
                  <a:srgbClr val="C00000"/>
                </a:solidFill>
              </a:rPr>
              <a:t>силу, успокоение, радость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–    </a:t>
            </a:r>
          </a:p>
          <a:p>
            <a:r>
              <a:rPr lang="ru-RU" sz="2800" dirty="0" smtClean="0"/>
              <a:t>                                                     </a:t>
            </a:r>
            <a:r>
              <a:rPr lang="ru-RU" sz="2000" dirty="0" err="1" smtClean="0"/>
              <a:t>вин.п.без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предл</a:t>
            </a:r>
            <a:r>
              <a:rPr lang="ru-RU" sz="2000" dirty="0" smtClean="0"/>
              <a:t>.)</a:t>
            </a:r>
            <a:endParaRPr lang="ru-RU" sz="2000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16416" y="5949280"/>
            <a:ext cx="466352" cy="5383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5877272"/>
            <a:ext cx="3468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каждое дополнение – 1 балл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572375" cy="15567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Цель урока -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обобщить и углубить знания по теме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« Дополнение»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99592" y="1916113"/>
            <a:ext cx="7887221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hlink"/>
                </a:solidFill>
              </a:rPr>
              <a:t>    Задачи 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hlink"/>
                </a:solidFill>
              </a:rPr>
              <a:t>  </a:t>
            </a:r>
            <a:r>
              <a:rPr lang="ar-SA" sz="2400" b="1" dirty="0" smtClean="0">
                <a:solidFill>
                  <a:schemeClr val="hlink"/>
                </a:solidFill>
                <a:cs typeface="Arial" charset="0"/>
              </a:rPr>
              <a:t>۷</a:t>
            </a:r>
            <a:r>
              <a:rPr lang="ru-RU" sz="2400" b="1" dirty="0" smtClean="0">
                <a:solidFill>
                  <a:schemeClr val="hlink"/>
                </a:solidFill>
                <a:cs typeface="Arial" charset="0"/>
              </a:rPr>
              <a:t> </a:t>
            </a:r>
            <a:r>
              <a:rPr lang="ru-RU" sz="2400" b="1" dirty="0" smtClean="0">
                <a:solidFill>
                  <a:schemeClr val="hlink"/>
                </a:solidFill>
              </a:rPr>
              <a:t>закрепить знания по теме « Дополнение»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hlink"/>
                </a:solidFill>
              </a:rPr>
              <a:t>  </a:t>
            </a:r>
            <a:r>
              <a:rPr lang="ar-SA" sz="2400" b="1" dirty="0" smtClean="0">
                <a:solidFill>
                  <a:schemeClr val="hlink"/>
                </a:solidFill>
                <a:cs typeface="Arial" charset="0"/>
              </a:rPr>
              <a:t>۷</a:t>
            </a:r>
            <a:r>
              <a:rPr lang="ru-RU" sz="2400" b="1" dirty="0" smtClean="0">
                <a:solidFill>
                  <a:schemeClr val="hlink"/>
                </a:solidFill>
                <a:cs typeface="Arial" charset="0"/>
              </a:rPr>
              <a:t> </a:t>
            </a:r>
            <a:r>
              <a:rPr lang="ru-RU" sz="2400" b="1" dirty="0" smtClean="0">
                <a:solidFill>
                  <a:schemeClr val="hlink"/>
                </a:solidFill>
              </a:rPr>
              <a:t>продолжать формировать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hlink"/>
                </a:solidFill>
              </a:rPr>
              <a:t>     умения и навыки творческой деятельности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hlink"/>
                </a:solidFill>
              </a:rPr>
              <a:t>     в малых группах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hlink"/>
                </a:solidFill>
              </a:rPr>
              <a:t>   </a:t>
            </a:r>
            <a:r>
              <a:rPr lang="ar-SA" sz="2400" b="1" dirty="0" smtClean="0">
                <a:solidFill>
                  <a:schemeClr val="hlink"/>
                </a:solidFill>
                <a:cs typeface="Arial" charset="0"/>
              </a:rPr>
              <a:t>۷</a:t>
            </a:r>
            <a:r>
              <a:rPr lang="ru-RU" sz="2400" b="1" dirty="0" smtClean="0">
                <a:solidFill>
                  <a:schemeClr val="hlink"/>
                </a:solidFill>
                <a:cs typeface="Arial" charset="0"/>
              </a:rPr>
              <a:t> </a:t>
            </a:r>
            <a:r>
              <a:rPr lang="ru-RU" sz="2400" b="1" dirty="0" smtClean="0">
                <a:solidFill>
                  <a:schemeClr val="hlink"/>
                </a:solidFill>
              </a:rPr>
              <a:t>учить </a:t>
            </a:r>
            <a:r>
              <a:rPr lang="ru-RU" sz="2400" b="1" dirty="0" smtClean="0">
                <a:solidFill>
                  <a:schemeClr val="hlink"/>
                </a:solidFill>
              </a:rPr>
              <a:t>использовать ранее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hlink"/>
                </a:solidFill>
              </a:rPr>
              <a:t>      усвоенные знания и   умения  при решении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hlink"/>
                </a:solidFill>
              </a:rPr>
              <a:t>      лингвистических задач, составлении текстов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hlink"/>
                </a:solidFill>
              </a:rPr>
              <a:t>      и представления результатов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Рисунок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1428750"/>
            <a:ext cx="92868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54335">
            <a:off x="1706563" y="2227263"/>
            <a:ext cx="9017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C:\Documents and Settings\User\Рабочий стол\картинки на школьныю тему\Рисунок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75235">
            <a:off x="1763713" y="3141663"/>
            <a:ext cx="6889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88" y="4429125"/>
            <a:ext cx="1071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1259632" y="476672"/>
            <a:ext cx="7572375" cy="482917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Ступенька1.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Актуализация знаний.</a:t>
            </a:r>
            <a:r>
              <a:rPr lang="ru-RU" b="1" dirty="0" smtClean="0"/>
              <a:t> </a:t>
            </a:r>
            <a:r>
              <a:rPr lang="ru-RU" dirty="0" smtClean="0"/>
              <a:t>   </a:t>
            </a:r>
          </a:p>
          <a:p>
            <a:endParaRPr lang="ru-RU" dirty="0" smtClean="0"/>
          </a:p>
          <a:p>
            <a:r>
              <a:rPr lang="ru-RU" dirty="0" smtClean="0">
                <a:hlinkClick r:id="rId7" action="ppaction://hlinkpres?slideindex=1&amp;slidetitle="/>
              </a:rPr>
              <a:t> </a:t>
            </a:r>
            <a:r>
              <a:rPr lang="ru-RU" b="1" i="1" dirty="0" smtClean="0">
                <a:hlinkClick r:id="rId8" action="ppaction://hlinksldjump"/>
              </a:rPr>
              <a:t>Речевая разминка</a:t>
            </a:r>
            <a:endParaRPr lang="ru-RU" b="1" i="1" dirty="0" smtClean="0"/>
          </a:p>
          <a:p>
            <a:r>
              <a:rPr lang="ru-RU" sz="2800" b="1" i="1" dirty="0" smtClean="0"/>
              <a:t>Вопросы</a:t>
            </a:r>
          </a:p>
          <a:p>
            <a:r>
              <a:rPr lang="ru-RU" sz="2800" b="1" i="1" dirty="0" smtClean="0"/>
              <a:t>        1.Кому является другом   </a:t>
            </a:r>
          </a:p>
          <a:p>
            <a:r>
              <a:rPr lang="ru-RU" sz="2800" b="1" i="1" dirty="0" smtClean="0"/>
              <a:t>        весенний ключ?</a:t>
            </a:r>
          </a:p>
          <a:p>
            <a:r>
              <a:rPr lang="ru-RU" sz="2800" b="1" i="1" dirty="0" smtClean="0"/>
              <a:t>        2. Что ощущаешь, когда   </a:t>
            </a:r>
          </a:p>
          <a:p>
            <a:r>
              <a:rPr lang="ru-RU" sz="2800" b="1" i="1" dirty="0" smtClean="0"/>
              <a:t>         пьешь воду из осеннего ключа?</a:t>
            </a:r>
          </a:p>
          <a:p>
            <a:r>
              <a:rPr lang="ru-RU" sz="2800" b="1" i="1" dirty="0" smtClean="0"/>
              <a:t>        3.Что дарит ключ людям?</a:t>
            </a:r>
            <a:endParaRPr lang="ru-RU" sz="28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6093296"/>
            <a:ext cx="335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правильный ответ – 1 балл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764704"/>
            <a:ext cx="7572375" cy="4829175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Ключ  дарит  людям  силу,  </a:t>
            </a:r>
          </a:p>
          <a:p>
            <a:endParaRPr lang="ru-RU" dirty="0" smtClean="0"/>
          </a:p>
          <a:p>
            <a:r>
              <a:rPr lang="ru-RU" dirty="0" smtClean="0"/>
              <a:t>успокоение,  радость.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19672" y="1772816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843808" y="1844824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843808" y="1988840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139952" y="1844824"/>
            <a:ext cx="4320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88024" y="1844824"/>
            <a:ext cx="4320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508104" y="1844824"/>
            <a:ext cx="4320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156176" y="1844824"/>
            <a:ext cx="4320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63688" y="2996952"/>
            <a:ext cx="4320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39752" y="2996952"/>
            <a:ext cx="4320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843808" y="2996952"/>
            <a:ext cx="4320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347864" y="2996952"/>
            <a:ext cx="4320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83968" y="3068960"/>
            <a:ext cx="4320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860032" y="3068960"/>
            <a:ext cx="4320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73016"/>
            <a:ext cx="2592288" cy="25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1691680" y="98072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И.П.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771800" y="980728"/>
            <a:ext cx="1159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н.вр</a:t>
            </a:r>
            <a:r>
              <a:rPr lang="ru-RU" dirty="0" smtClean="0"/>
              <a:t>.</a:t>
            </a:r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ед.ч. 3-л.</a:t>
            </a:r>
            <a:endParaRPr lang="ru-RU" dirty="0"/>
          </a:p>
        </p:txBody>
      </p:sp>
      <p:sp>
        <p:nvSpPr>
          <p:cNvPr id="28" name="Выгнутая вверх стрелка 27"/>
          <p:cNvSpPr/>
          <p:nvPr/>
        </p:nvSpPr>
        <p:spPr>
          <a:xfrm>
            <a:off x="3779912" y="1268760"/>
            <a:ext cx="792088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07904" y="908720"/>
            <a:ext cx="88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кому?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644008" y="1196752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д.п.</a:t>
            </a:r>
            <a:endParaRPr lang="ru-RU" dirty="0"/>
          </a:p>
        </p:txBody>
      </p:sp>
      <p:sp>
        <p:nvSpPr>
          <p:cNvPr id="31" name="Выгнутая вверх стрелка 30"/>
          <p:cNvSpPr/>
          <p:nvPr/>
        </p:nvSpPr>
        <p:spPr>
          <a:xfrm rot="7087849">
            <a:off x="2599426" y="2264765"/>
            <a:ext cx="809177" cy="306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36096" y="1196752"/>
            <a:ext cx="664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что?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300192" y="1124744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в.п</a:t>
            </a:r>
            <a:endParaRPr lang="ru-RU" dirty="0"/>
          </a:p>
        </p:txBody>
      </p:sp>
      <p:sp>
        <p:nvSpPr>
          <p:cNvPr id="34" name="Выгнутая вверх стрелка 33"/>
          <p:cNvSpPr/>
          <p:nvPr/>
        </p:nvSpPr>
        <p:spPr>
          <a:xfrm>
            <a:off x="3779912" y="1052736"/>
            <a:ext cx="2592288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Выгнутая вниз стрелка 35"/>
          <p:cNvSpPr/>
          <p:nvPr/>
        </p:nvSpPr>
        <p:spPr>
          <a:xfrm rot="2621185">
            <a:off x="3602187" y="2272351"/>
            <a:ext cx="915731" cy="2365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860032" y="2276872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в.п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131840" y="2348880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в.п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763688" y="2204864"/>
            <a:ext cx="664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что?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995936" y="2132856"/>
            <a:ext cx="664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что?</a:t>
            </a:r>
            <a:endParaRPr lang="ru-RU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284984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Прямоугольник 43"/>
          <p:cNvSpPr/>
          <p:nvPr/>
        </p:nvSpPr>
        <p:spPr>
          <a:xfrm>
            <a:off x="395536" y="260648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Ступенька 2.Целеполагание. Вспоминаем. Ставим цель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96136" y="342900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884368" y="350100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76256" y="350100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2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91277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Ступенька 3.</a:t>
            </a:r>
            <a:r>
              <a:rPr lang="ru-RU" sz="3600" dirty="0" smtClean="0">
                <a:solidFill>
                  <a:schemeClr val="bg1"/>
                </a:solidFill>
              </a:rPr>
              <a:t>   </a:t>
            </a:r>
            <a:r>
              <a:rPr lang="ru-RU" sz="3600" dirty="0" smtClean="0">
                <a:solidFill>
                  <a:schemeClr val="bg1"/>
                </a:solidFill>
                <a:hlinkClick r:id="rId2" action="ppaction://hlinksldjump"/>
              </a:rPr>
              <a:t>Инвентаризация  знаний</a:t>
            </a:r>
            <a:r>
              <a:rPr lang="ru-RU" sz="3600" dirty="0" smtClean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08720"/>
            <a:ext cx="7992888" cy="547260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.     </a:t>
            </a:r>
            <a:r>
              <a:rPr lang="ru-RU" sz="1400" b="1" dirty="0" smtClean="0"/>
              <a:t>Цифровой диктант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 smtClean="0"/>
              <a:t>Вам предлагаются утверждения,  которые могут быть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 smtClean="0"/>
              <a:t>правильными или ошибочными. Если вы согласны со сказанным, ставьте цифру </a:t>
            </a:r>
            <a:r>
              <a:rPr lang="ru-RU" sz="1400" b="1" dirty="0" smtClean="0">
                <a:solidFill>
                  <a:srgbClr val="FF0000"/>
                </a:solidFill>
              </a:rPr>
              <a:t>1</a:t>
            </a:r>
            <a:r>
              <a:rPr lang="ru-RU" sz="1400" b="1" dirty="0" smtClean="0"/>
              <a:t> в буклете, если не согласны – </a:t>
            </a:r>
            <a:r>
              <a:rPr lang="ru-RU" sz="1400" b="1" dirty="0" smtClean="0">
                <a:solidFill>
                  <a:srgbClr val="FF0000"/>
                </a:solidFill>
              </a:rPr>
              <a:t>0</a:t>
            </a:r>
          </a:p>
          <a:p>
            <a:pPr>
              <a:buNone/>
            </a:pPr>
            <a:r>
              <a:rPr lang="ru-RU" sz="1800" dirty="0" smtClean="0"/>
              <a:t>      </a:t>
            </a:r>
            <a:r>
              <a:rPr lang="ru-RU" sz="2000" b="1" dirty="0" smtClean="0"/>
              <a:t>1. Дополнение – это главный член предложения</a:t>
            </a:r>
          </a:p>
          <a:p>
            <a:r>
              <a:rPr lang="ru-RU" sz="2000" b="1" dirty="0" smtClean="0"/>
              <a:t> 2. Дополнение отвечает на вопросы  косвенных падежей</a:t>
            </a:r>
          </a:p>
          <a:p>
            <a:r>
              <a:rPr lang="ru-RU" sz="2000" b="1" dirty="0" smtClean="0"/>
              <a:t> 3. Дополнение  бывает  прямым  и  косвенным</a:t>
            </a:r>
          </a:p>
          <a:p>
            <a:r>
              <a:rPr lang="ru-RU" sz="2000" b="1" dirty="0" smtClean="0"/>
              <a:t> 4. Прямое  дополнение   стоит  в творительном падеже</a:t>
            </a:r>
          </a:p>
          <a:p>
            <a:r>
              <a:rPr lang="ru-RU" sz="2000" b="1" dirty="0" smtClean="0"/>
              <a:t> 5. Дополнение  несет  дополнительную информацию</a:t>
            </a:r>
          </a:p>
          <a:p>
            <a:r>
              <a:rPr lang="ru-RU" sz="2000" b="1" dirty="0" smtClean="0"/>
              <a:t> 6  Вопрос  к  дополнению  чаще  всего  ставится  от   </a:t>
            </a:r>
          </a:p>
          <a:p>
            <a:r>
              <a:rPr lang="ru-RU" sz="2000" b="1" dirty="0" smtClean="0"/>
              <a:t>     сказуемого</a:t>
            </a:r>
          </a:p>
          <a:p>
            <a:r>
              <a:rPr lang="ru-RU" sz="2000" b="1" dirty="0" smtClean="0"/>
              <a:t> 7.  Дополнение  - это часть  речи, не  является  членом    </a:t>
            </a:r>
          </a:p>
          <a:p>
            <a:r>
              <a:rPr lang="ru-RU" sz="2000" b="1" dirty="0" smtClean="0"/>
              <a:t>      предложения </a:t>
            </a:r>
          </a:p>
          <a:p>
            <a:r>
              <a:rPr lang="ru-RU" sz="2000" b="1" dirty="0" smtClean="0"/>
              <a:t> 8  Дополнение  подчеркивается  волнистой  линией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Физкультминутка</a:t>
            </a:r>
            <a:endParaRPr lang="ru-RU" dirty="0"/>
          </a:p>
        </p:txBody>
      </p:sp>
      <p:pic>
        <p:nvPicPr>
          <p:cNvPr id="4" name="Picture 6" descr="F:\DCIM\100DSCIM\PICT0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131" y="1620722"/>
            <a:ext cx="6458989" cy="4788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43205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Ступенька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4      Применение знаний.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hlinkClick r:id="rId2" action="ppaction://hlinksldjump"/>
              </a:rPr>
              <a:t>      Решение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лингвистической задачи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268760"/>
            <a:ext cx="7572375" cy="4829175"/>
          </a:xfrm>
        </p:spPr>
        <p:txBody>
          <a:bodyPr/>
          <a:lstStyle/>
          <a:p>
            <a:r>
              <a:rPr lang="ru-RU" sz="2000" b="1" dirty="0" smtClean="0"/>
              <a:t> Укажите номера предложений,  где  встречаются дополнения  ( назвать их)</a:t>
            </a:r>
          </a:p>
          <a:p>
            <a:endParaRPr lang="ru-RU" sz="2000" dirty="0" smtClean="0"/>
          </a:p>
          <a:p>
            <a:r>
              <a:rPr lang="ru-RU" sz="2000" b="1" dirty="0" smtClean="0"/>
              <a:t>1.</a:t>
            </a:r>
            <a:r>
              <a:rPr lang="ru-RU" sz="2000" dirty="0" smtClean="0"/>
              <a:t> Весенний ключ игрив и ласков</a:t>
            </a:r>
            <a:r>
              <a:rPr lang="ru-RU" sz="2000" b="1" dirty="0" smtClean="0"/>
              <a:t>.  2</a:t>
            </a:r>
            <a:r>
              <a:rPr lang="ru-RU" sz="2000" dirty="0" smtClean="0"/>
              <a:t>.Друг он деревьям, травам, птицам, облакам, людям.</a:t>
            </a:r>
          </a:p>
          <a:p>
            <a:r>
              <a:rPr lang="ru-RU" sz="2000" b="1" dirty="0" smtClean="0"/>
              <a:t> 3</a:t>
            </a:r>
            <a:r>
              <a:rPr lang="ru-RU" sz="2000" dirty="0" smtClean="0"/>
              <a:t>. И летний ключ славен. </a:t>
            </a:r>
            <a:r>
              <a:rPr lang="ru-RU" sz="2000" b="1" dirty="0" smtClean="0"/>
              <a:t>4</a:t>
            </a:r>
            <a:r>
              <a:rPr lang="ru-RU" sz="2000" dirty="0" smtClean="0"/>
              <a:t>.Складываешь ладошки  и пьешь  ледяную воду.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5.</a:t>
            </a:r>
            <a:r>
              <a:rPr lang="ru-RU" sz="2000" dirty="0" smtClean="0"/>
              <a:t> А осенний ключ?   </a:t>
            </a:r>
            <a:r>
              <a:rPr lang="ru-RU" sz="2000" b="1" dirty="0" smtClean="0"/>
              <a:t>6</a:t>
            </a:r>
            <a:r>
              <a:rPr lang="ru-RU" sz="2000" dirty="0" smtClean="0"/>
              <a:t>. Пьешь и ощущаешь прелый   </a:t>
            </a:r>
          </a:p>
          <a:p>
            <a:r>
              <a:rPr lang="ru-RU" sz="2000" dirty="0" smtClean="0"/>
              <a:t>   запах.  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7</a:t>
            </a:r>
            <a:r>
              <a:rPr lang="ru-RU" sz="2000" dirty="0" smtClean="0"/>
              <a:t>. И зимний ключ живой. </a:t>
            </a:r>
            <a:r>
              <a:rPr lang="ru-RU" sz="2000" b="1" dirty="0" smtClean="0"/>
              <a:t>8 </a:t>
            </a:r>
            <a:r>
              <a:rPr lang="ru-RU" sz="2000" dirty="0" smtClean="0"/>
              <a:t>Он разрезает лед и поет. </a:t>
            </a:r>
          </a:p>
          <a:p>
            <a:r>
              <a:rPr lang="ru-RU" sz="2000" b="1" dirty="0" smtClean="0"/>
              <a:t> 9</a:t>
            </a:r>
            <a:r>
              <a:rPr lang="ru-RU" sz="2000" dirty="0" smtClean="0"/>
              <a:t>.  Ключ дарит людям силу, успокоение, радость.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Ступенька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5      Применение знаний.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Творческая работа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8"/>
            <a:ext cx="7932415" cy="587727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Сочинение – миниатюра «Родники России»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09380"/>
            <a:ext cx="7272808" cy="50434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00808"/>
            <a:ext cx="7370103" cy="55091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988840"/>
            <a:ext cx="6408712" cy="5449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060848"/>
            <a:ext cx="6840760" cy="52086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844824"/>
            <a:ext cx="7488832" cy="56174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Сергей_Беликов_-_Живи_родн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100392" y="17728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817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 Е Ф Л Е К С И Я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14438" y="1600200"/>
            <a:ext cx="7572375" cy="507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ru-RU" sz="3200" b="1" dirty="0" smtClean="0"/>
              <a:t> ПОВТОРИЛ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b="1" dirty="0" smtClean="0"/>
              <a:t>Сегодня на уроке </a:t>
            </a:r>
            <a:r>
              <a:rPr lang="ru-RU" sz="4400" b="1" dirty="0" smtClean="0">
                <a:solidFill>
                  <a:srgbClr val="0066FF"/>
                </a:solidFill>
              </a:rPr>
              <a:t>я</a:t>
            </a:r>
            <a:endParaRPr lang="ru-RU" sz="3200" b="1" dirty="0" smtClean="0">
              <a:solidFill>
                <a:srgbClr val="0066FF"/>
              </a:solidFill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3200" b="1" dirty="0" smtClean="0"/>
              <a:t>НАУЧИЛСЯ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Самооценка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17-20 б. </a:t>
            </a:r>
            <a:r>
              <a:rPr lang="ru-RU" sz="3200" b="1" dirty="0" smtClean="0">
                <a:solidFill>
                  <a:srgbClr val="FF0000"/>
                </a:solidFill>
                <a:cs typeface="Arial" charset="0"/>
              </a:rPr>
              <a:t>—   «5»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FF0000"/>
                </a:solidFill>
                <a:cs typeface="Arial" charset="0"/>
              </a:rPr>
              <a:t>  14 -17 б. —  «4»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10-13 б.</a:t>
            </a:r>
            <a:r>
              <a:rPr lang="ru-RU" sz="3200" b="1" dirty="0" smtClean="0">
                <a:solidFill>
                  <a:srgbClr val="FF0000"/>
                </a:solidFill>
                <a:cs typeface="Arial" charset="0"/>
              </a:rPr>
              <a:t> —   «3»  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645024"/>
            <a:ext cx="6362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Выполнил поставленные задачи?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РУСС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РУССКИЙ</Template>
  <TotalTime>380</TotalTime>
  <Words>604</Words>
  <Application>Microsoft Office PowerPoint</Application>
  <PresentationFormat>Экран (4:3)</PresentationFormat>
  <Paragraphs>117</Paragraphs>
  <Slides>12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 РУССКИЙ</vt:lpstr>
      <vt:lpstr>Т     Второстепенные члены предложения. Дополнение Тип урока: урок обобщения и систематизации. (Коммуникативная технология, частичная внешняя дифференциация) </vt:lpstr>
      <vt:lpstr>Цель урока - обобщить и углубить знания по теме  « Дополнение» </vt:lpstr>
      <vt:lpstr>Слайд 3</vt:lpstr>
      <vt:lpstr>Слайд 4</vt:lpstr>
      <vt:lpstr>Ступенька 3.   Инвентаризация  знаний.  </vt:lpstr>
      <vt:lpstr>Физкультминутка</vt:lpstr>
      <vt:lpstr>Ступенька 4      Применение знаний.       Решение лингвистической задачи </vt:lpstr>
      <vt:lpstr>Ступенька 5      Применение знаний. Творческая работа </vt:lpstr>
      <vt:lpstr>Р Е Ф Л Е К С И Я </vt:lpstr>
      <vt:lpstr>Живая вода</vt:lpstr>
      <vt:lpstr>Ответы</vt:lpstr>
      <vt:lpstr>Ответ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Марина</cp:lastModifiedBy>
  <cp:revision>61</cp:revision>
  <dcterms:created xsi:type="dcterms:W3CDTF">2011-07-27T05:24:03Z</dcterms:created>
  <dcterms:modified xsi:type="dcterms:W3CDTF">2011-12-13T18:07:41Z</dcterms:modified>
</cp:coreProperties>
</file>