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8" r:id="rId3"/>
    <p:sldId id="266" r:id="rId4"/>
    <p:sldId id="268" r:id="rId5"/>
    <p:sldId id="267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4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D2C"/>
    <a:srgbClr val="458B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5970-1003-4061-B46C-104553372A23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122A8-7163-434E-AD54-DBE63F467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22A8-7163-434E-AD54-DBE63F46723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7084-A893-4E40-8412-0E859EA1D81F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E8E9-F2A6-4866-8C24-EE7DB783A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grafamania.net/uploads/posts/2008-08/1219611582_7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4.jpe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7.jpe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4.jpe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4.jpeg"/><Relationship Id="rId4" Type="http://schemas.openxmlformats.org/officeDocument/2006/relationships/slide" Target="slide9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917"/>
            <a:ext cx="9144000" cy="68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3">
            <a:hlinkClick r:id="rId2" action="ppaction://hlinksldjump"/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Интерактивный тренажер</a:t>
            </a:r>
          </a:p>
        </p:txBody>
      </p:sp>
      <p:sp>
        <p:nvSpPr>
          <p:cNvPr id="4" name="Содержимое 4">
            <a:hlinkClick r:id="rId2" action="ppaction://hlinksldjump"/>
          </p:cNvPr>
          <p:cNvSpPr txBox="1">
            <a:spLocks/>
          </p:cNvSpPr>
          <p:nvPr/>
        </p:nvSpPr>
        <p:spPr>
          <a:xfrm>
            <a:off x="357158" y="114298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Буквы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Ъ и Ь – разделительные знаки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русского языка и литературы Никитина Е.А.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Бучальская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СОШ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Кимовского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района Тульской области</a:t>
            </a:r>
          </a:p>
        </p:txBody>
      </p:sp>
      <p:pic>
        <p:nvPicPr>
          <p:cNvPr id="5" name="Picture 2" descr="d:\Мои документы\Мои рисунки\Рисунок1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496"/>
            <a:ext cx="1785943" cy="229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142844" y="3857628"/>
            <a:ext cx="3214710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рел..</a:t>
            </a:r>
            <a:r>
              <a:rPr lang="ru-RU" sz="2400" b="1" dirty="0" err="1" smtClean="0">
                <a:solidFill>
                  <a:schemeClr val="bg1"/>
                </a:solidFill>
              </a:rPr>
              <a:t>еф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5715008" y="3500438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помещич</a:t>
            </a:r>
            <a:r>
              <a:rPr lang="ru-RU" sz="2400" b="1" dirty="0" smtClean="0"/>
              <a:t>..и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3929058" y="500042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батал</a:t>
            </a:r>
            <a:r>
              <a:rPr lang="ru-RU" sz="2400" b="1" dirty="0" smtClean="0"/>
              <a:t>..он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285720" y="1357298"/>
            <a:ext cx="3214710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об..</a:t>
            </a:r>
            <a:r>
              <a:rPr lang="ru-RU" sz="2400" b="1" dirty="0" err="1" smtClean="0"/>
              <a:t>ект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857364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</a:t>
            </a:r>
            <a:r>
              <a:rPr lang="ru-RU" sz="2400" b="1" u="sng" dirty="0" smtClean="0">
                <a:solidFill>
                  <a:schemeClr val="tx1"/>
                </a:solidFill>
              </a:rPr>
              <a:t>Ъ</a:t>
            </a:r>
            <a:r>
              <a:rPr lang="ru-RU" sz="2400" b="1" dirty="0" smtClean="0">
                <a:solidFill>
                  <a:schemeClr val="tx1"/>
                </a:solidFill>
              </a:rPr>
              <a:t>ЕКТ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Ъ в иноязычном слове после приставки </a:t>
            </a:r>
            <a:r>
              <a:rPr lang="ru-RU" sz="2000" b="1" i="1" dirty="0" smtClean="0">
                <a:solidFill>
                  <a:schemeClr val="tx1"/>
                </a:solidFill>
              </a:rPr>
              <a:t>ОБ-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u="sng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6772"/>
            <a:ext cx="9144000" cy="689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5929322" y="3571876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сем..я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4071934" y="142852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лис..и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1285860"/>
            <a:ext cx="335758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одно..этажный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142844" y="3786190"/>
            <a:ext cx="328611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трёх..язычный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ТРЁХ</a:t>
            </a:r>
            <a:r>
              <a:rPr lang="ru-RU" sz="2000" b="1" u="sng" dirty="0" smtClean="0">
                <a:solidFill>
                  <a:schemeClr val="tx1"/>
                </a:solidFill>
              </a:rPr>
              <a:t>Ъ</a:t>
            </a:r>
            <a:r>
              <a:rPr lang="ru-RU" sz="2000" b="1" dirty="0" smtClean="0">
                <a:solidFill>
                  <a:schemeClr val="tx1"/>
                </a:solidFill>
              </a:rPr>
              <a:t>ЯЗЫЧНЫЙ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Ъ в  сложном слове после  </a:t>
            </a:r>
            <a:r>
              <a:rPr lang="ru-RU" b="1" i="1" dirty="0" smtClean="0">
                <a:solidFill>
                  <a:schemeClr val="tx1"/>
                </a:solidFill>
              </a:rPr>
              <a:t>трёх-  </a:t>
            </a:r>
            <a:r>
              <a:rPr lang="ru-RU" b="1" dirty="0" smtClean="0">
                <a:solidFill>
                  <a:schemeClr val="tx1"/>
                </a:solidFill>
              </a:rPr>
              <a:t>перед </a:t>
            </a:r>
            <a:r>
              <a:rPr lang="ru-RU" sz="2000" b="1" u="sng" dirty="0" smtClean="0">
                <a:solidFill>
                  <a:schemeClr val="tx1"/>
                </a:solidFill>
              </a:rPr>
              <a:t>Я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д..</a:t>
            </a:r>
            <a:r>
              <a:rPr lang="ru-RU" sz="2400" b="1" dirty="0" err="1" smtClean="0">
                <a:solidFill>
                  <a:schemeClr val="bg1"/>
                </a:solidFill>
              </a:rPr>
              <a:t>якон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4071934" y="142852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солов</a:t>
            </a:r>
            <a:r>
              <a:rPr lang="ru-RU" sz="2400" b="1" dirty="0" smtClean="0"/>
              <a:t>..и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6000760" y="350043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ч..я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142844" y="3786190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об..</a:t>
            </a:r>
            <a:r>
              <a:rPr lang="ru-RU" sz="2400" b="1" dirty="0" err="1" smtClean="0"/>
              <a:t>яснить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</a:t>
            </a:r>
            <a:r>
              <a:rPr lang="ru-RU" sz="2800" b="1" u="sng" dirty="0" smtClean="0">
                <a:solidFill>
                  <a:schemeClr val="tx1"/>
                </a:solidFill>
              </a:rPr>
              <a:t>Ъ</a:t>
            </a:r>
            <a:r>
              <a:rPr lang="ru-RU" sz="2800" b="1" dirty="0" smtClean="0">
                <a:solidFill>
                  <a:schemeClr val="tx1"/>
                </a:solidFill>
              </a:rPr>
              <a:t>ЯСНИТЬ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Написание после приставки на согласную перед </a:t>
            </a:r>
            <a:r>
              <a:rPr lang="ru-RU" sz="3200" b="1" u="sng" dirty="0" smtClean="0">
                <a:solidFill>
                  <a:schemeClr val="tx1"/>
                </a:solidFill>
              </a:rPr>
              <a:t>Я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42899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скам</a:t>
            </a:r>
            <a:r>
              <a:rPr lang="ru-RU" sz="2400" b="1" dirty="0" smtClean="0">
                <a:solidFill>
                  <a:schemeClr val="bg1"/>
                </a:solidFill>
              </a:rPr>
              <a:t>..я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3929058" y="142852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руж</a:t>
            </a:r>
            <a:r>
              <a:rPr lang="ru-RU" sz="2400" b="1" dirty="0" smtClean="0"/>
              <a:t>..ё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385762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нич</a:t>
            </a:r>
            <a:r>
              <a:rPr lang="ru-RU" sz="2400" b="1" dirty="0" smtClean="0"/>
              <a:t>..я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5714976" y="3143248"/>
            <a:ext cx="3429024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вз</a:t>
            </a:r>
            <a:r>
              <a:rPr lang="ru-RU" sz="2400" b="1" dirty="0" smtClean="0"/>
              <a:t>..ерошенный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ВЗ</a:t>
            </a:r>
            <a:r>
              <a:rPr lang="ru-RU" sz="2000" b="1" u="sng" dirty="0" smtClean="0">
                <a:solidFill>
                  <a:schemeClr val="tx1"/>
                </a:solidFill>
              </a:rPr>
              <a:t>Ъ</a:t>
            </a:r>
            <a:r>
              <a:rPr lang="ru-RU" sz="2000" b="1" dirty="0" smtClean="0">
                <a:solidFill>
                  <a:schemeClr val="tx1"/>
                </a:solidFill>
              </a:rPr>
              <a:t>ЕРОШЕННЫЙ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Написание после приставки на согласную перед </a:t>
            </a:r>
            <a:r>
              <a:rPr lang="ru-RU" sz="3200" b="1" u="sng" dirty="0" smtClean="0">
                <a:solidFill>
                  <a:schemeClr val="tx1"/>
                </a:solidFill>
              </a:rPr>
              <a:t>е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lang="ru-RU" sz="6400" b="1" dirty="0" smtClean="0">
                <a:solidFill>
                  <a:srgbClr val="0070C0"/>
                </a:solidFill>
                <a:latin typeface="Arial Black" pitchFamily="34" charset="0"/>
              </a:rPr>
              <a:t>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42899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ин..</a:t>
            </a:r>
            <a:r>
              <a:rPr lang="ru-RU" sz="2400" b="1" dirty="0" err="1" smtClean="0">
                <a:solidFill>
                  <a:schemeClr val="bg1"/>
                </a:solidFill>
              </a:rPr>
              <a:t>екция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3929058" y="142852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под..</a:t>
            </a:r>
            <a:r>
              <a:rPr lang="ru-RU" sz="2400" b="1" dirty="0" err="1" smtClean="0"/>
              <a:t>ёмный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385762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об..ять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5572132" y="3143248"/>
            <a:ext cx="357186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комп</a:t>
            </a:r>
            <a:r>
              <a:rPr lang="ru-RU" sz="2400" b="1" dirty="0" smtClean="0"/>
              <a:t>..</a:t>
            </a:r>
            <a:r>
              <a:rPr lang="ru-RU" sz="2400" b="1" dirty="0" err="1" smtClean="0"/>
              <a:t>ютерный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8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КОМП</a:t>
            </a:r>
            <a:r>
              <a:rPr lang="ru-RU" sz="2000" b="1" u="sng" dirty="0" smtClean="0">
                <a:solidFill>
                  <a:schemeClr val="tx1"/>
                </a:solidFill>
              </a:rPr>
              <a:t>Ь</a:t>
            </a:r>
            <a:r>
              <a:rPr lang="ru-RU" sz="2000" b="1" dirty="0" smtClean="0">
                <a:solidFill>
                  <a:schemeClr val="tx1"/>
                </a:solidFill>
              </a:rPr>
              <a:t>ЮТЕРНЫЙ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r>
              <a:rPr lang="ru-RU" b="1" dirty="0" smtClean="0">
                <a:solidFill>
                  <a:schemeClr val="tx1"/>
                </a:solidFill>
              </a:rPr>
              <a:t> В КОРНЕ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ПЕРЕД </a:t>
            </a:r>
            <a:r>
              <a:rPr lang="ru-RU" sz="2400" b="1" u="sng" dirty="0" smtClean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lang="ru-RU" sz="6400" b="1" dirty="0" smtClean="0">
                <a:solidFill>
                  <a:srgbClr val="0070C0"/>
                </a:solidFill>
                <a:latin typeface="Arial Black" pitchFamily="34" charset="0"/>
              </a:rPr>
              <a:t>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5500694" y="3357562"/>
            <a:ext cx="342899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с..ёмка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3929058" y="142852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об..явление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0" y="3857628"/>
            <a:ext cx="40004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пред..юбилейный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0" y="1500174"/>
            <a:ext cx="357186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руж</a:t>
            </a:r>
            <a:r>
              <a:rPr lang="ru-RU" sz="2400" b="1" dirty="0" smtClean="0"/>
              <a:t>..</a:t>
            </a:r>
            <a:r>
              <a:rPr lang="ru-RU" sz="2400" b="1" dirty="0" err="1" smtClean="0"/>
              <a:t>ецо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РУЖ</a:t>
            </a:r>
            <a:r>
              <a:rPr lang="ru-RU" sz="3200" b="1" u="sng" dirty="0" smtClean="0">
                <a:solidFill>
                  <a:schemeClr val="tx1"/>
                </a:solidFill>
              </a:rPr>
              <a:t>Ь</a:t>
            </a:r>
            <a:r>
              <a:rPr lang="ru-RU" sz="3200" b="1" dirty="0" smtClean="0">
                <a:solidFill>
                  <a:schemeClr val="tx1"/>
                </a:solidFill>
              </a:rPr>
              <a:t>ЕЦО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перед суффиксом </a:t>
            </a: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lang="ru-RU" sz="6400" b="1" dirty="0" smtClean="0">
                <a:solidFill>
                  <a:srgbClr val="0070C0"/>
                </a:solidFill>
                <a:latin typeface="Arial Black" pitchFamily="34" charset="0"/>
              </a:rPr>
              <a:t>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42899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под..</a:t>
            </a:r>
            <a:r>
              <a:rPr lang="ru-RU" sz="2400" b="1" dirty="0" err="1" smtClean="0">
                <a:solidFill>
                  <a:schemeClr val="bg1"/>
                </a:solidFill>
              </a:rPr>
              <a:t>езд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3929058" y="142852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с..</a:t>
            </a:r>
            <a:r>
              <a:rPr lang="ru-RU" sz="2400" b="1" dirty="0" err="1" smtClean="0"/>
              <a:t>узить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385762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с..ехать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5572132" y="3143248"/>
            <a:ext cx="357186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лис..его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ЛИС</a:t>
            </a:r>
            <a:r>
              <a:rPr lang="ru-RU" sz="2000" b="1" u="sng" dirty="0" smtClean="0">
                <a:solidFill>
                  <a:schemeClr val="tx1"/>
                </a:solidFill>
              </a:rPr>
              <a:t>Ь</a:t>
            </a:r>
            <a:r>
              <a:rPr lang="ru-RU" sz="2000" b="1" dirty="0" smtClean="0">
                <a:solidFill>
                  <a:schemeClr val="tx1"/>
                </a:solidFill>
              </a:rPr>
              <a:t>ЕГО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ПЕРЕД ОКОНЧАНИЕМ</a:t>
            </a:r>
            <a:endParaRPr lang="ru-RU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lang="ru-RU" sz="6400" b="1" dirty="0" smtClean="0">
                <a:solidFill>
                  <a:srgbClr val="0070C0"/>
                </a:solidFill>
                <a:latin typeface="Arial Black" pitchFamily="34" charset="0"/>
              </a:rPr>
              <a:t>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42899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из..ять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3929058" y="142852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об..</a:t>
            </a:r>
            <a:r>
              <a:rPr lang="ru-RU" sz="2400" b="1" dirty="0" err="1" smtClean="0"/>
              <a:t>ективный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5857884" y="3071810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с..ёмка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0" y="3714752"/>
            <a:ext cx="357186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медал</a:t>
            </a:r>
            <a:r>
              <a:rPr lang="ru-RU" sz="2400" b="1" dirty="0" smtClean="0"/>
              <a:t>..он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медал</a:t>
            </a:r>
            <a:r>
              <a:rPr lang="ru-RU" sz="3200" b="1" u="sng" dirty="0" smtClean="0">
                <a:solidFill>
                  <a:schemeClr val="tx1"/>
                </a:solidFill>
              </a:rPr>
              <a:t>ь</a:t>
            </a:r>
            <a:r>
              <a:rPr lang="ru-RU" sz="3200" b="1" dirty="0" smtClean="0">
                <a:solidFill>
                  <a:schemeClr val="tx1"/>
                </a:solidFill>
              </a:rPr>
              <a:t>он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корне перед </a:t>
            </a:r>
            <a:r>
              <a:rPr lang="ru-RU" sz="3200" b="1" u="sng" dirty="0" smtClean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lang="ru-RU" sz="6400" b="1" dirty="0" smtClean="0">
                <a:solidFill>
                  <a:srgbClr val="0070C0"/>
                </a:solidFill>
                <a:latin typeface="Arial Black" pitchFamily="34" charset="0"/>
              </a:rPr>
              <a:t>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42899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с..ездить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142844" y="4000504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раз..</a:t>
            </a:r>
            <a:r>
              <a:rPr lang="ru-RU" sz="2400" b="1" dirty="0" err="1" smtClean="0"/>
              <a:t>ёмный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5857884" y="3071810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суб</a:t>
            </a:r>
            <a:r>
              <a:rPr lang="ru-RU" sz="2400" b="1" dirty="0" smtClean="0"/>
              <a:t>..</a:t>
            </a:r>
            <a:r>
              <a:rPr lang="ru-RU" sz="2400" b="1" dirty="0" err="1" smtClean="0"/>
              <a:t>ект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3929058" y="285728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солов</a:t>
            </a:r>
            <a:r>
              <a:rPr lang="ru-RU" sz="2400" b="1" dirty="0" smtClean="0"/>
              <a:t>..</a:t>
            </a:r>
            <a:r>
              <a:rPr lang="ru-RU" sz="2400" b="1" dirty="0" err="1" smtClean="0"/>
              <a:t>иный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солов</a:t>
            </a:r>
            <a:r>
              <a:rPr lang="ru-RU" sz="2800" b="1" u="sng" dirty="0" smtClean="0">
                <a:solidFill>
                  <a:schemeClr val="tx1"/>
                </a:solidFill>
              </a:rPr>
              <a:t>ь</a:t>
            </a:r>
            <a:r>
              <a:rPr lang="ru-RU" sz="2800" b="1" dirty="0" smtClean="0">
                <a:solidFill>
                  <a:schemeClr val="tx1"/>
                </a:solidFill>
              </a:rPr>
              <a:t>иный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перед суффиксом </a:t>
            </a:r>
            <a:endParaRPr lang="ru-RU" sz="3200" b="1" u="sng" dirty="0" smtClean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lang="ru-RU" sz="6400" b="1" dirty="0" smtClean="0">
                <a:solidFill>
                  <a:srgbClr val="0070C0"/>
                </a:solidFill>
                <a:latin typeface="Arial Black" pitchFamily="34" charset="0"/>
              </a:rPr>
              <a:t>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42899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в..есться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3929058" y="142852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об..</a:t>
            </a:r>
            <a:r>
              <a:rPr lang="ru-RU" sz="2400" b="1" dirty="0" err="1" smtClean="0"/>
              <a:t>здчик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385762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из..явить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5572132" y="3143248"/>
            <a:ext cx="357186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руч</a:t>
            </a:r>
            <a:r>
              <a:rPr lang="ru-RU" sz="2400" b="1" dirty="0" smtClean="0"/>
              <a:t>..и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РУЧ</a:t>
            </a:r>
            <a:r>
              <a:rPr lang="ru-RU" sz="3200" b="1" u="sng" dirty="0" smtClean="0">
                <a:solidFill>
                  <a:schemeClr val="tx1"/>
                </a:solidFill>
              </a:rPr>
              <a:t>Ь</a:t>
            </a:r>
            <a:r>
              <a:rPr lang="ru-RU" sz="3200" b="1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ПЕРЕД ОКОНЧАНИЕМ</a:t>
            </a:r>
            <a:endParaRPr lang="ru-RU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983"/>
            <a:ext cx="9144000" cy="68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4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в..юн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4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4071934" y="142852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рез..ба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4071942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б..</a:t>
            </a:r>
            <a:r>
              <a:rPr lang="ru-RU" sz="2400" b="1" dirty="0" err="1" smtClean="0"/>
              <a:t>ёт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6143604" y="3571876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с..есть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r>
              <a:rPr lang="ru-RU" sz="2800" b="1" u="sng" dirty="0" smtClean="0">
                <a:solidFill>
                  <a:schemeClr val="tx1"/>
                </a:solidFill>
              </a:rPr>
              <a:t>Ъ</a:t>
            </a:r>
            <a:r>
              <a:rPr lang="ru-RU" sz="2800" b="1" dirty="0" smtClean="0">
                <a:solidFill>
                  <a:schemeClr val="tx1"/>
                </a:solidFill>
              </a:rPr>
              <a:t>ЕСТЬ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Написание после приставки на согласную перед </a:t>
            </a:r>
            <a:r>
              <a:rPr lang="ru-RU" sz="3200" b="1" u="sng" dirty="0" smtClean="0">
                <a:solidFill>
                  <a:schemeClr val="tx1"/>
                </a:solidFill>
              </a:rPr>
              <a:t>е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3" animBg="1"/>
      <p:bldP spid="15" grpId="4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lang="ru-RU" sz="6400" b="1" dirty="0" smtClean="0">
                <a:solidFill>
                  <a:srgbClr val="0070C0"/>
                </a:solidFill>
                <a:latin typeface="Arial Black" pitchFamily="34" charset="0"/>
              </a:rPr>
              <a:t>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42899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под..язычный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3929058" y="142852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с..ёжиться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5857884" y="3071810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необ</a:t>
            </a:r>
            <a:r>
              <a:rPr lang="ru-RU" sz="2400" b="1" dirty="0" smtClean="0"/>
              <a:t>..</a:t>
            </a:r>
            <a:r>
              <a:rPr lang="ru-RU" sz="2400" b="1" dirty="0" err="1" smtClean="0"/>
              <a:t>ятное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0" y="3714752"/>
            <a:ext cx="357186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батал</a:t>
            </a:r>
            <a:r>
              <a:rPr lang="ru-RU" sz="2400" b="1" dirty="0" smtClean="0"/>
              <a:t>..он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батал</a:t>
            </a:r>
            <a:r>
              <a:rPr lang="ru-RU" sz="3200" b="1" u="sng" dirty="0" smtClean="0">
                <a:solidFill>
                  <a:schemeClr val="tx1"/>
                </a:solidFill>
              </a:rPr>
              <a:t>ь</a:t>
            </a:r>
            <a:r>
              <a:rPr lang="ru-RU" sz="3200" b="1" dirty="0" smtClean="0">
                <a:solidFill>
                  <a:schemeClr val="tx1"/>
                </a:solidFill>
              </a:rPr>
              <a:t>он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корне перед </a:t>
            </a:r>
            <a:r>
              <a:rPr lang="ru-RU" sz="3200" b="1" u="sng" dirty="0" smtClean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lang="ru-RU" sz="6400" b="1" dirty="0" smtClean="0">
                <a:solidFill>
                  <a:srgbClr val="0070C0"/>
                </a:solidFill>
                <a:latin typeface="Arial Black" pitchFamily="34" charset="0"/>
              </a:rPr>
              <a:t>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42899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суб</a:t>
            </a:r>
            <a:r>
              <a:rPr lang="ru-RU" sz="2400" b="1" dirty="0" smtClean="0">
                <a:solidFill>
                  <a:schemeClr val="bg1"/>
                </a:solidFill>
              </a:rPr>
              <a:t>..</a:t>
            </a:r>
            <a:r>
              <a:rPr lang="ru-RU" sz="2400" b="1" dirty="0" err="1" smtClean="0">
                <a:solidFill>
                  <a:schemeClr val="bg1"/>
                </a:solidFill>
              </a:rPr>
              <a:t>ект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3929058" y="142852"/>
            <a:ext cx="328614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двух..этажный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385762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из..ездить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5572132" y="3143248"/>
            <a:ext cx="357186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скам</a:t>
            </a:r>
            <a:r>
              <a:rPr lang="ru-RU" sz="2400" b="1" dirty="0" smtClean="0"/>
              <a:t>..я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3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СКАМ</a:t>
            </a:r>
            <a:r>
              <a:rPr lang="ru-RU" sz="3200" b="1" u="sng" dirty="0" smtClean="0">
                <a:solidFill>
                  <a:schemeClr val="tx1"/>
                </a:solidFill>
              </a:rPr>
              <a:t>Ь</a:t>
            </a:r>
            <a:r>
              <a:rPr lang="ru-RU" sz="3200" b="1" dirty="0" smtClean="0">
                <a:solidFill>
                  <a:schemeClr val="tx1"/>
                </a:solidFill>
              </a:rPr>
              <a:t>Я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ПЕРЕД ОКОНЧАНИЕМ</a:t>
            </a:r>
            <a:endParaRPr lang="ru-RU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3"/>
            <a:ext cx="9144000" cy="689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в начало 2">
            <a:hlinkClick r:id="" action="ppaction://hlinkshowjump?jump=nextslide" highlightClick="1"/>
          </p:cNvPr>
          <p:cNvSpPr/>
          <p:nvPr/>
        </p:nvSpPr>
        <p:spPr>
          <a:xfrm rot="10800000">
            <a:off x="8429652" y="6143644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8148" y="1285860"/>
            <a:ext cx="357190" cy="50006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;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917"/>
            <a:ext cx="9144000" cy="68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Источник изображения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71472" y="114298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736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42873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  <a:hlinkClick r:id="rId4"/>
              </a:rPr>
              <a:t>http://www.grafamania.net/uploads/posts/2008-08/1219611582_7.jpg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2" descr="C:\Documents and Settings\User\Рабочий стол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214422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3105" y="-1"/>
            <a:ext cx="9217105" cy="693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4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5929322" y="3571876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в..южный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4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4071934" y="142852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л..</a:t>
            </a:r>
            <a:r>
              <a:rPr lang="ru-RU" sz="2400" b="1" dirty="0" err="1" smtClean="0"/>
              <a:t>ёт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4071942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волч</a:t>
            </a:r>
            <a:r>
              <a:rPr lang="ru-RU" sz="2400" b="1" dirty="0" smtClean="0"/>
              <a:t>..ей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142844" y="1285860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об..</a:t>
            </a:r>
            <a:r>
              <a:rPr lang="ru-RU" sz="2400" b="1" dirty="0" err="1" smtClean="0"/>
              <a:t>ёмный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</a:t>
            </a:r>
            <a:r>
              <a:rPr lang="ru-RU" sz="2800" b="1" u="sng" dirty="0" smtClean="0">
                <a:solidFill>
                  <a:schemeClr val="tx1"/>
                </a:solidFill>
              </a:rPr>
              <a:t>Ъ</a:t>
            </a:r>
            <a:r>
              <a:rPr lang="ru-RU" sz="2800" b="1" dirty="0" smtClean="0">
                <a:solidFill>
                  <a:schemeClr val="tx1"/>
                </a:solidFill>
              </a:rPr>
              <a:t>ЁМНЫЙ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Написание после приставки на согласную перед </a:t>
            </a:r>
            <a:r>
              <a:rPr lang="ru-RU" sz="3200" b="1" u="sng" dirty="0" smtClean="0">
                <a:solidFill>
                  <a:schemeClr val="tx1"/>
                </a:solidFill>
              </a:rPr>
              <a:t>ё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1427"/>
            <a:ext cx="9188438" cy="68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4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5929322" y="3571876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сер..</a:t>
            </a:r>
            <a:r>
              <a:rPr lang="ru-RU" sz="2400" b="1" dirty="0" err="1" smtClean="0">
                <a:solidFill>
                  <a:schemeClr val="bg1"/>
                </a:solidFill>
              </a:rPr>
              <a:t>ёзный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4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142844" y="1142984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п..</a:t>
            </a:r>
            <a:r>
              <a:rPr lang="ru-RU" sz="2400" b="1" dirty="0" err="1" smtClean="0"/>
              <a:t>еса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4071942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прем..ера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4000496" y="357166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суб</a:t>
            </a:r>
            <a:r>
              <a:rPr lang="ru-RU" sz="2400" b="1" dirty="0" smtClean="0"/>
              <a:t>..</a:t>
            </a:r>
            <a:r>
              <a:rPr lang="ru-RU" sz="2400" b="1" dirty="0" err="1" smtClean="0"/>
              <a:t>ект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СУБ</a:t>
            </a:r>
            <a:r>
              <a:rPr lang="ru-RU" sz="2800" b="1" u="sng" dirty="0" smtClean="0">
                <a:solidFill>
                  <a:schemeClr val="tx1"/>
                </a:solidFill>
              </a:rPr>
              <a:t>Ъ</a:t>
            </a:r>
            <a:r>
              <a:rPr lang="ru-RU" sz="2800" b="1" dirty="0" smtClean="0">
                <a:solidFill>
                  <a:schemeClr val="tx1"/>
                </a:solidFill>
              </a:rPr>
              <a:t>ЕКТ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Ъ в иноязычном слове после приставки </a:t>
            </a:r>
            <a:r>
              <a:rPr lang="ru-RU" b="1" i="1" dirty="0" err="1" smtClean="0">
                <a:solidFill>
                  <a:schemeClr val="tx1"/>
                </a:solidFill>
              </a:rPr>
              <a:t>суб</a:t>
            </a:r>
            <a:r>
              <a:rPr lang="ru-RU" b="1" i="1" dirty="0" smtClean="0">
                <a:solidFill>
                  <a:schemeClr val="tx1"/>
                </a:solidFill>
              </a:rPr>
              <a:t>-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6772"/>
            <a:ext cx="9144000" cy="689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4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5929322" y="3571876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р..</a:t>
            </a:r>
            <a:r>
              <a:rPr lang="ru-RU" sz="2400" b="1" dirty="0" err="1" smtClean="0">
                <a:solidFill>
                  <a:schemeClr val="bg1"/>
                </a:solidFill>
              </a:rPr>
              <a:t>яный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4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4071934" y="142852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обез</a:t>
            </a:r>
            <a:r>
              <a:rPr lang="ru-RU" sz="2400" b="1" dirty="0" smtClean="0"/>
              <a:t>..</a:t>
            </a:r>
            <a:r>
              <a:rPr lang="ru-RU" sz="2400" b="1" dirty="0" err="1" smtClean="0"/>
              <a:t>яна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142844" y="1285860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т..</a:t>
            </a:r>
            <a:r>
              <a:rPr lang="ru-RU" sz="2400" b="1" dirty="0" err="1" smtClean="0"/>
              <a:t>ма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214282" y="3786190"/>
            <a:ext cx="3214678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двух..ярусный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ДВУХ</a:t>
            </a:r>
            <a:r>
              <a:rPr lang="ru-RU" sz="2000" b="1" u="sng" dirty="0" smtClean="0">
                <a:solidFill>
                  <a:schemeClr val="tx1"/>
                </a:solidFill>
              </a:rPr>
              <a:t>Ъ</a:t>
            </a:r>
            <a:r>
              <a:rPr lang="ru-RU" sz="2000" b="1" dirty="0" smtClean="0">
                <a:solidFill>
                  <a:schemeClr val="tx1"/>
                </a:solidFill>
              </a:rPr>
              <a:t>ЯРУСНЫЙ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Ъ в  сложном слове после </a:t>
            </a:r>
            <a:r>
              <a:rPr lang="ru-RU" b="1" i="1" dirty="0" smtClean="0">
                <a:solidFill>
                  <a:schemeClr val="tx1"/>
                </a:solidFill>
              </a:rPr>
              <a:t>двух- </a:t>
            </a:r>
            <a:r>
              <a:rPr lang="ru-RU" b="1" dirty="0" smtClean="0">
                <a:solidFill>
                  <a:schemeClr val="tx1"/>
                </a:solidFill>
              </a:rPr>
              <a:t>перед </a:t>
            </a:r>
            <a:r>
              <a:rPr lang="ru-RU" sz="2000" b="1" u="sng" dirty="0" smtClean="0">
                <a:solidFill>
                  <a:schemeClr val="tx1"/>
                </a:solidFill>
              </a:rPr>
              <a:t>Я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4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0" y="1500174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мыш</a:t>
            </a:r>
            <a:r>
              <a:rPr lang="ru-RU" sz="2400" b="1" dirty="0" smtClean="0">
                <a:solidFill>
                  <a:schemeClr val="bg1"/>
                </a:solidFill>
              </a:rPr>
              <a:t>..як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4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4071934" y="142852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ул..е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6000760" y="350043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б..ют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142844" y="3786190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об..</a:t>
            </a:r>
            <a:r>
              <a:rPr lang="ru-RU" sz="2400" b="1" dirty="0" err="1" smtClean="0"/>
              <a:t>емлет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</a:t>
            </a:r>
            <a:r>
              <a:rPr lang="ru-RU" sz="2800" b="1" u="sng" dirty="0" smtClean="0">
                <a:solidFill>
                  <a:schemeClr val="tx1"/>
                </a:solidFill>
              </a:rPr>
              <a:t>Ъ</a:t>
            </a:r>
            <a:r>
              <a:rPr lang="ru-RU" sz="2800" b="1" dirty="0" smtClean="0">
                <a:solidFill>
                  <a:schemeClr val="tx1"/>
                </a:solidFill>
              </a:rPr>
              <a:t>ЕМЛЕТ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Написание после приставки на согласную перед </a:t>
            </a:r>
            <a:r>
              <a:rPr lang="ru-RU" sz="3200" b="1" u="sng" dirty="0" smtClean="0">
                <a:solidFill>
                  <a:schemeClr val="tx1"/>
                </a:solidFill>
              </a:rPr>
              <a:t>е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4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214282" y="385762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п..</a:t>
            </a:r>
            <a:r>
              <a:rPr lang="ru-RU" sz="2400" b="1" dirty="0" err="1" smtClean="0">
                <a:solidFill>
                  <a:schemeClr val="bg1"/>
                </a:solidFill>
              </a:rPr>
              <a:t>едестал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4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4071934" y="142852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ш</a:t>
            </a:r>
            <a:r>
              <a:rPr lang="ru-RU" sz="2400" b="1" dirty="0" smtClean="0"/>
              <a:t>..ют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6000760" y="350043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дерев..я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285720" y="1285860"/>
            <a:ext cx="3071834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раз..ярённый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b="1" u="sng" dirty="0" smtClean="0">
                <a:solidFill>
                  <a:schemeClr val="tx1"/>
                </a:solidFill>
              </a:rPr>
              <a:t>Ъ</a:t>
            </a:r>
            <a:r>
              <a:rPr lang="ru-RU" sz="2400" b="1" dirty="0" smtClean="0">
                <a:solidFill>
                  <a:schemeClr val="tx1"/>
                </a:solidFill>
              </a:rPr>
              <a:t>ЯРЁННЫЙ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Написание после приставки на согласную перед </a:t>
            </a:r>
            <a:r>
              <a:rPr lang="ru-RU" sz="3200" b="1" u="sng" dirty="0" smtClean="0">
                <a:solidFill>
                  <a:schemeClr val="tx1"/>
                </a:solidFill>
              </a:rPr>
              <a:t>я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4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214282" y="385762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почтал</a:t>
            </a:r>
            <a:r>
              <a:rPr lang="ru-RU" sz="2400" b="1" dirty="0" smtClean="0">
                <a:solidFill>
                  <a:schemeClr val="bg1"/>
                </a:solidFill>
              </a:rPr>
              <a:t>..он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4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428596" y="1285860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в..юга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6000760" y="350043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кур..ер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4071934" y="285728"/>
            <a:ext cx="3071834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ин..</a:t>
            </a:r>
            <a:r>
              <a:rPr lang="ru-RU" sz="2400" b="1" dirty="0" err="1" smtClean="0"/>
              <a:t>екция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</a:t>
            </a:r>
            <a:r>
              <a:rPr lang="ru-RU" sz="2400" b="1" u="sng" dirty="0" smtClean="0">
                <a:solidFill>
                  <a:schemeClr val="tx1"/>
                </a:solidFill>
              </a:rPr>
              <a:t>Ъ</a:t>
            </a:r>
            <a:r>
              <a:rPr lang="ru-RU" sz="2400" b="1" dirty="0" smtClean="0">
                <a:solidFill>
                  <a:schemeClr val="tx1"/>
                </a:solidFill>
              </a:rPr>
              <a:t>ЕКЦИЯ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Ъ в иноязычном слове после приставки </a:t>
            </a:r>
            <a:r>
              <a:rPr lang="ru-RU" sz="2000" b="1" i="1" dirty="0" smtClean="0">
                <a:solidFill>
                  <a:schemeClr val="tx1"/>
                </a:solidFill>
              </a:rPr>
              <a:t>ИН-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u="sng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1"/>
            <a:ext cx="9144000" cy="6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 начало 3">
            <a:hlinkClick r:id="" action="ppaction://hlinkshowjump?jump=previousslide" highlightClick="1"/>
          </p:cNvPr>
          <p:cNvSpPr/>
          <p:nvPr/>
        </p:nvSpPr>
        <p:spPr>
          <a:xfrm>
            <a:off x="214282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nextslide" highlightClick="1"/>
          </p:cNvPr>
          <p:cNvSpPr/>
          <p:nvPr/>
        </p:nvSpPr>
        <p:spPr>
          <a:xfrm rot="10800000">
            <a:off x="8286776" y="6072206"/>
            <a:ext cx="571504" cy="571504"/>
          </a:xfrm>
          <a:prstGeom prst="actionButtonBeginning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286644" y="214290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44" y="1785926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ПРАВИЛЬНЫЙ ОТВЕТ</a:t>
            </a:r>
            <a:endParaRPr lang="ru-RU" sz="1600" b="1" dirty="0"/>
          </a:p>
        </p:txBody>
      </p:sp>
      <p:sp>
        <p:nvSpPr>
          <p:cNvPr id="11" name="Подзаголовок 3">
            <a:hlinkClick r:id="rId4" action="ppaction://hlinksldjump"/>
          </p:cNvPr>
          <p:cNvSpPr txBox="1">
            <a:spLocks/>
          </p:cNvSpPr>
          <p:nvPr/>
        </p:nvSpPr>
        <p:spPr>
          <a:xfrm>
            <a:off x="142844" y="142852"/>
            <a:ext cx="4214842" cy="13573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каком слове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пишется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Ъ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214282" y="385762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груд..</a:t>
            </a:r>
            <a:r>
              <a:rPr lang="ru-RU" sz="2400" b="1" dirty="0" err="1" smtClean="0">
                <a:solidFill>
                  <a:schemeClr val="bg1"/>
                </a:solidFill>
              </a:rPr>
              <a:t>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ятно 2 17">
            <a:hlinkClick r:id="rId7" action="ppaction://hlinksldjump"/>
          </p:cNvPr>
          <p:cNvSpPr/>
          <p:nvPr/>
        </p:nvSpPr>
        <p:spPr>
          <a:xfrm rot="150846">
            <a:off x="1085438" y="6223810"/>
            <a:ext cx="6929486" cy="785818"/>
          </a:xfrm>
          <a:prstGeom prst="irregularSeal2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233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Мои рисунки\Рисунок1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4429132"/>
            <a:ext cx="1714505" cy="22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лако 20"/>
          <p:cNvSpPr/>
          <p:nvPr/>
        </p:nvSpPr>
        <p:spPr>
          <a:xfrm>
            <a:off x="357158" y="1285860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с..уметь</a:t>
            </a:r>
            <a:endParaRPr lang="ru-RU" sz="2400" b="1" dirty="0"/>
          </a:p>
        </p:txBody>
      </p:sp>
      <p:sp>
        <p:nvSpPr>
          <p:cNvPr id="22" name="Облако 21"/>
          <p:cNvSpPr/>
          <p:nvPr/>
        </p:nvSpPr>
        <p:spPr>
          <a:xfrm>
            <a:off x="6000760" y="3500438"/>
            <a:ext cx="3000396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п..</a:t>
            </a:r>
            <a:r>
              <a:rPr lang="ru-RU" sz="2400" b="1" dirty="0" err="1" smtClean="0"/>
              <a:t>ёт</a:t>
            </a:r>
            <a:endParaRPr lang="ru-RU" sz="2400" b="1" dirty="0"/>
          </a:p>
        </p:txBody>
      </p:sp>
      <p:sp>
        <p:nvSpPr>
          <p:cNvPr id="23" name="Облако 22"/>
          <p:cNvSpPr/>
          <p:nvPr/>
        </p:nvSpPr>
        <p:spPr>
          <a:xfrm>
            <a:off x="4071934" y="285728"/>
            <a:ext cx="3071834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в..ехать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1000108"/>
            <a:ext cx="1643074" cy="500066"/>
          </a:xfrm>
          <a:prstGeom prst="roundRect">
            <a:avLst/>
          </a:prstGeom>
          <a:solidFill>
            <a:srgbClr val="458B65"/>
          </a:solidFill>
          <a:ln>
            <a:solidFill>
              <a:srgbClr val="458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ЕЩЁ РАЗ</a:t>
            </a:r>
            <a:endParaRPr lang="ru-RU" sz="2000" b="1" dirty="0"/>
          </a:p>
        </p:txBody>
      </p:sp>
      <p:sp>
        <p:nvSpPr>
          <p:cNvPr id="15" name="32-конечная звезда 14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ЭТО ПРАВИЛЬНЫЙ ОТВЕТ!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32-конечная звезда 19">
            <a:hlinkClick r:id="rId4" action="ppaction://hlinksldjump"/>
          </p:cNvPr>
          <p:cNvSpPr/>
          <p:nvPr/>
        </p:nvSpPr>
        <p:spPr>
          <a:xfrm>
            <a:off x="2285984" y="1785926"/>
            <a:ext cx="4143404" cy="3286148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r>
              <a:rPr lang="ru-RU" sz="2400" b="1" u="sng" dirty="0" smtClean="0">
                <a:solidFill>
                  <a:schemeClr val="tx1"/>
                </a:solidFill>
              </a:rPr>
              <a:t>Ъ</a:t>
            </a:r>
            <a:r>
              <a:rPr lang="ru-RU" sz="2400" b="1" dirty="0" smtClean="0">
                <a:solidFill>
                  <a:schemeClr val="tx1"/>
                </a:solidFill>
              </a:rPr>
              <a:t>ЕХАТЬ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Написание после приставки на согласную перед </a:t>
            </a:r>
            <a:r>
              <a:rPr lang="ru-RU" sz="3200" b="1" u="sng" dirty="0" smtClean="0">
                <a:solidFill>
                  <a:schemeClr val="tx1"/>
                </a:solidFill>
              </a:rPr>
              <a:t>е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8926" y="3071810"/>
            <a:ext cx="3214710" cy="1928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Подумай ещё. Обратись к подсказке.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E7F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4FA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7" grpId="1" build="allAtOnce" animBg="1"/>
      <p:bldP spid="17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15" grpId="0" animBg="1"/>
      <p:bldP spid="15" grpId="1" animBg="1"/>
      <p:bldP spid="20" grpId="0" animBg="1"/>
      <p:bldP spid="20" grpId="1" animBg="1"/>
      <p:bldP spid="24" grpId="0" autoUpdateAnimBg="0"/>
      <p:bldP spid="24" grpId="1" autoUpdateAnimBg="0"/>
      <p:bldP spid="24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907</Words>
  <Application>Microsoft Office PowerPoint</Application>
  <PresentationFormat>Экран (4:3)</PresentationFormat>
  <Paragraphs>346</Paragraphs>
  <Slides>23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;</vt:lpstr>
      <vt:lpstr>Слайд 23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80</cp:revision>
  <dcterms:created xsi:type="dcterms:W3CDTF">2013-10-01T14:06:03Z</dcterms:created>
  <dcterms:modified xsi:type="dcterms:W3CDTF">2013-10-12T14:21:36Z</dcterms:modified>
</cp:coreProperties>
</file>