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1338A-5CCD-4AED-BF68-41A6738796F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50CBD-A062-4CF2-8257-6E8E54B11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857232"/>
            <a:ext cx="6858048" cy="250033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Тема: «Д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ИКИЕ ЖИВОТНЫЕ И ИХ ДЕТЁНЫШИ.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втоматизация звука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(л)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в слогах, словах, фразовой речи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643447"/>
            <a:ext cx="5210180" cy="114300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Учитель-логопед  Тутикова Т.С.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МБДОУ д/с №29 г. Ставрополя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6" name="Содержимое 5" descr="image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86050" y="4500570"/>
            <a:ext cx="5500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Сидит белка на тележке,</a:t>
            </a:r>
          </a:p>
          <a:p>
            <a:pPr>
              <a:buNone/>
            </a:pPr>
            <a:r>
              <a:rPr lang="ru-RU" dirty="0" smtClean="0"/>
              <a:t>Продает она орешки:</a:t>
            </a:r>
          </a:p>
          <a:p>
            <a:pPr fontAlgn="base">
              <a:buNone/>
            </a:pPr>
            <a:r>
              <a:rPr lang="ru-RU" dirty="0" smtClean="0"/>
              <a:t> Лисичке-сестричке, </a:t>
            </a:r>
          </a:p>
          <a:p>
            <a:pPr>
              <a:buNone/>
            </a:pPr>
            <a:r>
              <a:rPr lang="ru-RU" dirty="0" smtClean="0"/>
              <a:t>Заиньке усатому,</a:t>
            </a:r>
          </a:p>
          <a:p>
            <a:pPr>
              <a:buNone/>
            </a:pPr>
            <a:r>
              <a:rPr lang="ru-RU" dirty="0" smtClean="0"/>
              <a:t>Мишке толстопятому,</a:t>
            </a:r>
          </a:p>
          <a:p>
            <a:pPr>
              <a:buNone/>
            </a:pPr>
            <a:r>
              <a:rPr lang="ru-RU" dirty="0" smtClean="0"/>
              <a:t>Серому волчонку,</a:t>
            </a:r>
          </a:p>
          <a:p>
            <a:pPr>
              <a:buNone/>
            </a:pPr>
            <a:r>
              <a:rPr lang="ru-RU" dirty="0" smtClean="0"/>
              <a:t>Колючему ежонку.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«Чей дом?»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7" name="Picture 1" descr="C:\Users\Admin\Desktop\картинки для занятия\doma-iz-brus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2655871" cy="1928826"/>
          </a:xfrm>
          <a:prstGeom prst="rect">
            <a:avLst/>
          </a:prstGeom>
          <a:noFill/>
        </p:spPr>
      </p:pic>
      <p:pic>
        <p:nvPicPr>
          <p:cNvPr id="4098" name="Picture 2" descr="C:\Users\Admin\Desktop\картинки для занятия\104136836_h3p8z1QhI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591367" cy="1857388"/>
          </a:xfrm>
          <a:prstGeom prst="rect">
            <a:avLst/>
          </a:prstGeom>
          <a:noFill/>
        </p:spPr>
      </p:pic>
      <p:pic>
        <p:nvPicPr>
          <p:cNvPr id="4099" name="Picture 3" descr="C:\Users\Admin\Desktop\картинки для занятия\sh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928934"/>
            <a:ext cx="1452555" cy="1060365"/>
          </a:xfrm>
          <a:prstGeom prst="rect">
            <a:avLst/>
          </a:prstGeom>
          <a:noFill/>
        </p:spPr>
      </p:pic>
      <p:pic>
        <p:nvPicPr>
          <p:cNvPr id="4101" name="Picture 5" descr="C:\Users\Admin\Desktop\картинки для занятия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857760"/>
            <a:ext cx="1631743" cy="1085851"/>
          </a:xfrm>
          <a:prstGeom prst="rect">
            <a:avLst/>
          </a:prstGeom>
          <a:noFill/>
        </p:spPr>
      </p:pic>
      <p:pic>
        <p:nvPicPr>
          <p:cNvPr id="4102" name="Picture 6" descr="C:\Users\Admin\Desktop\картинки для занятия\скачанные файлы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5429264"/>
            <a:ext cx="1448248" cy="1057276"/>
          </a:xfrm>
          <a:prstGeom prst="rect">
            <a:avLst/>
          </a:prstGeom>
          <a:noFill/>
        </p:spPr>
      </p:pic>
      <p:pic>
        <p:nvPicPr>
          <p:cNvPr id="4103" name="Picture 7" descr="C:\Users\Admin\Desktop\картинки для занятия\koshka-v-zasad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1142984"/>
            <a:ext cx="1571616" cy="1178712"/>
          </a:xfrm>
          <a:prstGeom prst="rect">
            <a:avLst/>
          </a:prstGeom>
          <a:noFill/>
        </p:spPr>
      </p:pic>
      <p:pic>
        <p:nvPicPr>
          <p:cNvPr id="4104" name="Picture 8" descr="C:\Users\Admin\Desktop\картинки для занятия\sq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3429000"/>
            <a:ext cx="1607355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«Назови детеныша  животного»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3" name="Picture 1" descr="F:\Новая папка (2)\Risunok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1" y="797719"/>
            <a:ext cx="4572032" cy="599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C:\Users\Admin\Desktop\картинки для занятия\lisa_fox_vzglyad_hitryy_ryzhaya_mordochka_lisica_bezhit_3813x25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393937" cy="5595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051700" cy="862034"/>
          </a:xfrm>
        </p:spPr>
        <p:txBody>
          <a:bodyPr>
            <a:noAutofit/>
          </a:bodyPr>
          <a:lstStyle/>
          <a:p>
            <a:r>
              <a:rPr lang="ru-RU" b="1" dirty="0" smtClean="0"/>
              <a:t>Цели: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8153400" cy="449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err="1" smtClean="0"/>
              <a:t>Коррекционно</a:t>
            </a:r>
            <a:r>
              <a:rPr lang="ru-RU" b="1" dirty="0" smtClean="0"/>
              <a:t> – образовательные цели: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закрепить навыки правильного произношения звука л в слогах, словах, фразовой речи;</a:t>
            </a:r>
          </a:p>
          <a:p>
            <a:pPr>
              <a:buNone/>
            </a:pPr>
            <a:r>
              <a:rPr lang="ru-RU" dirty="0" smtClean="0"/>
              <a:t>- развивать артикуляционную и мелкой моторику;</a:t>
            </a:r>
          </a:p>
          <a:p>
            <a:pPr>
              <a:buNone/>
            </a:pPr>
            <a:r>
              <a:rPr lang="ru-RU" dirty="0" smtClean="0"/>
              <a:t>- развивать фонематический слух;</a:t>
            </a:r>
          </a:p>
          <a:p>
            <a:pPr>
              <a:buNone/>
            </a:pPr>
            <a:r>
              <a:rPr lang="ru-RU" dirty="0" smtClean="0"/>
              <a:t>- формировать навыки самоконтроля за собственной речью.</a:t>
            </a:r>
          </a:p>
          <a:p>
            <a:pPr>
              <a:buNone/>
            </a:pPr>
            <a:r>
              <a:rPr lang="ru-RU" b="1" dirty="0" err="1" smtClean="0"/>
              <a:t>Коррекционно</a:t>
            </a:r>
            <a:r>
              <a:rPr lang="ru-RU" b="1" dirty="0" smtClean="0"/>
              <a:t> – развивающие цели: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закрепить знания о диких животных и их детёнышах;</a:t>
            </a:r>
          </a:p>
          <a:p>
            <a:pPr>
              <a:buNone/>
            </a:pPr>
            <a:r>
              <a:rPr lang="ru-RU" dirty="0" smtClean="0"/>
              <a:t>- развивать внимание, память, мышление.</a:t>
            </a:r>
          </a:p>
          <a:p>
            <a:pPr>
              <a:buNone/>
            </a:pPr>
            <a:r>
              <a:rPr lang="ru-RU" b="1" dirty="0" err="1" smtClean="0"/>
              <a:t>Коррекционно</a:t>
            </a:r>
            <a:r>
              <a:rPr lang="ru-RU" b="1" dirty="0" smtClean="0"/>
              <a:t> – воспитательные цели: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- воспитание культуры взаимоотношений, формирование навыков речевого общения;</a:t>
            </a:r>
          </a:p>
          <a:p>
            <a:pPr>
              <a:buNone/>
            </a:pPr>
            <a:r>
              <a:rPr lang="ru-RU" dirty="0" smtClean="0"/>
              <a:t>- воспитание усидчивости, умения доводить начатое дело до конца;</a:t>
            </a:r>
          </a:p>
          <a:p>
            <a:pPr>
              <a:buNone/>
            </a:pPr>
            <a:r>
              <a:rPr lang="ru-RU" dirty="0" smtClean="0"/>
              <a:t>- создание положительной мотивации к занятию;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600"/>
            <a:ext cx="8072494" cy="10572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гости к нам пришла лиса, очень хитрая она…</a:t>
            </a:r>
            <a:br>
              <a:rPr lang="ru-RU" sz="2000" dirty="0" smtClean="0"/>
            </a:br>
            <a:r>
              <a:rPr lang="ru-RU" sz="2000" dirty="0" smtClean="0"/>
              <a:t>Хочет с …. поиграть,  хочет кубики собрать…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Admin\Desktop\картинки для занятия\lisa_fox_vzglyad_hitryy_ryzhaya_mordochka_lisica_bezhit_3813x25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072494" cy="4993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Артикуляционная гимнастика: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\Desktop\картинки для занятия\imgprevie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024211" cy="2134738"/>
          </a:xfrm>
          <a:prstGeom prst="rect">
            <a:avLst/>
          </a:prstGeom>
          <a:noFill/>
        </p:spPr>
      </p:pic>
      <p:pic>
        <p:nvPicPr>
          <p:cNvPr id="2051" name="Picture 3" descr="C:\Users\Admin\Desktop\картинки для занятия\PICT220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2928958" cy="2370255"/>
          </a:xfrm>
          <a:prstGeom prst="rect">
            <a:avLst/>
          </a:prstGeom>
          <a:noFill/>
        </p:spPr>
      </p:pic>
      <p:pic>
        <p:nvPicPr>
          <p:cNvPr id="2052" name="Picture 4" descr="C:\Users\Admin\Desktop\картинки для занятия\tru1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285860"/>
            <a:ext cx="2515039" cy="2000264"/>
          </a:xfrm>
          <a:prstGeom prst="rect">
            <a:avLst/>
          </a:prstGeom>
          <a:noFill/>
        </p:spPr>
      </p:pic>
      <p:pic>
        <p:nvPicPr>
          <p:cNvPr id="2053" name="Picture 5" descr="C:\Users\Admin\Desktop\картинки для занятия\kache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285860"/>
            <a:ext cx="2143140" cy="2023124"/>
          </a:xfrm>
          <a:prstGeom prst="rect">
            <a:avLst/>
          </a:prstGeom>
          <a:noFill/>
        </p:spPr>
      </p:pic>
      <p:pic>
        <p:nvPicPr>
          <p:cNvPr id="2054" name="Picture 6" descr="C:\Users\Admin\Desktop\картинки для занятия\1236844775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93348"/>
            <a:ext cx="1619248" cy="2428872"/>
          </a:xfrm>
          <a:prstGeom prst="rect">
            <a:avLst/>
          </a:prstGeom>
          <a:noFill/>
        </p:spPr>
      </p:pic>
      <p:pic>
        <p:nvPicPr>
          <p:cNvPr id="2055" name="Picture 7" descr="C:\Users\Admin\Desktop\картинки для занятия\1856921_html_m177712a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5" y="3857629"/>
            <a:ext cx="2488967" cy="250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23138" cy="7905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Давай вспомним, как правильно произнести звук «л»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1928802"/>
            <a:ext cx="4357718" cy="378621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Узкий кончик языка                                     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>Вверх в зубы упирается.</a:t>
            </a:r>
            <a:br>
              <a:rPr lang="ru-RU" dirty="0" smtClean="0"/>
            </a:br>
            <a:r>
              <a:rPr lang="ru-RU" dirty="0" smtClean="0"/>
              <a:t>По бокам от языка</a:t>
            </a:r>
            <a:br>
              <a:rPr lang="ru-RU" dirty="0" smtClean="0"/>
            </a:br>
            <a:r>
              <a:rPr lang="ru-RU" dirty="0" smtClean="0"/>
              <a:t>Воздух пробирается.</a:t>
            </a:r>
            <a:br>
              <a:rPr lang="ru-RU" dirty="0" smtClean="0"/>
            </a:br>
            <a:r>
              <a:rPr lang="ru-RU" dirty="0" smtClean="0"/>
              <a:t>“Л” получился певучий, </a:t>
            </a:r>
            <a:br>
              <a:rPr lang="ru-RU" dirty="0" smtClean="0"/>
            </a:br>
            <a:r>
              <a:rPr lang="ru-RU" dirty="0" smtClean="0"/>
              <a:t>Плавный, ласковый и звучный:</a:t>
            </a:r>
            <a:br>
              <a:rPr lang="ru-RU" dirty="0" smtClean="0"/>
            </a:br>
            <a:r>
              <a:rPr lang="ru-RU" dirty="0" smtClean="0"/>
              <a:t>Волк, лиса и белка</a:t>
            </a:r>
            <a:br>
              <a:rPr lang="ru-RU" dirty="0" smtClean="0"/>
            </a:br>
            <a:r>
              <a:rPr lang="ru-RU" dirty="0" smtClean="0"/>
              <a:t>Не буди лесного зверя.</a:t>
            </a:r>
          </a:p>
          <a:p>
            <a:endParaRPr lang="ru-RU" dirty="0"/>
          </a:p>
        </p:txBody>
      </p:sp>
      <p:pic>
        <p:nvPicPr>
          <p:cNvPr id="3074" name="Picture 2" descr="C:\Users\Admin\Desktop\01b6a6075d18e24f78c801e80d060e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57413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031318" cy="7715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Игра «Кто живет в лесу»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85786" y="1643050"/>
            <a:ext cx="7429552" cy="492922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500" dirty="0" smtClean="0"/>
              <a:t>           Дружбу водит лишь с лисой,                                              </a:t>
            </a:r>
            <a:br>
              <a:rPr lang="ru-RU" sz="2500" dirty="0" smtClean="0"/>
            </a:br>
            <a:r>
              <a:rPr lang="ru-RU" sz="2500" dirty="0" smtClean="0"/>
              <a:t>Этот зверь сердитый, злой.</a:t>
            </a:r>
            <a:br>
              <a:rPr lang="ru-RU" sz="2500" dirty="0" smtClean="0"/>
            </a:br>
            <a:r>
              <a:rPr lang="ru-RU" sz="2500" dirty="0" smtClean="0"/>
              <a:t>Он зубами щёлк да щёлк,</a:t>
            </a:r>
            <a:br>
              <a:rPr lang="ru-RU" sz="2500" dirty="0" smtClean="0"/>
            </a:br>
            <a:r>
              <a:rPr lang="ru-RU" sz="2500" dirty="0" smtClean="0"/>
              <a:t>Очень страшный серый ...</a:t>
            </a:r>
            <a:br>
              <a:rPr lang="ru-RU" sz="2500" dirty="0" smtClean="0"/>
            </a:br>
            <a:r>
              <a:rPr lang="ru-RU" sz="2500" dirty="0" smtClean="0"/>
              <a:t>               </a:t>
            </a:r>
            <a:r>
              <a:rPr lang="ru-RU" sz="2500" i="1" dirty="0" smtClean="0"/>
              <a:t>(</a:t>
            </a:r>
            <a:r>
              <a:rPr lang="ru-RU" sz="2500" i="1" dirty="0" smtClean="0"/>
              <a:t>Волк)</a:t>
            </a:r>
          </a:p>
          <a:p>
            <a:pPr>
              <a:buNone/>
            </a:pPr>
            <a:endParaRPr lang="ru-RU" sz="2500" dirty="0" smtClean="0"/>
          </a:p>
          <a:p>
            <a:pPr algn="r">
              <a:spcBef>
                <a:spcPts val="0"/>
              </a:spcBef>
              <a:buNone/>
            </a:pPr>
            <a:r>
              <a:rPr lang="ru-RU" sz="2500" dirty="0" smtClean="0"/>
              <a:t>                                                                 </a:t>
            </a:r>
            <a:r>
              <a:rPr lang="ru-RU" sz="2500" dirty="0" smtClean="0"/>
              <a:t>                                        </a:t>
            </a:r>
            <a:r>
              <a:rPr lang="ru-RU" sz="2500" dirty="0" smtClean="0"/>
              <a:t>Хожу в пушистой шубе,</a:t>
            </a:r>
          </a:p>
          <a:p>
            <a:pPr algn="r">
              <a:spcBef>
                <a:spcPts val="0"/>
              </a:spcBef>
              <a:buNone/>
            </a:pPr>
            <a:r>
              <a:rPr lang="ru-RU" sz="2500" dirty="0" smtClean="0"/>
              <a:t>                                                                 </a:t>
            </a:r>
            <a:r>
              <a:rPr lang="ru-RU" sz="2500" dirty="0" smtClean="0"/>
              <a:t>                                        </a:t>
            </a:r>
            <a:r>
              <a:rPr lang="ru-RU" sz="2500" dirty="0" smtClean="0"/>
              <a:t>Живу в густом лесу.</a:t>
            </a:r>
          </a:p>
          <a:p>
            <a:pPr algn="r">
              <a:spcBef>
                <a:spcPts val="0"/>
              </a:spcBef>
              <a:buNone/>
            </a:pPr>
            <a:r>
              <a:rPr lang="ru-RU" sz="2500" dirty="0" smtClean="0"/>
              <a:t>                                                                </a:t>
            </a:r>
            <a:r>
              <a:rPr lang="ru-RU" sz="2500" dirty="0" smtClean="0"/>
              <a:t>                                         </a:t>
            </a:r>
            <a:r>
              <a:rPr lang="ru-RU" sz="2500" dirty="0" smtClean="0"/>
              <a:t>В дупле на старом дубе</a:t>
            </a:r>
          </a:p>
          <a:p>
            <a:pPr algn="r">
              <a:spcBef>
                <a:spcPts val="0"/>
              </a:spcBef>
              <a:buNone/>
            </a:pPr>
            <a:r>
              <a:rPr lang="ru-RU" sz="2500" dirty="0" smtClean="0"/>
              <a:t>                                                                    </a:t>
            </a:r>
            <a:r>
              <a:rPr lang="ru-RU" sz="2500" dirty="0" smtClean="0"/>
              <a:t>                                      </a:t>
            </a:r>
            <a:r>
              <a:rPr lang="ru-RU" sz="2500" dirty="0" smtClean="0"/>
              <a:t>Орешки я грызу.</a:t>
            </a:r>
          </a:p>
          <a:p>
            <a:pPr algn="r">
              <a:spcBef>
                <a:spcPts val="0"/>
              </a:spcBef>
              <a:buNone/>
            </a:pPr>
            <a:r>
              <a:rPr lang="ru-RU" sz="2500" i="1" dirty="0" smtClean="0"/>
              <a:t>                                                                   </a:t>
            </a:r>
            <a:r>
              <a:rPr lang="ru-RU" sz="2500" i="1" dirty="0" smtClean="0"/>
              <a:t>                                              </a:t>
            </a:r>
            <a:r>
              <a:rPr lang="ru-RU" sz="2500" i="1" dirty="0" smtClean="0"/>
              <a:t>(Белка)</a:t>
            </a:r>
          </a:p>
          <a:p>
            <a:pPr>
              <a:spcBef>
                <a:spcPts val="0"/>
              </a:spcBef>
              <a:buNone/>
            </a:pPr>
            <a:endParaRPr lang="ru-RU" sz="25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500" dirty="0" smtClean="0"/>
              <a:t> </a:t>
            </a:r>
            <a:r>
              <a:rPr lang="ru-RU" sz="2500" dirty="0" smtClean="0"/>
              <a:t>  </a:t>
            </a:r>
            <a:r>
              <a:rPr lang="ru-RU" sz="2500" dirty="0" smtClean="0"/>
              <a:t>Комочек пуха,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500" dirty="0" smtClean="0"/>
              <a:t>   Длинное ухо</a:t>
            </a:r>
            <a:r>
              <a:rPr lang="ru-RU" sz="2500" dirty="0" smtClean="0"/>
              <a:t>,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500" dirty="0" smtClean="0"/>
              <a:t>   Прыгает ловко,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500" dirty="0" smtClean="0"/>
              <a:t>   Любит морковку.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500" i="1" dirty="0" smtClean="0"/>
              <a:t>            </a:t>
            </a:r>
            <a:r>
              <a:rPr lang="ru-RU" sz="2500" i="1" dirty="0" smtClean="0"/>
              <a:t>(Заяц)</a:t>
            </a:r>
            <a:endParaRPr lang="ru-RU" sz="2500" dirty="0" smtClean="0"/>
          </a:p>
          <a:p>
            <a:pPr algn="r">
              <a:spcBef>
                <a:spcPts val="0"/>
              </a:spcBef>
              <a:buNone/>
            </a:pPr>
            <a:r>
              <a:rPr lang="ru-RU" sz="2500" dirty="0" smtClean="0"/>
              <a:t>                                                                       Вперевалку зверь идёт </a:t>
            </a:r>
            <a:br>
              <a:rPr lang="ru-RU" sz="2500" dirty="0" smtClean="0"/>
            </a:br>
            <a:r>
              <a:rPr lang="ru-RU" sz="2500" dirty="0" smtClean="0"/>
              <a:t>                                                             По малину и по мёд. </a:t>
            </a:r>
            <a:br>
              <a:rPr lang="ru-RU" sz="2500" dirty="0" smtClean="0"/>
            </a:br>
            <a:r>
              <a:rPr lang="ru-RU" sz="2500" dirty="0" smtClean="0"/>
              <a:t>                                                             Любит сладкое он очень. </a:t>
            </a:r>
            <a:br>
              <a:rPr lang="ru-RU" sz="2500" dirty="0" smtClean="0"/>
            </a:br>
            <a:r>
              <a:rPr lang="ru-RU" sz="2500" dirty="0" smtClean="0"/>
              <a:t>                                                             А когда приходит осень, </a:t>
            </a:r>
            <a:br>
              <a:rPr lang="ru-RU" sz="2500" dirty="0" smtClean="0"/>
            </a:br>
            <a:r>
              <a:rPr lang="ru-RU" sz="2500" dirty="0" smtClean="0"/>
              <a:t>                                                             Лезет в яму до весны, </a:t>
            </a:r>
            <a:br>
              <a:rPr lang="ru-RU" sz="2500" dirty="0" smtClean="0"/>
            </a:br>
            <a:r>
              <a:rPr lang="ru-RU" sz="2500" dirty="0" smtClean="0"/>
              <a:t>                                                             Где он спит и видит сны.</a:t>
            </a:r>
          </a:p>
          <a:p>
            <a:pPr algn="r">
              <a:spcBef>
                <a:spcPts val="0"/>
              </a:spcBef>
              <a:buNone/>
            </a:pPr>
            <a:r>
              <a:rPr lang="ru-RU" sz="2500" i="1" dirty="0" smtClean="0"/>
              <a:t>                                                                     </a:t>
            </a:r>
            <a:r>
              <a:rPr lang="ru-RU" sz="2500" i="1" dirty="0" smtClean="0"/>
              <a:t>             (Медведь)</a:t>
            </a:r>
            <a:endParaRPr lang="ru-RU" sz="2500" dirty="0" smtClean="0"/>
          </a:p>
          <a:p>
            <a:pPr>
              <a:spcBef>
                <a:spcPts val="0"/>
              </a:spcBef>
              <a:buNone/>
            </a:pPr>
            <a:r>
              <a:rPr lang="ru-RU" sz="2500" dirty="0" smtClean="0"/>
              <a:t>         Он в лесу живёт под ёлкой,</a:t>
            </a:r>
            <a:br>
              <a:rPr lang="ru-RU" sz="2500" dirty="0" smtClean="0"/>
            </a:br>
            <a:r>
              <a:rPr lang="ru-RU" sz="2500" dirty="0" smtClean="0"/>
              <a:t>Носит острые иголки.</a:t>
            </a:r>
            <a:br>
              <a:rPr lang="ru-RU" sz="2500" dirty="0" smtClean="0"/>
            </a:br>
            <a:r>
              <a:rPr lang="ru-RU" sz="2500" dirty="0" smtClean="0"/>
              <a:t>Ходит-бродит вдоль дорожек</a:t>
            </a:r>
            <a:br>
              <a:rPr lang="ru-RU" sz="2500" dirty="0" smtClean="0"/>
            </a:br>
            <a:r>
              <a:rPr lang="ru-RU" sz="2500" dirty="0" smtClean="0"/>
              <a:t>Весь колючий братец...</a:t>
            </a:r>
          </a:p>
          <a:p>
            <a:pPr>
              <a:spcBef>
                <a:spcPts val="0"/>
              </a:spcBef>
              <a:buNone/>
            </a:pPr>
            <a:r>
              <a:rPr lang="ru-RU" sz="2500" i="1" dirty="0" smtClean="0"/>
              <a:t>                      </a:t>
            </a:r>
            <a:r>
              <a:rPr lang="ru-RU" sz="2500" i="1" dirty="0" smtClean="0"/>
              <a:t>(ёжик)</a:t>
            </a:r>
            <a:endParaRPr lang="ru-RU" sz="2500" dirty="0" smtClean="0"/>
          </a:p>
          <a:p>
            <a:endParaRPr lang="ru-RU" sz="1200" dirty="0"/>
          </a:p>
        </p:txBody>
      </p:sp>
      <p:pic>
        <p:nvPicPr>
          <p:cNvPr id="6" name="Рисунок 5" descr="doc6bruqz4zs49sl8ahk9x_800_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500306"/>
            <a:ext cx="1428760" cy="1021564"/>
          </a:xfrm>
          <a:prstGeom prst="rect">
            <a:avLst/>
          </a:prstGeom>
        </p:spPr>
      </p:pic>
      <p:pic>
        <p:nvPicPr>
          <p:cNvPr id="7" name="Рисунок 6" descr="be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571612"/>
            <a:ext cx="1119182" cy="1004239"/>
          </a:xfrm>
          <a:prstGeom prst="rect">
            <a:avLst/>
          </a:prstGeom>
        </p:spPr>
      </p:pic>
      <p:pic>
        <p:nvPicPr>
          <p:cNvPr id="8" name="Рисунок 7" descr="скачанные файлы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4429132"/>
            <a:ext cx="1500198" cy="1095202"/>
          </a:xfrm>
          <a:prstGeom prst="rect">
            <a:avLst/>
          </a:prstGeom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5429264"/>
            <a:ext cx="1687517" cy="1143555"/>
          </a:xfrm>
          <a:prstGeom prst="rect">
            <a:avLst/>
          </a:prstGeom>
        </p:spPr>
      </p:pic>
      <p:pic>
        <p:nvPicPr>
          <p:cNvPr id="10" name="Рисунок 9" descr="скачанные файл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4143380"/>
            <a:ext cx="1285884" cy="1020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Упражнение «Назови»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2289" name="Picture 1" descr="C:\Users\Admin\Desktop\картинки для занятия\sho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642227" cy="2071702"/>
          </a:xfrm>
          <a:prstGeom prst="rect">
            <a:avLst/>
          </a:prstGeom>
          <a:noFill/>
        </p:spPr>
      </p:pic>
      <p:pic>
        <p:nvPicPr>
          <p:cNvPr id="12290" name="Picture 2" descr="C:\Users\Admin\Desktop\картинки для занятия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00108"/>
            <a:ext cx="2898509" cy="2143140"/>
          </a:xfrm>
          <a:prstGeom prst="rect">
            <a:avLst/>
          </a:prstGeom>
          <a:noFill/>
        </p:spPr>
      </p:pic>
      <p:pic>
        <p:nvPicPr>
          <p:cNvPr id="12291" name="Picture 3" descr="C:\Users\Admin\Desktop\картинки для занятия\sq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500174"/>
            <a:ext cx="3143272" cy="2095514"/>
          </a:xfrm>
          <a:prstGeom prst="rect">
            <a:avLst/>
          </a:prstGeom>
          <a:noFill/>
        </p:spPr>
      </p:pic>
      <p:pic>
        <p:nvPicPr>
          <p:cNvPr id="12292" name="Picture 4" descr="C:\Users\Admin\Desktop\картинки для занятия\скачанные файлы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806" y="3500438"/>
            <a:ext cx="2760104" cy="2143140"/>
          </a:xfrm>
          <a:prstGeom prst="rect">
            <a:avLst/>
          </a:prstGeom>
          <a:noFill/>
        </p:spPr>
      </p:pic>
      <p:pic>
        <p:nvPicPr>
          <p:cNvPr id="12293" name="Picture 5" descr="C:\Users\Admin\Desktop\картинки для занятия\скачанные файл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000504"/>
            <a:ext cx="2714644" cy="2154480"/>
          </a:xfrm>
          <a:prstGeom prst="rect">
            <a:avLst/>
          </a:prstGeom>
          <a:noFill/>
        </p:spPr>
      </p:pic>
      <p:pic>
        <p:nvPicPr>
          <p:cNvPr id="12294" name="Picture 6" descr="C:\Users\Admin\Desktop\картинки для занятия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714752"/>
            <a:ext cx="326799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  Подбери картинки, в названиях которых есть звук </a:t>
            </a: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(Л)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chemeClr val="accent4">
                    <a:lumMod val="50000"/>
                  </a:schemeClr>
                </a:solidFill>
              </a:rPr>
              <a:t>Чистоговорки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pPr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Ла-ла-ла-в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лесу белка жила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Ло-ло-ло-белкин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дом дупло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Лу-лу-лу-белка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скачет по стволу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Лы-лы-лы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- у белки уши малы.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199</TotalTime>
  <Words>224</Words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Тема: «ДИКИЕ ЖИВОТНЫЕ И ИХ ДЕТЁНЫШИ. Автоматизация звука (л) в слогах, словах, фразовой речи»</vt:lpstr>
      <vt:lpstr>Цели: </vt:lpstr>
      <vt:lpstr>В гости к нам пришла лиса, очень хитрая она… Хочет с …. поиграть,  хочет кубики собрать…</vt:lpstr>
      <vt:lpstr>Артикуляционная гимнастика: </vt:lpstr>
      <vt:lpstr>Давай вспомним, как правильно произнести звук «л» </vt:lpstr>
      <vt:lpstr>Игра «Кто живет в лесу» </vt:lpstr>
      <vt:lpstr>Упражнение «Назови» </vt:lpstr>
      <vt:lpstr>Слайд 8</vt:lpstr>
      <vt:lpstr>Чистоговорки:</vt:lpstr>
      <vt:lpstr>Пальчиковая гимнастика</vt:lpstr>
      <vt:lpstr>«Чей дом?»</vt:lpstr>
      <vt:lpstr>«Назови детеныша  животного»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«ДИКИЕ ЖИВОТНЫЕ И ИХ ДЕТЁНЫШИ. Автоматизация звука (л) в слогах, словах, фразовой речи»</dc:title>
  <dc:creator>Admin</dc:creator>
  <cp:lastModifiedBy>Admin</cp:lastModifiedBy>
  <cp:revision>22</cp:revision>
  <dcterms:created xsi:type="dcterms:W3CDTF">2015-11-16T18:17:19Z</dcterms:created>
  <dcterms:modified xsi:type="dcterms:W3CDTF">2015-11-18T09:58:05Z</dcterms:modified>
</cp:coreProperties>
</file>