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1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5" units="1/cm"/>
          <inkml:channelProperty channel="Y" name="resolution" value="44" units="1/cm"/>
        </inkml:channelProperties>
      </inkml:inkSource>
      <inkml:timestamp xml:id="ts0" timeString="2013-03-27T07:57:46.72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20,'0'21,"19"-21,-19 20,20-20,-20 0,40 0</inkml:trace>
  <inkml:trace contextRef="#ctx0" brushRef="#br0" timeOffset="453">139 0,'19'0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5" units="1/cm"/>
          <inkml:channelProperty channel="Y" name="resolution" value="44" units="1/cm"/>
        </inkml:channelProperties>
      </inkml:inkSource>
      <inkml:timestamp xml:id="ts0" timeString="2013-03-27T07:57:48.16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0AA-3738-4F6F-83A7-C0D4EF0BF46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2643-39B0-4D0F-A426-DE01A1858F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0AA-3738-4F6F-83A7-C0D4EF0BF46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2643-39B0-4D0F-A426-DE01A1858F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0AA-3738-4F6F-83A7-C0D4EF0BF46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2643-39B0-4D0F-A426-DE01A1858F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0AA-3738-4F6F-83A7-C0D4EF0BF46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2643-39B0-4D0F-A426-DE01A1858F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0AA-3738-4F6F-83A7-C0D4EF0BF46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2643-39B0-4D0F-A426-DE01A1858F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0AA-3738-4F6F-83A7-C0D4EF0BF46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2643-39B0-4D0F-A426-DE01A1858F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0AA-3738-4F6F-83A7-C0D4EF0BF46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2643-39B0-4D0F-A426-DE01A1858F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0AA-3738-4F6F-83A7-C0D4EF0BF46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2643-39B0-4D0F-A426-DE01A1858F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0AA-3738-4F6F-83A7-C0D4EF0BF46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2643-39B0-4D0F-A426-DE01A1858F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0AA-3738-4F6F-83A7-C0D4EF0BF46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2643-39B0-4D0F-A426-DE01A1858F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0AA-3738-4F6F-83A7-C0D4EF0BF46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912643-39B0-4D0F-A426-DE01A1858F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B912643-39B0-4D0F-A426-DE01A1858F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80A40AA-3738-4F6F-83A7-C0D4EF0BF466}" type="datetimeFigureOut">
              <a:rPr lang="ru-RU" smtClean="0"/>
              <a:pPr/>
              <a:t>19.10.2013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4000" dirty="0" smtClean="0"/>
              <a:t>Мастер-класс </a:t>
            </a:r>
            <a:r>
              <a:rPr lang="ru-RU" sz="4000" dirty="0"/>
              <a:t>на тему </a:t>
            </a:r>
            <a:r>
              <a:rPr lang="ru-RU" sz="4000" b="1" dirty="0"/>
              <a:t>«</a:t>
            </a:r>
            <a:r>
              <a:rPr lang="ru-RU" sz="4000" b="1" dirty="0" err="1"/>
              <a:t>Деятельностный</a:t>
            </a:r>
            <a:r>
              <a:rPr lang="ru-RU" sz="4000" b="1" dirty="0"/>
              <a:t> подход в обучении русскому языку</a:t>
            </a:r>
            <a:r>
              <a:rPr lang="ru-RU" sz="4000" b="1" dirty="0" smtClean="0"/>
              <a:t>».</a:t>
            </a:r>
          </a:p>
          <a:p>
            <a:endParaRPr lang="ru-RU" sz="4000" b="1" dirty="0" smtClean="0"/>
          </a:p>
          <a:p>
            <a:endParaRPr lang="ru-RU" sz="4000" b="1" dirty="0"/>
          </a:p>
          <a:p>
            <a:pPr marL="114300" indent="0" algn="r">
              <a:buNone/>
            </a:pPr>
            <a:r>
              <a:rPr lang="ru-RU" sz="2000" i="1" dirty="0" smtClean="0"/>
              <a:t>Автор: </a:t>
            </a:r>
            <a:r>
              <a:rPr lang="ru-RU" sz="2000" i="1" dirty="0" err="1" smtClean="0"/>
              <a:t>Евсеенкова</a:t>
            </a:r>
            <a:r>
              <a:rPr lang="ru-RU" sz="2000" i="1" dirty="0" smtClean="0"/>
              <a:t> Л.Ю.</a:t>
            </a:r>
          </a:p>
          <a:p>
            <a:pPr marL="114300" indent="0" algn="r">
              <a:buNone/>
            </a:pPr>
            <a:r>
              <a:rPr lang="ru-RU" sz="2000" i="1" dirty="0" smtClean="0"/>
              <a:t>ГБОУ лицей №1367</a:t>
            </a:r>
          </a:p>
          <a:p>
            <a:pPr marL="114300" indent="0" algn="r">
              <a:buNone/>
            </a:pPr>
            <a:r>
              <a:rPr lang="ru-RU" sz="2000" i="1" dirty="0"/>
              <a:t>у</a:t>
            </a:r>
            <a:r>
              <a:rPr lang="ru-RU" sz="2000" i="1" dirty="0" smtClean="0"/>
              <a:t>читель русского языка и литературы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3547706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«5»- красный цвет</a:t>
            </a:r>
          </a:p>
          <a:p>
            <a:r>
              <a:rPr lang="ru-RU" sz="5400" dirty="0" smtClean="0">
                <a:solidFill>
                  <a:srgbClr val="00B050"/>
                </a:solidFill>
              </a:rPr>
              <a:t>«4»- зеленый цвет</a:t>
            </a:r>
          </a:p>
          <a:p>
            <a:r>
              <a:rPr lang="ru-RU" sz="5400" dirty="0" smtClean="0">
                <a:solidFill>
                  <a:srgbClr val="FFFF00"/>
                </a:solidFill>
              </a:rPr>
              <a:t>«3»- желтый цвет</a:t>
            </a:r>
          </a:p>
          <a:p>
            <a:r>
              <a:rPr lang="ru-RU" sz="5400" dirty="0" smtClean="0">
                <a:solidFill>
                  <a:schemeClr val="bg1"/>
                </a:solidFill>
              </a:rPr>
              <a:t>«2»- белый цвет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36912"/>
            <a:ext cx="9144000" cy="2448272"/>
          </a:xfrm>
        </p:spPr>
        <p:txBody>
          <a:bodyPr>
            <a:noAutofit/>
          </a:bodyPr>
          <a:lstStyle/>
          <a:p>
            <a:r>
              <a:rPr lang="en-US" sz="4800" dirty="0" smtClean="0"/>
              <a:t>«</a:t>
            </a:r>
            <a:r>
              <a:rPr lang="ru-RU" sz="4800" dirty="0" smtClean="0"/>
              <a:t>Правописание гласных в падежных окончаниях существительных на -</a:t>
            </a:r>
            <a:r>
              <a:rPr lang="ru-RU" sz="4800" dirty="0" err="1" smtClean="0"/>
              <a:t>ия</a:t>
            </a:r>
            <a:r>
              <a:rPr lang="ru-RU" sz="4800" dirty="0" smtClean="0"/>
              <a:t>, -</a:t>
            </a:r>
            <a:r>
              <a:rPr lang="ru-RU" sz="4800" dirty="0" err="1" smtClean="0"/>
              <a:t>ие</a:t>
            </a:r>
            <a:r>
              <a:rPr lang="ru-RU" sz="4800" dirty="0" smtClean="0"/>
              <a:t>, -</a:t>
            </a:r>
            <a:r>
              <a:rPr lang="ru-RU" sz="4800" dirty="0" err="1" smtClean="0"/>
              <a:t>ий</a:t>
            </a:r>
            <a:r>
              <a:rPr lang="en-US" sz="4800" dirty="0" smtClean="0"/>
              <a:t>».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Постановка учебной задачи.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484784"/>
            <a:ext cx="7848872" cy="4608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Поставить существительное в начальную форму: ед. ч.,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Им.п.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Определить падеж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Найти существительное 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Определить склонение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скл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             -   И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скл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          Р.п. – И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Д.п. , Пр.п. -  Е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195736" y="4653136"/>
            <a:ext cx="1152128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195736" y="5157192"/>
            <a:ext cx="936104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195736" y="5373216"/>
            <a:ext cx="1296144" cy="36004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Блок-схема: процесс 11"/>
          <p:cNvSpPr/>
          <p:nvPr/>
        </p:nvSpPr>
        <p:spPr>
          <a:xfrm>
            <a:off x="4067944" y="4365104"/>
            <a:ext cx="576064" cy="432048"/>
          </a:xfrm>
          <a:prstGeom prst="flowChartProcess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4355976" y="4869160"/>
            <a:ext cx="576064" cy="432048"/>
          </a:xfrm>
          <a:prstGeom prst="flowChartProcess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6156176" y="5445224"/>
            <a:ext cx="576064" cy="432048"/>
          </a:xfrm>
          <a:prstGeom prst="flowChartProcess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57200"/>
            <a:ext cx="8568952" cy="13876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Алгоритм определения падежных окончаний существительных в ед.ч.: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996952"/>
            <a:ext cx="8686800" cy="308317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Найти имя существительное.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Поставить в начальную форму: ед.ч. , Им.п.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Определить склонение.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3 </a:t>
            </a:r>
            <a:r>
              <a:rPr lang="ru-RU" dirty="0" err="1" smtClean="0"/>
              <a:t>скл</a:t>
            </a:r>
            <a:r>
              <a:rPr lang="ru-RU" dirty="0" smtClean="0"/>
              <a:t>. -  И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1,2 </a:t>
            </a:r>
            <a:r>
              <a:rPr lang="ru-RU" dirty="0" err="1" smtClean="0"/>
              <a:t>скл</a:t>
            </a:r>
            <a:r>
              <a:rPr lang="ru-RU" dirty="0" smtClean="0"/>
              <a:t>. – определить падеж: Р.п. -  И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             </a:t>
            </a:r>
            <a:r>
              <a:rPr lang="ru-RU" dirty="0" err="1" smtClean="0"/>
              <a:t>Д.п.,Пр.п</a:t>
            </a:r>
            <a:r>
              <a:rPr lang="ru-RU" dirty="0" smtClean="0"/>
              <a:t>. -   Е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4653136"/>
            <a:ext cx="360040" cy="36004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51098" y="5022889"/>
            <a:ext cx="360040" cy="36004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4221088"/>
            <a:ext cx="360040" cy="36004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686800" cy="5243413"/>
          </a:xfrm>
        </p:spPr>
        <p:txBody>
          <a:bodyPr>
            <a:normAutofit/>
          </a:bodyPr>
          <a:lstStyle/>
          <a:p>
            <a:r>
              <a:rPr lang="ru-RU" dirty="0" smtClean="0"/>
              <a:t>О лекции – лекция</a:t>
            </a:r>
          </a:p>
          <a:p>
            <a:r>
              <a:rPr lang="ru-RU" dirty="0" smtClean="0"/>
              <a:t>О юбилее – юбилей</a:t>
            </a:r>
          </a:p>
          <a:p>
            <a:r>
              <a:rPr lang="ru-RU" dirty="0" smtClean="0"/>
              <a:t>О жизни – жизнь</a:t>
            </a:r>
          </a:p>
          <a:p>
            <a:r>
              <a:rPr lang="ru-RU" dirty="0" smtClean="0"/>
              <a:t>О гербарии – гербарий</a:t>
            </a:r>
          </a:p>
          <a:p>
            <a:r>
              <a:rPr lang="ru-RU" dirty="0" smtClean="0"/>
              <a:t>О Марье – Марья</a:t>
            </a:r>
          </a:p>
          <a:p>
            <a:r>
              <a:rPr lang="ru-RU" dirty="0" smtClean="0"/>
              <a:t>На собрании – собрание</a:t>
            </a:r>
          </a:p>
          <a:p>
            <a:r>
              <a:rPr lang="ru-RU" dirty="0" smtClean="0"/>
              <a:t>К шее – шея</a:t>
            </a:r>
          </a:p>
          <a:p>
            <a:r>
              <a:rPr lang="ru-RU" dirty="0" smtClean="0"/>
              <a:t>По аллее – аллея</a:t>
            </a:r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260648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Задание на выбор слов, правописание которых не соответствует алгоритму: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Преобразование ситуации.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Присутствовать на лекции (Пр.п.)-лекц</a:t>
            </a:r>
            <a:r>
              <a:rPr lang="ru-RU" u="sng" dirty="0" smtClean="0"/>
              <a:t>ия</a:t>
            </a:r>
          </a:p>
          <a:p>
            <a:r>
              <a:rPr lang="ru-RU" dirty="0" smtClean="0"/>
              <a:t>Уйти с лекции(Р.п.)- лекц</a:t>
            </a:r>
            <a:r>
              <a:rPr lang="ru-RU" u="sng" dirty="0" smtClean="0"/>
              <a:t>ия</a:t>
            </a:r>
          </a:p>
          <a:p>
            <a:r>
              <a:rPr lang="ru-RU" dirty="0" smtClean="0"/>
              <a:t>Готовиться к лекции(Д.п.)-лекц</a:t>
            </a:r>
            <a:r>
              <a:rPr lang="ru-RU" u="sng" dirty="0" smtClean="0"/>
              <a:t>ия</a:t>
            </a:r>
          </a:p>
          <a:p>
            <a:r>
              <a:rPr lang="ru-RU" dirty="0" smtClean="0"/>
              <a:t>Отдыхать в санатории(Пр.п.)-санатор</a:t>
            </a:r>
            <a:r>
              <a:rPr lang="ru-RU" u="sng" dirty="0" smtClean="0"/>
              <a:t>ий</a:t>
            </a:r>
          </a:p>
          <a:p>
            <a:r>
              <a:rPr lang="ru-RU" dirty="0" smtClean="0"/>
              <a:t>Находиться в здании(Пр.п.)-здан</a:t>
            </a:r>
            <a:r>
              <a:rPr lang="ru-RU" u="sng" dirty="0" smtClean="0"/>
              <a:t>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определения падежных окончаний существительных в ед.ч.: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Найти имя существительное.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Поставить в начальную форму: ед.ч. , Им.п.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Определить оканчивается ли существительное на –</a:t>
            </a:r>
            <a:r>
              <a:rPr lang="ru-RU" dirty="0" err="1" smtClean="0"/>
              <a:t>ие</a:t>
            </a:r>
            <a:r>
              <a:rPr lang="ru-RU" dirty="0" smtClean="0"/>
              <a:t>, -</a:t>
            </a:r>
            <a:r>
              <a:rPr lang="ru-RU" dirty="0" err="1" smtClean="0"/>
              <a:t>ия</a:t>
            </a:r>
            <a:r>
              <a:rPr lang="ru-RU" dirty="0" smtClean="0"/>
              <a:t>, -</a:t>
            </a:r>
            <a:r>
              <a:rPr lang="ru-RU" dirty="0" err="1" smtClean="0"/>
              <a:t>ий</a:t>
            </a:r>
            <a:r>
              <a:rPr lang="ru-RU" dirty="0" smtClean="0"/>
              <a:t>          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Определить склонение.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3 </a:t>
            </a:r>
            <a:r>
              <a:rPr lang="ru-RU" dirty="0" err="1" smtClean="0"/>
              <a:t>скл</a:t>
            </a:r>
            <a:r>
              <a:rPr lang="ru-RU" dirty="0" smtClean="0"/>
              <a:t>.    -  И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1,2 </a:t>
            </a:r>
            <a:r>
              <a:rPr lang="ru-RU" dirty="0" err="1" smtClean="0"/>
              <a:t>скл</a:t>
            </a:r>
            <a:r>
              <a:rPr lang="ru-RU" dirty="0" smtClean="0"/>
              <a:t>.– определить падеж:   Р.п. -  И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            </a:t>
            </a:r>
            <a:r>
              <a:rPr lang="ru-RU" dirty="0" smtClean="0"/>
              <a:t>        </a:t>
            </a:r>
            <a:r>
              <a:rPr lang="en-US" dirty="0" smtClean="0"/>
              <a:t> </a:t>
            </a:r>
            <a:r>
              <a:rPr lang="ru-RU" dirty="0" err="1" smtClean="0"/>
              <a:t>Д.п.,Пр.п</a:t>
            </a:r>
            <a:r>
              <a:rPr lang="ru-RU" dirty="0" smtClean="0"/>
              <a:t>. -   Е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06301" y="3573016"/>
            <a:ext cx="305459" cy="36004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3933056"/>
            <a:ext cx="360040" cy="36004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584107" y="4365104"/>
            <a:ext cx="360040" cy="33034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913329" y="2996952"/>
            <a:ext cx="432048" cy="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411760" y="2780928"/>
            <a:ext cx="360040" cy="343876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Закрепление изученного материала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Задание.</a:t>
            </a:r>
          </a:p>
          <a:p>
            <a:r>
              <a:rPr lang="ru-RU" dirty="0" smtClean="0"/>
              <a:t>Распределите данные слова в два столбика (у каждого листок со словами).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                  </a:t>
            </a:r>
            <a:r>
              <a:rPr lang="ru-RU" dirty="0" smtClean="0"/>
              <a:t>Е                                                                            И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На доске : </a:t>
            </a:r>
          </a:p>
          <a:p>
            <a:r>
              <a:rPr lang="ru-RU" dirty="0" smtClean="0"/>
              <a:t>Машенька</a:t>
            </a:r>
          </a:p>
          <a:p>
            <a:r>
              <a:rPr lang="ru-RU" dirty="0" smtClean="0"/>
              <a:t>Заключение</a:t>
            </a:r>
          </a:p>
          <a:p>
            <a:r>
              <a:rPr lang="ru-RU" dirty="0" smtClean="0"/>
              <a:t>Вступление</a:t>
            </a:r>
          </a:p>
          <a:p>
            <a:r>
              <a:rPr lang="ru-RU" dirty="0" smtClean="0"/>
              <a:t>Фамилия</a:t>
            </a:r>
          </a:p>
          <a:p>
            <a:r>
              <a:rPr lang="ru-RU" dirty="0" smtClean="0"/>
              <a:t>Музей</a:t>
            </a:r>
          </a:p>
          <a:p>
            <a:r>
              <a:rPr lang="ru-RU" dirty="0" smtClean="0"/>
              <a:t>Батарея</a:t>
            </a:r>
          </a:p>
          <a:p>
            <a:r>
              <a:rPr lang="ru-RU" dirty="0" smtClean="0"/>
              <a:t>Санаторий</a:t>
            </a:r>
          </a:p>
          <a:p>
            <a:r>
              <a:rPr lang="ru-RU" dirty="0" smtClean="0"/>
              <a:t>Предположение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Попробуйте оценить свои знания, полученные на данном уроке, используя оценочный лист.</a:t>
            </a:r>
          </a:p>
          <a:p>
            <a:r>
              <a:rPr lang="ru-RU" dirty="0" smtClean="0"/>
              <a:t>Я оцениваю свои знания данной темы на – …..</a:t>
            </a:r>
          </a:p>
          <a:p>
            <a:r>
              <a:rPr lang="ru-RU" dirty="0" smtClean="0"/>
              <a:t>Я смогу безошибочно писать слова с данной орфограммой - …..</a:t>
            </a:r>
          </a:p>
          <a:p>
            <a:r>
              <a:rPr lang="ru-RU" dirty="0" smtClean="0"/>
              <a:t>Я смогу объяснить товарищу данную тему - ……</a:t>
            </a:r>
          </a:p>
          <a:p>
            <a:r>
              <a:rPr lang="ru-RU" dirty="0" smtClean="0"/>
              <a:t>Я ставлю себе оценку за работу на уроке - …..</a:t>
            </a:r>
          </a:p>
          <a:p>
            <a:pPr>
              <a:buNone/>
            </a:pPr>
            <a:r>
              <a:rPr lang="ru-RU" dirty="0" smtClean="0"/>
              <a:t>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</a:t>
            </a:r>
            <a:r>
              <a:rPr lang="ru-RU" sz="2600" dirty="0" smtClean="0"/>
              <a:t>Оценки по шкале от </a:t>
            </a:r>
            <a:r>
              <a:rPr lang="en-US" sz="2600" dirty="0" smtClean="0"/>
              <a:t>«2» </a:t>
            </a:r>
            <a:r>
              <a:rPr lang="ru-RU" sz="2600" dirty="0" smtClean="0"/>
              <a:t>до </a:t>
            </a:r>
            <a:r>
              <a:rPr lang="en-US" sz="2600" dirty="0" smtClean="0"/>
              <a:t>«5».</a:t>
            </a:r>
          </a:p>
          <a:p>
            <a:endParaRPr lang="ru-RU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00625" y="2986088"/>
              <a:ext cx="57150" cy="22225"/>
            </p14:xfrm>
          </p:contentPart>
        </mc:Choice>
        <mc:Fallback xmlns="">
          <p:pic>
            <p:nvPicPr>
              <p:cNvPr id="10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91280" y="2976768"/>
                <a:ext cx="75841" cy="408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2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538988" y="21372513"/>
              <a:ext cx="0" cy="0"/>
            </p14:xfrm>
          </p:contentPart>
        </mc:Choice>
        <mc:Fallback xmlns="">
          <p:pic>
            <p:nvPicPr>
              <p:cNvPr id="102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538988" y="21372513"/>
                <a:ext cx="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160</TotalTime>
  <Words>384</Words>
  <Application>Microsoft Office PowerPoint</Application>
  <PresentationFormat>Экран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Соседство</vt:lpstr>
      <vt:lpstr>Презентация PowerPoint</vt:lpstr>
      <vt:lpstr>«Правописание гласных в падежных окончаниях существительных на -ия, -ие, -ий».</vt:lpstr>
      <vt:lpstr>Постановка учебной задачи.</vt:lpstr>
      <vt:lpstr>Алгоритм определения падежных окончаний существительных в ед.ч.:</vt:lpstr>
      <vt:lpstr>Презентация PowerPoint</vt:lpstr>
      <vt:lpstr>Преобразование ситуации.</vt:lpstr>
      <vt:lpstr>Алгоритм определения падежных окончаний существительных в ед.ч.:</vt:lpstr>
      <vt:lpstr>Закрепление изученного материала</vt:lpstr>
      <vt:lpstr>Рефлексия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«Правописание гласных в падежных окончаниях существительных на -ия, -ие, -ий».</dc:title>
  <dc:creator>Michael</dc:creator>
  <cp:lastModifiedBy>Michael</cp:lastModifiedBy>
  <cp:revision>16</cp:revision>
  <dcterms:created xsi:type="dcterms:W3CDTF">2013-03-26T16:39:52Z</dcterms:created>
  <dcterms:modified xsi:type="dcterms:W3CDTF">2013-10-19T08:25:30Z</dcterms:modified>
</cp:coreProperties>
</file>