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548680"/>
            <a:ext cx="7117180" cy="2880320"/>
          </a:xfrm>
        </p:spPr>
        <p:txBody>
          <a:bodyPr/>
          <a:lstStyle/>
          <a:p>
            <a:pPr algn="ctr"/>
            <a:r>
              <a:rPr lang="ru-RU" sz="2800" dirty="0">
                <a:latin typeface="+mn-lt"/>
              </a:rPr>
              <a:t>Урок русского языка в 7 классе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( с использованием ИКТ и элементов </a:t>
            </a:r>
            <a:r>
              <a:rPr lang="ru-RU" sz="2800" dirty="0" err="1">
                <a:latin typeface="+mn-lt"/>
              </a:rPr>
              <a:t>здоровьесберегающих</a:t>
            </a:r>
            <a:r>
              <a:rPr lang="ru-RU" sz="2800" dirty="0">
                <a:latin typeface="+mn-lt"/>
              </a:rPr>
              <a:t> технологий обучения)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2636912"/>
            <a:ext cx="7117180" cy="381642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5800" b="1" dirty="0">
                <a:solidFill>
                  <a:prstClr val="white"/>
                </a:solidFill>
                <a:ea typeface="+mj-ea"/>
              </a:rPr>
              <a:t>«Признаки прилагательного у причастия</a:t>
            </a:r>
            <a:r>
              <a:rPr lang="ru-RU" sz="5800" b="1" dirty="0" smtClean="0">
                <a:solidFill>
                  <a:prstClr val="white"/>
                </a:solidFill>
                <a:ea typeface="+mj-ea"/>
              </a:rPr>
              <a:t>»</a:t>
            </a:r>
          </a:p>
          <a:p>
            <a:pPr algn="r">
              <a:spcAft>
                <a:spcPts val="0"/>
              </a:spcAft>
            </a:pPr>
            <a:r>
              <a:rPr lang="ru-RU" sz="3300" dirty="0">
                <a:ea typeface="Calibri"/>
                <a:cs typeface="Times New Roman"/>
              </a:rPr>
              <a:t>Урок разработала: учитель русского языка и литературы Бачурина Н.Г</a:t>
            </a:r>
            <a:r>
              <a:rPr lang="ru-RU" sz="3300" dirty="0">
                <a:latin typeface="Times New Roman"/>
                <a:ea typeface="Calibri"/>
                <a:cs typeface="Times New Roman"/>
              </a:rPr>
              <a:t>.</a:t>
            </a:r>
            <a:endParaRPr lang="ru-RU" sz="3300" dirty="0">
              <a:latin typeface="Calibri"/>
              <a:ea typeface="Calibri"/>
              <a:cs typeface="Times New Roman"/>
            </a:endParaRPr>
          </a:p>
          <a:p>
            <a:pPr algn="ctr"/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44328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5"/>
            <a:ext cx="7125113" cy="936104"/>
          </a:xfrm>
        </p:spPr>
        <p:txBody>
          <a:bodyPr/>
          <a:lstStyle/>
          <a:p>
            <a:pPr algn="ctr"/>
            <a:r>
              <a:rPr lang="ru-RU" sz="2800" b="1" dirty="0" smtClean="0"/>
              <a:t>Домашнее задание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341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1. Подобрать </a:t>
            </a:r>
            <a:r>
              <a:rPr lang="ru-RU" sz="2400" dirty="0"/>
              <a:t>эпиграф и иллюстрацию к своему </a:t>
            </a:r>
            <a:r>
              <a:rPr lang="ru-RU" sz="2400" dirty="0" smtClean="0"/>
              <a:t>рассказу.</a:t>
            </a:r>
          </a:p>
          <a:p>
            <a:pPr marL="0" indent="0">
              <a:buNone/>
            </a:pPr>
            <a:r>
              <a:rPr lang="ru-RU" sz="2400" dirty="0" smtClean="0"/>
              <a:t>2. Выучить теоретический материал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95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20689"/>
            <a:ext cx="7125112" cy="52381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СПАСИБО ЗА</a:t>
            </a:r>
          </a:p>
          <a:p>
            <a:pPr marL="0" indent="0" algn="ctr">
              <a:buNone/>
            </a:pPr>
            <a:r>
              <a:rPr lang="ru-RU" sz="8800" dirty="0" smtClean="0"/>
              <a:t> УРОК!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502039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529140"/>
          </a:xfrm>
        </p:spPr>
        <p:txBody>
          <a:bodyPr/>
          <a:lstStyle/>
          <a:p>
            <a:r>
              <a:rPr lang="ru-RU" sz="2800" b="1" dirty="0">
                <a:latin typeface="+mn-lt"/>
              </a:rPr>
              <a:t>ЦЕЛЬ </a:t>
            </a:r>
            <a:r>
              <a:rPr lang="ru-RU" sz="2800" b="1" dirty="0" smtClean="0">
                <a:latin typeface="+mn-lt"/>
              </a:rPr>
              <a:t>УРОКА</a:t>
            </a:r>
            <a:r>
              <a:rPr lang="ru-RU" sz="2800" dirty="0" smtClean="0">
                <a:latin typeface="+mn-lt"/>
              </a:rPr>
              <a:t>: углубить </a:t>
            </a:r>
            <a:r>
              <a:rPr lang="ru-RU" sz="2800" dirty="0">
                <a:latin typeface="+mn-lt"/>
              </a:rPr>
              <a:t>знания учащихся о признаках причастия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348880"/>
            <a:ext cx="7125112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Задачи</a:t>
            </a:r>
            <a:r>
              <a:rPr lang="ru-RU" sz="2800" b="1" dirty="0"/>
              <a:t>: </a:t>
            </a:r>
            <a:endParaRPr lang="ru-RU" sz="2800" b="1" dirty="0" smtClean="0"/>
          </a:p>
          <a:p>
            <a:r>
              <a:rPr lang="ru-RU" sz="2800" dirty="0" smtClean="0"/>
              <a:t>закрепить </a:t>
            </a:r>
            <a:r>
              <a:rPr lang="ru-RU" sz="2800" dirty="0"/>
              <a:t>с учащимися признаки прилагательного у причастия, научить различать прилагательное и причастие,</a:t>
            </a:r>
          </a:p>
          <a:p>
            <a:r>
              <a:rPr lang="ru-RU" sz="2800" dirty="0"/>
              <a:t>формировать навыки: сравнение, обобщение, самоконтроль, работа в группе,</a:t>
            </a:r>
          </a:p>
          <a:p>
            <a:r>
              <a:rPr lang="ru-RU" sz="2800" dirty="0"/>
              <a:t>воспитывать творческую инициативу, любовь к природе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460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75724"/>
            <a:ext cx="7128792" cy="924475"/>
          </a:xfrm>
        </p:spPr>
        <p:txBody>
          <a:bodyPr/>
          <a:lstStyle/>
          <a:p>
            <a:r>
              <a:rPr lang="ru-RU" sz="4000" dirty="0">
                <a:latin typeface="+mn-lt"/>
              </a:rPr>
              <a:t>Как вы понимаете слова </a:t>
            </a:r>
            <a:r>
              <a:rPr lang="ru-RU" sz="4000" dirty="0" err="1">
                <a:latin typeface="+mn-lt"/>
              </a:rPr>
              <a:t>В.И.Даля</a:t>
            </a:r>
            <a:r>
              <a:rPr lang="ru-RU" sz="4000" dirty="0">
                <a:latin typeface="+mn-lt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700807"/>
            <a:ext cx="7125112" cy="41579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	</a:t>
            </a:r>
            <a:r>
              <a:rPr lang="ru-RU" sz="4800" b="1" dirty="0" smtClean="0"/>
              <a:t> «</a:t>
            </a:r>
            <a:r>
              <a:rPr lang="ru-RU" sz="4800" b="1" dirty="0"/>
              <a:t>Часть речи, причастная глаголу, в образе        прилагательного»?</a:t>
            </a:r>
          </a:p>
        </p:txBody>
      </p:sp>
    </p:spTree>
    <p:extLst>
      <p:ext uri="{BB962C8B-B14F-4D97-AF65-F5344CB8AC3E}">
        <p14:creationId xmlns:p14="http://schemas.microsoft.com/office/powerpoint/2010/main" val="46707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864097"/>
          </a:xfrm>
        </p:spPr>
        <p:txBody>
          <a:bodyPr/>
          <a:lstStyle/>
          <a:p>
            <a:r>
              <a:rPr lang="ru-RU" sz="2800" b="1" i="1" dirty="0">
                <a:latin typeface="+mn-lt"/>
                <a:cs typeface="Times New Roman" pitchFamily="18" charset="0"/>
              </a:rPr>
              <a:t>Причастие </a:t>
            </a:r>
            <a:r>
              <a:rPr lang="ru-RU" sz="2800" dirty="0">
                <a:latin typeface="+mn-lt"/>
                <a:cs typeface="Times New Roman" pitchFamily="18" charset="0"/>
              </a:rPr>
              <a:t>– особая форма глагола, которая обозначает </a:t>
            </a:r>
            <a:r>
              <a:rPr lang="ru-RU" sz="2800" b="1" dirty="0">
                <a:latin typeface="+mn-lt"/>
                <a:cs typeface="Times New Roman" pitchFamily="18" charset="0"/>
              </a:rPr>
              <a:t>признак </a:t>
            </a:r>
            <a:r>
              <a:rPr lang="ru-RU" sz="2800" dirty="0">
                <a:latin typeface="+mn-lt"/>
                <a:cs typeface="Times New Roman" pitchFamily="18" charset="0"/>
              </a:rPr>
              <a:t>предмета по</a:t>
            </a:r>
            <a:r>
              <a:rPr lang="ru-RU" sz="2800" b="1" dirty="0">
                <a:latin typeface="+mn-lt"/>
                <a:cs typeface="Times New Roman" pitchFamily="18" charset="0"/>
              </a:rPr>
              <a:t> действию </a:t>
            </a:r>
            <a:r>
              <a:rPr lang="ru-RU" sz="2800" dirty="0">
                <a:latin typeface="+mn-lt"/>
                <a:cs typeface="Times New Roman" pitchFamily="18" charset="0"/>
              </a:rPr>
              <a:t>и отвечает на вопрос</a:t>
            </a:r>
            <a:r>
              <a:rPr lang="ru-RU" sz="2800" b="1" dirty="0">
                <a:latin typeface="+mn-lt"/>
                <a:cs typeface="Times New Roman" pitchFamily="18" charset="0"/>
              </a:rPr>
              <a:t> какой </a:t>
            </a:r>
            <a:r>
              <a:rPr lang="ru-RU" sz="2800" dirty="0">
                <a:latin typeface="+mn-lt"/>
                <a:cs typeface="Times New Roman" pitchFamily="18" charset="0"/>
              </a:rPr>
              <a:t>в разных формах</a:t>
            </a:r>
            <a:endParaRPr lang="ru-RU" sz="28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/>
              <a:t>Признаки глагола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1975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1. Вид </a:t>
            </a:r>
            <a:r>
              <a:rPr lang="ru-RU" sz="2000" dirty="0"/>
              <a:t>(сов., несов</a:t>
            </a:r>
            <a:r>
              <a:rPr lang="ru-RU" sz="2000" dirty="0" smtClean="0"/>
              <a:t>.)</a:t>
            </a:r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Время (наст.,</a:t>
            </a:r>
            <a:r>
              <a:rPr lang="ru-RU" sz="2000" dirty="0" err="1"/>
              <a:t>прош</a:t>
            </a:r>
            <a:r>
              <a:rPr lang="ru-RU" sz="2000" dirty="0"/>
              <a:t>.)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2000" dirty="0"/>
              <a:t>. Возвратность                                         </a:t>
            </a:r>
            <a:r>
              <a:rPr lang="ru-RU" sz="2000" dirty="0" smtClean="0"/>
              <a:t>4</a:t>
            </a:r>
            <a:r>
              <a:rPr lang="ru-RU" sz="2000" dirty="0"/>
              <a:t>. Переходность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800" dirty="0" smtClean="0"/>
              <a:t>Признаки прилагательного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348880"/>
            <a:ext cx="3471275" cy="3488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1. Зависит </a:t>
            </a:r>
            <a:r>
              <a:rPr lang="ru-RU" sz="2000" dirty="0"/>
              <a:t>от существительного</a:t>
            </a:r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Может иметь полную и краткую форму</a:t>
            </a:r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2000" dirty="0"/>
              <a:t>. Изменяется по родам, числам, падежам</a:t>
            </a:r>
          </a:p>
          <a:p>
            <a:pPr marL="0" indent="0">
              <a:buNone/>
            </a:pPr>
            <a:r>
              <a:rPr lang="ru-RU" sz="2000" dirty="0" smtClean="0"/>
              <a:t>4</a:t>
            </a:r>
            <a:r>
              <a:rPr lang="ru-RU" sz="2000" dirty="0"/>
              <a:t>. </a:t>
            </a:r>
            <a:r>
              <a:rPr lang="ru-RU" sz="2000" dirty="0" smtClean="0"/>
              <a:t>Синтаксическая роль</a:t>
            </a:r>
            <a:r>
              <a:rPr lang="ru-RU" sz="2000" dirty="0"/>
              <a:t>: определение, сказуемое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08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5"/>
            <a:ext cx="7125113" cy="864095"/>
          </a:xfrm>
        </p:spPr>
        <p:txBody>
          <a:bodyPr/>
          <a:lstStyle/>
          <a:p>
            <a:r>
              <a:rPr lang="ru-RU" b="1" dirty="0" smtClean="0">
                <a:latin typeface="+mn-lt"/>
              </a:rPr>
              <a:t>Групповое </a:t>
            </a:r>
            <a:r>
              <a:rPr lang="ru-RU" b="1" dirty="0">
                <a:latin typeface="+mn-lt"/>
              </a:rPr>
              <a:t>исследование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7" cy="525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Задания для групп.</a:t>
            </a:r>
          </a:p>
          <a:p>
            <a:pPr marL="0" indent="0">
              <a:buNone/>
            </a:pPr>
            <a:r>
              <a:rPr lang="ru-RU" sz="2000" dirty="0"/>
              <a:t>1 группа: записать словосочетания с прилагательным и причастием, подчеркнуть причастие.</a:t>
            </a:r>
          </a:p>
          <a:p>
            <a:pPr marL="0" indent="0">
              <a:buNone/>
            </a:pPr>
            <a:r>
              <a:rPr lang="ru-RU" sz="2000" dirty="0"/>
              <a:t>З..л..</a:t>
            </a:r>
            <a:r>
              <a:rPr lang="ru-RU" sz="2000" dirty="0" err="1"/>
              <a:t>ноглазая</a:t>
            </a:r>
            <a:r>
              <a:rPr lang="ru-RU" sz="2000" dirty="0"/>
              <a:t> </a:t>
            </a:r>
            <a:r>
              <a:rPr lang="ru-RU" sz="2000" dirty="0" err="1"/>
              <a:t>з..мля</a:t>
            </a:r>
            <a:r>
              <a:rPr lang="ru-RU" sz="2000" dirty="0"/>
              <a:t>; </a:t>
            </a:r>
            <a:r>
              <a:rPr lang="ru-RU" sz="2000" dirty="0" err="1"/>
              <a:t>з..л..той</a:t>
            </a:r>
            <a:r>
              <a:rPr lang="ru-RU" sz="2000" dirty="0"/>
              <a:t> листопад; огонь р..</a:t>
            </a:r>
            <a:r>
              <a:rPr lang="ru-RU" sz="2000" dirty="0" err="1"/>
              <a:t>бины</a:t>
            </a:r>
            <a:r>
              <a:rPr lang="ru-RU" sz="2000" dirty="0"/>
              <a:t> </a:t>
            </a:r>
            <a:r>
              <a:rPr lang="ru-RU" sz="2000" dirty="0" err="1"/>
              <a:t>кра</a:t>
            </a:r>
            <a:r>
              <a:rPr lang="ru-RU" sz="2000" dirty="0"/>
              <a:t>..ной; д..</a:t>
            </a:r>
            <a:r>
              <a:rPr lang="ru-RU" sz="2000" dirty="0" err="1"/>
              <a:t>ревья</a:t>
            </a:r>
            <a:r>
              <a:rPr lang="ru-RU" sz="2000" dirty="0"/>
              <a:t>, как г..</a:t>
            </a:r>
            <a:r>
              <a:rPr lang="ru-RU" sz="2000" dirty="0" err="1"/>
              <a:t>рящие</a:t>
            </a:r>
            <a:r>
              <a:rPr lang="ru-RU" sz="2000" dirty="0"/>
              <a:t> свечи; </a:t>
            </a:r>
            <a:r>
              <a:rPr lang="ru-RU" sz="2000" dirty="0" err="1"/>
              <a:t>с..ребристое</a:t>
            </a:r>
            <a:r>
              <a:rPr lang="ru-RU" sz="2000" dirty="0"/>
              <a:t> со..</a:t>
            </a:r>
            <a:r>
              <a:rPr lang="ru-RU" sz="2000" dirty="0" err="1"/>
              <a:t>нце</a:t>
            </a:r>
            <a:r>
              <a:rPr lang="ru-RU" sz="2000" dirty="0"/>
              <a:t>; ч..</a:t>
            </a:r>
            <a:r>
              <a:rPr lang="ru-RU" sz="2000" dirty="0" err="1"/>
              <a:t>рующая</a:t>
            </a:r>
            <a:r>
              <a:rPr lang="ru-RU" sz="2000" dirty="0"/>
              <a:t> осень; покрытое дымкой небо; </a:t>
            </a:r>
            <a:r>
              <a:rPr lang="ru-RU" sz="2000" dirty="0" err="1"/>
              <a:t>п..жаром</a:t>
            </a:r>
            <a:r>
              <a:rPr lang="ru-RU" sz="2000" dirty="0"/>
              <a:t> пылающая </a:t>
            </a:r>
            <a:r>
              <a:rPr lang="ru-RU" sz="2000" dirty="0" err="1"/>
              <a:t>ч..</a:t>
            </a:r>
            <a:r>
              <a:rPr lang="ru-RU" sz="2000" dirty="0" err="1" smtClean="0"/>
              <a:t>ща</a:t>
            </a:r>
            <a:r>
              <a:rPr lang="ru-RU" sz="2000" dirty="0" smtClean="0"/>
              <a:t>; ж..</a:t>
            </a:r>
            <a:r>
              <a:rPr lang="ru-RU" sz="2000" dirty="0" err="1" smtClean="0"/>
              <a:t>лтолистая</a:t>
            </a:r>
            <a:r>
              <a:rPr lang="ru-RU" sz="2000" dirty="0" smtClean="0"/>
              <a:t> река; </a:t>
            </a:r>
            <a:r>
              <a:rPr lang="ru-RU" sz="2000" dirty="0" err="1" smtClean="0"/>
              <a:t>ув</a:t>
            </a:r>
            <a:r>
              <a:rPr lang="ru-RU" sz="2000" dirty="0" smtClean="0"/>
              <a:t>..дающая природа.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 группа: подобрать к прилагательным однокоренные причастия. Объяснить отличие прилагательного от причастия.</a:t>
            </a:r>
          </a:p>
          <a:p>
            <a:pPr marL="0" indent="0">
              <a:buNone/>
            </a:pPr>
            <a:r>
              <a:rPr lang="ru-RU" sz="2000" dirty="0"/>
              <a:t>Тёмная (туча), синий (горизонт), красная (рябина). </a:t>
            </a:r>
          </a:p>
          <a:p>
            <a:pPr marL="0" indent="0">
              <a:buNone/>
            </a:pPr>
            <a:r>
              <a:rPr lang="ru-RU" sz="2000" dirty="0"/>
              <a:t>3 группа: просклонять словосочетание </a:t>
            </a:r>
            <a:r>
              <a:rPr lang="ru-RU" sz="2000" b="1" i="1" dirty="0"/>
              <a:t>распустившийся осенний цветок</a:t>
            </a:r>
            <a:r>
              <a:rPr lang="ru-RU" sz="2000" dirty="0"/>
              <a:t>. Сравнить падежные окончания прилагательного и причастия.</a:t>
            </a:r>
          </a:p>
        </p:txBody>
      </p:sp>
    </p:spTree>
    <p:extLst>
      <p:ext uri="{BB962C8B-B14F-4D97-AF65-F5344CB8AC3E}">
        <p14:creationId xmlns:p14="http://schemas.microsoft.com/office/powerpoint/2010/main" val="228239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+mn-lt"/>
                <a:ea typeface="Calibri"/>
              </a:rPr>
              <a:t>Под запись «Звуки осени» написать мини-рассказ (с использованием опорных словосочетаний</a:t>
            </a:r>
            <a:r>
              <a:rPr lang="ru-RU" dirty="0">
                <a:latin typeface="Times New Roman"/>
                <a:ea typeface="Calibri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i="1" dirty="0" smtClean="0"/>
              <a:t>Золочённые осенью листья, дремлют притихшие сады, блестят в голубой лазури, увядание природы, </a:t>
            </a:r>
            <a:r>
              <a:rPr lang="ru-RU" sz="2800" b="1" i="1" dirty="0" err="1" smtClean="0"/>
              <a:t>желтолистая</a:t>
            </a:r>
            <a:r>
              <a:rPr lang="ru-RU" sz="2800" b="1" i="1" dirty="0" smtClean="0"/>
              <a:t> река; багряный, багровый, бордовый, лиловый цвета; освещённые солнцем; краснеющие гроздья рябины; предзимняя прохлада; ветреный день; облетают последние листья.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36591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5"/>
            <a:ext cx="7125113" cy="936104"/>
          </a:xfrm>
        </p:spPr>
        <p:txBody>
          <a:bodyPr/>
          <a:lstStyle/>
          <a:p>
            <a:r>
              <a:rPr lang="ru-RU" sz="2800" b="1" dirty="0"/>
              <a:t>Выполнение тестовых заданий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7" cy="5112567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ru-RU" sz="2000" dirty="0" smtClean="0">
                <a:ea typeface="Calibri"/>
                <a:cs typeface="Times New Roman"/>
              </a:rPr>
              <a:t>1. Найти </a:t>
            </a:r>
            <a:r>
              <a:rPr lang="ru-RU" sz="2000" dirty="0">
                <a:ea typeface="Calibri"/>
                <a:cs typeface="Times New Roman"/>
              </a:rPr>
              <a:t>словосочетание по схеме « </a:t>
            </a:r>
            <a:r>
              <a:rPr lang="ru-RU" sz="2000" dirty="0" err="1">
                <a:ea typeface="Calibri"/>
                <a:cs typeface="Times New Roman"/>
              </a:rPr>
              <a:t>прич</a:t>
            </a:r>
            <a:r>
              <a:rPr lang="ru-RU" sz="2000" dirty="0">
                <a:ea typeface="Calibri"/>
                <a:cs typeface="Times New Roman"/>
              </a:rPr>
              <a:t>.+ сущ.» 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А) белый снег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В) чёрная ночь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С) тёплый дождь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en-US" sz="2000" dirty="0">
                <a:ea typeface="Calibri"/>
                <a:cs typeface="Times New Roman"/>
              </a:rPr>
              <a:t>D</a:t>
            </a:r>
            <a:r>
              <a:rPr lang="ru-RU" sz="2000" dirty="0">
                <a:ea typeface="Calibri"/>
                <a:cs typeface="Times New Roman"/>
              </a:rPr>
              <a:t>) спелый крыжовник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Е) чернеющая пропасть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					            </a:t>
            </a:r>
            <a:r>
              <a:rPr lang="ru-RU" sz="2000" dirty="0" smtClean="0">
                <a:ea typeface="Calibri"/>
                <a:cs typeface="Times New Roman"/>
              </a:rPr>
              <a:t>                             </a:t>
            </a:r>
            <a:r>
              <a:rPr lang="ru-RU" sz="2000" dirty="0">
                <a:ea typeface="Calibri"/>
                <a:cs typeface="Times New Roman"/>
              </a:rPr>
              <a:t>×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2000" dirty="0" smtClean="0">
                <a:ea typeface="Calibri"/>
                <a:cs typeface="Times New Roman"/>
              </a:rPr>
              <a:t>2. Найти </a:t>
            </a:r>
            <a:r>
              <a:rPr lang="ru-RU" sz="2000" dirty="0">
                <a:ea typeface="Calibri"/>
                <a:cs typeface="Times New Roman"/>
              </a:rPr>
              <a:t>словосочетание по схеме «</a:t>
            </a:r>
            <a:r>
              <a:rPr lang="ru-RU" sz="2000" dirty="0" err="1">
                <a:ea typeface="Calibri"/>
                <a:cs typeface="Times New Roman"/>
              </a:rPr>
              <a:t>прилаг</a:t>
            </a:r>
            <a:r>
              <a:rPr lang="ru-RU" sz="2000" dirty="0">
                <a:ea typeface="Calibri"/>
                <a:cs typeface="Times New Roman"/>
              </a:rPr>
              <a:t>.+ сущ.»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А) стоящий мальчик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В) собранные грибы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С) засеянное поле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en-US" sz="2000" dirty="0">
                <a:ea typeface="Calibri"/>
                <a:cs typeface="Times New Roman"/>
              </a:rPr>
              <a:t>D</a:t>
            </a:r>
            <a:r>
              <a:rPr lang="ru-RU" sz="2000" dirty="0">
                <a:ea typeface="Calibri"/>
                <a:cs typeface="Times New Roman"/>
              </a:rPr>
              <a:t>) летящая птица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Е) светлое небо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07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7" cy="6408712"/>
          </a:xfrm>
        </p:spPr>
        <p:txBody>
          <a:bodyPr>
            <a:noAutofit/>
          </a:bodyPr>
          <a:lstStyle/>
          <a:p>
            <a:pPr marL="561975" indent="0">
              <a:spcAft>
                <a:spcPts val="0"/>
              </a:spcAft>
              <a:buNone/>
            </a:pPr>
            <a:r>
              <a:rPr lang="ru-RU" sz="2000" dirty="0">
                <a:ea typeface="Calibri"/>
                <a:cs typeface="Times New Roman"/>
              </a:rPr>
              <a:t>			       </a:t>
            </a:r>
            <a:r>
              <a:rPr lang="ru-RU" sz="2000" dirty="0" smtClean="0">
                <a:ea typeface="Calibri"/>
                <a:cs typeface="Times New Roman"/>
              </a:rPr>
              <a:t>           ×</a:t>
            </a:r>
            <a:endParaRPr lang="ru-RU" sz="2000" dirty="0"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dirty="0" smtClean="0">
                <a:ea typeface="Calibri"/>
                <a:cs typeface="Times New Roman"/>
              </a:rPr>
              <a:t>3. Найти </a:t>
            </a:r>
            <a:r>
              <a:rPr lang="ru-RU" dirty="0">
                <a:ea typeface="Calibri"/>
                <a:cs typeface="Times New Roman"/>
              </a:rPr>
              <a:t>словосочетание «</a:t>
            </a:r>
            <a:r>
              <a:rPr lang="ru-RU" dirty="0" err="1">
                <a:ea typeface="Calibri"/>
                <a:cs typeface="Times New Roman"/>
              </a:rPr>
              <a:t>прич</a:t>
            </a:r>
            <a:r>
              <a:rPr lang="ru-RU" dirty="0">
                <a:ea typeface="Calibri"/>
                <a:cs typeface="Times New Roman"/>
              </a:rPr>
              <a:t>. + сущ.»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А) великий мастер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В) заученная фраза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С) заслуженная слава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en-US" dirty="0">
                <a:ea typeface="Calibri"/>
                <a:cs typeface="Times New Roman"/>
              </a:rPr>
              <a:t>D</a:t>
            </a:r>
            <a:r>
              <a:rPr lang="ru-RU" dirty="0">
                <a:ea typeface="Calibri"/>
                <a:cs typeface="Times New Roman"/>
              </a:rPr>
              <a:t>) практический опыт</a:t>
            </a:r>
          </a:p>
          <a:p>
            <a:pPr marL="561975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Е) продуманная </a:t>
            </a:r>
            <a:r>
              <a:rPr lang="ru-RU" dirty="0" smtClean="0">
                <a:ea typeface="Calibri"/>
                <a:cs typeface="Times New Roman"/>
              </a:rPr>
              <a:t>ученым</a:t>
            </a:r>
            <a:endParaRPr lang="ru-RU" dirty="0">
              <a:ea typeface="Calibri"/>
              <a:cs typeface="Times New Roman"/>
            </a:endParaRPr>
          </a:p>
          <a:p>
            <a:pPr marL="561975" indent="0">
              <a:spcAft>
                <a:spcPts val="0"/>
              </a:spcAft>
              <a:buNone/>
            </a:pPr>
            <a:r>
              <a:rPr lang="ru-RU" dirty="0" smtClean="0">
                <a:ea typeface="Calibri"/>
                <a:cs typeface="Times New Roman"/>
              </a:rPr>
              <a:t>4. Причастие </a:t>
            </a:r>
            <a:r>
              <a:rPr lang="ru-RU" dirty="0">
                <a:ea typeface="Calibri"/>
                <a:cs typeface="Times New Roman"/>
              </a:rPr>
              <a:t>изменяется по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	</a:t>
            </a:r>
            <a:r>
              <a:rPr lang="ru-RU" dirty="0" smtClean="0">
                <a:ea typeface="Calibri"/>
                <a:cs typeface="Times New Roman"/>
              </a:rPr>
              <a:t>А</a:t>
            </a:r>
            <a:r>
              <a:rPr lang="ru-RU" dirty="0">
                <a:ea typeface="Calibri"/>
                <a:cs typeface="Times New Roman"/>
              </a:rPr>
              <a:t>) лицам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	В) родам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	С) числам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	</a:t>
            </a:r>
            <a:r>
              <a:rPr lang="en-US" dirty="0">
                <a:ea typeface="Calibri"/>
                <a:cs typeface="Times New Roman"/>
              </a:rPr>
              <a:t>D</a:t>
            </a:r>
            <a:r>
              <a:rPr lang="ru-RU" dirty="0">
                <a:ea typeface="Calibri"/>
                <a:cs typeface="Times New Roman"/>
              </a:rPr>
              <a:t>) падежам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	Е) </a:t>
            </a:r>
            <a:r>
              <a:rPr lang="ru-RU" dirty="0" smtClean="0">
                <a:ea typeface="Calibri"/>
                <a:cs typeface="Times New Roman"/>
              </a:rPr>
              <a:t>временам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 </a:t>
            </a:r>
            <a:r>
              <a:rPr lang="ru-RU" dirty="0" smtClean="0">
                <a:ea typeface="Calibri"/>
                <a:cs typeface="Times New Roman"/>
              </a:rPr>
              <a:t> 5.  </a:t>
            </a:r>
            <a:r>
              <a:rPr lang="ru-RU" dirty="0">
                <a:ea typeface="Calibri"/>
                <a:cs typeface="Times New Roman"/>
              </a:rPr>
              <a:t>Причастие обладает грамматическими признаками прилагательного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</a:t>
            </a:r>
            <a:r>
              <a:rPr lang="ru-RU" dirty="0" smtClean="0">
                <a:ea typeface="Calibri"/>
                <a:cs typeface="Times New Roman"/>
              </a:rPr>
              <a:t>А</a:t>
            </a:r>
            <a:r>
              <a:rPr lang="ru-RU" dirty="0">
                <a:ea typeface="Calibri"/>
                <a:cs typeface="Times New Roman"/>
              </a:rPr>
              <a:t>) зависит от существительного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</a:t>
            </a:r>
            <a:r>
              <a:rPr lang="ru-RU" dirty="0" smtClean="0">
                <a:ea typeface="Calibri"/>
                <a:cs typeface="Times New Roman"/>
              </a:rPr>
              <a:t>В</a:t>
            </a:r>
            <a:r>
              <a:rPr lang="ru-RU" dirty="0">
                <a:ea typeface="Calibri"/>
                <a:cs typeface="Times New Roman"/>
              </a:rPr>
              <a:t>) может иметь полную форму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</a:t>
            </a:r>
            <a:r>
              <a:rPr lang="ru-RU" dirty="0" smtClean="0">
                <a:ea typeface="Calibri"/>
                <a:cs typeface="Times New Roman"/>
              </a:rPr>
              <a:t>С</a:t>
            </a:r>
            <a:r>
              <a:rPr lang="ru-RU" dirty="0">
                <a:ea typeface="Calibri"/>
                <a:cs typeface="Times New Roman"/>
              </a:rPr>
              <a:t>) является определением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</a:t>
            </a:r>
            <a:r>
              <a:rPr lang="en-US" dirty="0">
                <a:ea typeface="Calibri"/>
                <a:cs typeface="Times New Roman"/>
              </a:rPr>
              <a:t>D</a:t>
            </a:r>
            <a:r>
              <a:rPr lang="ru-RU" dirty="0">
                <a:ea typeface="Calibri"/>
                <a:cs typeface="Times New Roman"/>
              </a:rPr>
              <a:t>) совершенный вид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	</a:t>
            </a:r>
            <a:r>
              <a:rPr lang="ru-RU" dirty="0" smtClean="0">
                <a:ea typeface="Calibri"/>
                <a:cs typeface="Times New Roman"/>
              </a:rPr>
              <a:t>Е</a:t>
            </a:r>
            <a:r>
              <a:rPr lang="ru-RU" dirty="0">
                <a:ea typeface="Calibri"/>
                <a:cs typeface="Times New Roman"/>
              </a:rPr>
              <a:t>) будущее время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0169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/>
          <a:lstStyle/>
          <a:p>
            <a:pPr algn="ctr"/>
            <a:r>
              <a:rPr lang="ru-RU" b="1" dirty="0" smtClean="0"/>
              <a:t>Ответы к тестовым заданиям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268761"/>
            <a:ext cx="7125112" cy="4590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1. Е</a:t>
            </a:r>
          </a:p>
          <a:p>
            <a:pPr marL="0" indent="0">
              <a:buNone/>
            </a:pPr>
            <a:r>
              <a:rPr lang="ru-RU" sz="2000" dirty="0" smtClean="0"/>
              <a:t>2. Е</a:t>
            </a:r>
          </a:p>
          <a:p>
            <a:pPr marL="0" indent="0">
              <a:buNone/>
            </a:pPr>
            <a:r>
              <a:rPr lang="ru-RU" sz="2000" dirty="0" smtClean="0"/>
              <a:t>3. Е</a:t>
            </a:r>
          </a:p>
          <a:p>
            <a:pPr marL="0" indent="0">
              <a:buNone/>
            </a:pPr>
            <a:r>
              <a:rPr lang="ru-RU" sz="2000" dirty="0" smtClean="0"/>
              <a:t>4. В, С, </a:t>
            </a:r>
            <a:r>
              <a:rPr lang="en-US" sz="2000" dirty="0" smtClean="0"/>
              <a:t>D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5.</a:t>
            </a:r>
            <a:r>
              <a:rPr lang="en-US" sz="2000" dirty="0" smtClean="0"/>
              <a:t> A</a:t>
            </a:r>
            <a:r>
              <a:rPr lang="ru-RU" sz="2000" dirty="0" smtClean="0"/>
              <a:t>, В, С</a:t>
            </a:r>
          </a:p>
        </p:txBody>
      </p:sp>
    </p:spTree>
    <p:extLst>
      <p:ext uri="{BB962C8B-B14F-4D97-AF65-F5344CB8AC3E}">
        <p14:creationId xmlns:p14="http://schemas.microsoft.com/office/powerpoint/2010/main" val="5854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113</TotalTime>
  <Words>422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Autumn</vt:lpstr>
      <vt:lpstr>Урок русского языка в 7 классе ( с использованием ИКТ и элементов здоровьесберегающих технологий обучения)  </vt:lpstr>
      <vt:lpstr>ЦЕЛЬ УРОКА: углубить знания учащихся о признаках причастия </vt:lpstr>
      <vt:lpstr>Как вы понимаете слова В.И.Даля: </vt:lpstr>
      <vt:lpstr>Причастие – особая форма глагола, которая обозначает признак предмета по действию и отвечает на вопрос какой в разных формах</vt:lpstr>
      <vt:lpstr>Групповое исследование </vt:lpstr>
      <vt:lpstr>Под запись «Звуки осени» написать мини-рассказ (с использованием опорных словосочетаний)</vt:lpstr>
      <vt:lpstr>Выполнение тестовых заданий </vt:lpstr>
      <vt:lpstr>Презентация PowerPoint</vt:lpstr>
      <vt:lpstr>Ответы к тестовым заданиям 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7 классе ( с использованием ИКТ и элементов здоровьесберегающих технологий обучения)  </dc:title>
  <cp:lastModifiedBy>НГ</cp:lastModifiedBy>
  <cp:revision>12</cp:revision>
  <dcterms:modified xsi:type="dcterms:W3CDTF">2013-10-27T08:24:51Z</dcterms:modified>
</cp:coreProperties>
</file>