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8"/>
  </p:notesMasterIdLst>
  <p:sldIdLst>
    <p:sldId id="257" r:id="rId2"/>
    <p:sldId id="261" r:id="rId3"/>
    <p:sldId id="265" r:id="rId4"/>
    <p:sldId id="269" r:id="rId5"/>
    <p:sldId id="271" r:id="rId6"/>
    <p:sldId id="274" r:id="rId7"/>
  </p:sldIdLst>
  <p:sldSz cx="9144000" cy="5143500" type="screen16x9"/>
  <p:notesSz cx="6858000" cy="9144000"/>
  <p:embeddedFontLst>
    <p:embeddedFont>
      <p:font typeface="Trebuchet MS" panose="020B0603020202020204" pitchFamily="34" charset="0"/>
      <p:regular r:id="rId9"/>
      <p:bold r:id="rId10"/>
      <p:italic r:id="rId11"/>
      <p:boldItalic r:id="rId12"/>
    </p:embeddedFont>
    <p:embeddedFont>
      <p:font typeface="Roboto" panose="020B0604020202020204" charset="0"/>
      <p:regular r:id="rId13"/>
      <p:bold r:id="rId14"/>
      <p:italic r:id="rId15"/>
      <p:boldItalic r:id="rId16"/>
    </p:embeddedFont>
    <p:embeddedFont>
      <p:font typeface="Wingdings 2" panose="05020102010507070707" pitchFamily="18" charset="2"/>
      <p:regular r:id="rId17"/>
    </p:embeddedFont>
    <p:embeddedFont>
      <p:font typeface="Georgia" panose="02040502050405020303" pitchFamily="18"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62"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viewProps" Target="viewProps.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34552762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3154680"/>
            <a:ext cx="960120" cy="342900"/>
          </a:xfrm>
        </p:spPr>
        <p:txBody>
          <a:bodyPr/>
          <a:lstStyle/>
          <a:p>
            <a:pPr eaLnBrk="1" latinLnBrk="0" hangingPunct="1"/>
            <a:fld id="{7CB97365-EBCA-4027-87D5-99FC1D4DF0BB}" type="datetimeFigureOut">
              <a:rPr lang="en-US" smtClean="0"/>
              <a:pPr eaLnBrk="1" latinLnBrk="0" hangingPunct="1"/>
              <a:t>1/25/2016</a:t>
            </a:fld>
            <a:endParaRPr lang="en-US"/>
          </a:p>
        </p:txBody>
      </p:sp>
      <p:sp>
        <p:nvSpPr>
          <p:cNvPr id="17" name="Нижний колонтитул 16"/>
          <p:cNvSpPr>
            <a:spLocks noGrp="1"/>
          </p:cNvSpPr>
          <p:nvPr>
            <p:ph type="ftr" sz="quarter" idx="11"/>
          </p:nvPr>
        </p:nvSpPr>
        <p:spPr>
          <a:xfrm>
            <a:off x="5410200" y="3153966"/>
            <a:ext cx="1295400" cy="342900"/>
          </a:xfrm>
        </p:spPr>
        <p:txBody>
          <a:bodyPr/>
          <a:lstStyle/>
          <a:p>
            <a:endParaRPr kumimoji="0" lang="en-US"/>
          </a:p>
        </p:txBody>
      </p:sp>
      <p:sp>
        <p:nvSpPr>
          <p:cNvPr id="29" name="Номер слайда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pPr lvl="0" algn="r">
              <a:spcBef>
                <a:spcPts val="0"/>
              </a:spcBef>
              <a:buNone/>
            </a:pPr>
            <a:fld id="{00000000-1234-1234-1234-123412341234}" type="slidenum">
              <a:rPr lang="ru" sz="1000" smtClean="0">
                <a:solidFill>
                  <a:schemeClr val="lt2"/>
                </a:solidFill>
                <a:latin typeface="Roboto"/>
                <a:ea typeface="Roboto"/>
                <a:cs typeface="Roboto"/>
                <a:sym typeface="Roboto"/>
              </a:rPr>
              <a:t>‹#›</a:t>
            </a:fld>
            <a:endParaRPr lang="ru" sz="1000">
              <a:solidFill>
                <a:schemeClr val="lt2"/>
              </a:solidFill>
              <a:latin typeface="Roboto"/>
              <a:ea typeface="Roboto"/>
              <a:cs typeface="Roboto"/>
              <a:sym typeface="Roboto"/>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1/25/2016</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lt2"/>
                </a:solidFill>
                <a:latin typeface="Roboto"/>
                <a:ea typeface="Roboto"/>
                <a:cs typeface="Roboto"/>
                <a:sym typeface="Roboto"/>
              </a:rPr>
              <a:t>‹#›</a:t>
            </a:fld>
            <a:endParaRPr lang="ru" sz="1000">
              <a:solidFill>
                <a:schemeClr val="lt2"/>
              </a:solidFill>
              <a:latin typeface="Roboto"/>
              <a:ea typeface="Roboto"/>
              <a:cs typeface="Roboto"/>
              <a:sym typeface="Roboto"/>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857250"/>
            <a:ext cx="1905000" cy="41148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857250"/>
            <a:ext cx="6248400" cy="41148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1/25/2016</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lt2"/>
                </a:solidFill>
                <a:latin typeface="Roboto"/>
                <a:ea typeface="Roboto"/>
                <a:cs typeface="Roboto"/>
                <a:sym typeface="Roboto"/>
              </a:rPr>
              <a:t>‹#›</a:t>
            </a:fld>
            <a:endParaRPr lang="ru" sz="1000">
              <a:solidFill>
                <a:schemeClr val="lt2"/>
              </a:solidFill>
              <a:latin typeface="Roboto"/>
              <a:ea typeface="Roboto"/>
              <a:cs typeface="Roboto"/>
              <a:sym typeface="Roboto"/>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799"/>
          </a:xfrm>
          <a:prstGeom prst="rect">
            <a:avLst/>
          </a:prstGeom>
        </p:spPr>
        <p:txBody>
          <a:bodyPr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7" name="Shape 17"/>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ru">
                <a:solidFill>
                  <a:schemeClr val="lt1"/>
                </a:solidFill>
              </a:rPr>
              <a:t>‹#›</a:t>
            </a:fld>
            <a:endParaRPr lang="ru">
              <a:solidFill>
                <a:schemeClr val="lt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1/25/2016</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lt2"/>
                </a:solidFill>
                <a:latin typeface="Roboto"/>
                <a:ea typeface="Roboto"/>
                <a:cs typeface="Roboto"/>
                <a:sym typeface="Roboto"/>
              </a:rPr>
              <a:t>‹#›</a:t>
            </a:fld>
            <a:endParaRPr lang="ru" sz="1000">
              <a:solidFill>
                <a:schemeClr val="lt2"/>
              </a:solidFill>
              <a:latin typeface="Roboto"/>
              <a:ea typeface="Roboto"/>
              <a:cs typeface="Roboto"/>
              <a:sym typeface="Roboto"/>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1/25/2016</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lt2"/>
                </a:solidFill>
                <a:latin typeface="Roboto"/>
                <a:ea typeface="Roboto"/>
                <a:cs typeface="Roboto"/>
                <a:sym typeface="Roboto"/>
              </a:rPr>
              <a:t>‹#›</a:t>
            </a:fld>
            <a:endParaRPr lang="ru" sz="1000">
              <a:solidFill>
                <a:schemeClr val="lt2"/>
              </a:solidFill>
              <a:latin typeface="Roboto"/>
              <a:ea typeface="Roboto"/>
              <a:cs typeface="Roboto"/>
              <a:sym typeface="Roboto"/>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1/25/2016</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lt2"/>
                </a:solidFill>
                <a:latin typeface="Roboto"/>
                <a:ea typeface="Roboto"/>
                <a:cs typeface="Roboto"/>
                <a:sym typeface="Roboto"/>
              </a:rPr>
              <a:t>‹#›</a:t>
            </a:fld>
            <a:endParaRPr lang="ru" sz="1000">
              <a:solidFill>
                <a:schemeClr val="lt2"/>
              </a:solidFill>
              <a:latin typeface="Roboto"/>
              <a:ea typeface="Roboto"/>
              <a:cs typeface="Roboto"/>
              <a:sym typeface="Roboto"/>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857250"/>
            <a:ext cx="8382000" cy="802386"/>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pPr eaLnBrk="1" latinLnBrk="0" hangingPunct="1"/>
            <a:fld id="{7CB97365-EBCA-4027-87D5-99FC1D4DF0BB}" type="datetimeFigureOut">
              <a:rPr lang="en-US" smtClean="0"/>
              <a:pPr eaLnBrk="1" latinLnBrk="0" hangingPunct="1"/>
              <a:t>1/25/2016</a:t>
            </a:fld>
            <a:endParaRPr lang="en-US"/>
          </a:p>
        </p:txBody>
      </p:sp>
      <p:sp>
        <p:nvSpPr>
          <p:cNvPr id="27" name="Номер слайда 26"/>
          <p:cNvSpPr>
            <a:spLocks noGrp="1"/>
          </p:cNvSpPr>
          <p:nvPr>
            <p:ph type="sldNum" sz="quarter" idx="11"/>
          </p:nvPr>
        </p:nvSpPr>
        <p:spPr/>
        <p:txBody>
          <a:bodyPr rtlCol="0"/>
          <a:lstStyle/>
          <a:p>
            <a:pPr lvl="0" algn="r">
              <a:spcBef>
                <a:spcPts val="0"/>
              </a:spcBef>
              <a:buNone/>
            </a:pPr>
            <a:fld id="{00000000-1234-1234-1234-123412341234}" type="slidenum">
              <a:rPr lang="ru" sz="1000" smtClean="0">
                <a:solidFill>
                  <a:schemeClr val="lt2"/>
                </a:solidFill>
                <a:latin typeface="Roboto"/>
                <a:ea typeface="Roboto"/>
                <a:cs typeface="Roboto"/>
                <a:sym typeface="Roboto"/>
              </a:rPr>
              <a:t>‹#›</a:t>
            </a:fld>
            <a:endParaRPr lang="ru" sz="1000">
              <a:solidFill>
                <a:schemeClr val="lt2"/>
              </a:solidFill>
              <a:latin typeface="Roboto"/>
              <a:ea typeface="Roboto"/>
              <a:cs typeface="Roboto"/>
              <a:sym typeface="Roboto"/>
            </a:endParaRPr>
          </a:p>
        </p:txBody>
      </p:sp>
      <p:sp>
        <p:nvSpPr>
          <p:cNvPr id="28" name="Нижний колонтитул 27"/>
          <p:cNvSpPr>
            <a:spLocks noGrp="1"/>
          </p:cNvSpPr>
          <p:nvPr>
            <p:ph type="ftr" sz="quarter" idx="12"/>
          </p:nvPr>
        </p:nvSpPr>
        <p:spPr/>
        <p:txBody>
          <a:bodyPr rtlCol="0"/>
          <a:lstStyle/>
          <a:p>
            <a:endParaRPr kumimoji="0"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459486"/>
            <a:ext cx="957264" cy="342900"/>
          </a:xfrm>
        </p:spPr>
        <p:txBody>
          <a:bodyPr/>
          <a:lstStyle/>
          <a:p>
            <a:pPr eaLnBrk="1" latinLnBrk="0" hangingPunct="1"/>
            <a:fld id="{7CB97365-EBCA-4027-87D5-99FC1D4DF0BB}" type="datetimeFigureOut">
              <a:rPr lang="en-US" smtClean="0"/>
              <a:pPr eaLnBrk="1" latinLnBrk="0" hangingPunct="1"/>
              <a:t>1/25/2016</a:t>
            </a:fld>
            <a:endParaRPr lang="en-US"/>
          </a:p>
        </p:txBody>
      </p:sp>
      <p:sp>
        <p:nvSpPr>
          <p:cNvPr id="4" name="Нижний колонтитул 3"/>
          <p:cNvSpPr>
            <a:spLocks noGrp="1"/>
          </p:cNvSpPr>
          <p:nvPr>
            <p:ph type="ftr" sz="quarter" idx="11"/>
          </p:nvPr>
        </p:nvSpPr>
        <p:spPr>
          <a:xfrm>
            <a:off x="5257800" y="459486"/>
            <a:ext cx="1325880" cy="342900"/>
          </a:xfrm>
        </p:spPr>
        <p:txBody>
          <a:bodyPr/>
          <a:lstStyle/>
          <a:p>
            <a:endParaRPr kumimoji="0" lang="en-US"/>
          </a:p>
        </p:txBody>
      </p:sp>
      <p:sp>
        <p:nvSpPr>
          <p:cNvPr id="5" name="Номер слайда 4"/>
          <p:cNvSpPr>
            <a:spLocks noGrp="1"/>
          </p:cNvSpPr>
          <p:nvPr>
            <p:ph type="sldNum" sz="quarter" idx="12"/>
          </p:nvPr>
        </p:nvSpPr>
        <p:spPr>
          <a:xfrm>
            <a:off x="8174736" y="1704"/>
            <a:ext cx="762000" cy="274320"/>
          </a:xfrm>
        </p:spPr>
        <p:txBody>
          <a:bodyPr/>
          <a:lstStyle/>
          <a:p>
            <a:pPr lvl="0" algn="r">
              <a:spcBef>
                <a:spcPts val="0"/>
              </a:spcBef>
              <a:buNone/>
            </a:pPr>
            <a:fld id="{00000000-1234-1234-1234-123412341234}" type="slidenum">
              <a:rPr lang="ru" sz="1000" smtClean="0">
                <a:solidFill>
                  <a:schemeClr val="lt2"/>
                </a:solidFill>
                <a:latin typeface="Roboto"/>
                <a:ea typeface="Roboto"/>
                <a:cs typeface="Roboto"/>
                <a:sym typeface="Roboto"/>
              </a:rPr>
              <a:t>‹#›</a:t>
            </a:fld>
            <a:endParaRPr lang="ru" sz="1000">
              <a:solidFill>
                <a:schemeClr val="lt2"/>
              </a:solidFill>
              <a:latin typeface="Roboto"/>
              <a:ea typeface="Roboto"/>
              <a:cs typeface="Roboto"/>
              <a:sym typeface="Roboto"/>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1/25/2016</a:t>
            </a:fld>
            <a:endParaRPr lang="en-US"/>
          </a:p>
        </p:txBody>
      </p:sp>
      <p:sp>
        <p:nvSpPr>
          <p:cNvPr id="3" name="Нижний колонтитул 2"/>
          <p:cNvSpPr>
            <a:spLocks noGrp="1"/>
          </p:cNvSpPr>
          <p:nvPr>
            <p:ph type="ftr" sz="quarter" idx="11"/>
          </p:nvPr>
        </p:nvSpPr>
        <p:spPr/>
        <p:txBody>
          <a:bodyPr/>
          <a:lstStyle/>
          <a:p>
            <a:endParaRPr kumimoji="0" lang="en-US"/>
          </a:p>
        </p:txBody>
      </p:sp>
      <p:sp>
        <p:nvSpPr>
          <p:cNvPr id="4" name="Номер слайда 3"/>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lt2"/>
                </a:solidFill>
                <a:latin typeface="Roboto"/>
                <a:ea typeface="Roboto"/>
                <a:cs typeface="Roboto"/>
                <a:sym typeface="Roboto"/>
              </a:rPr>
              <a:t>‹#›</a:t>
            </a:fld>
            <a:endParaRPr lang="ru" sz="1000">
              <a:solidFill>
                <a:schemeClr val="lt2"/>
              </a:solidFill>
              <a:latin typeface="Roboto"/>
              <a:ea typeface="Roboto"/>
              <a:cs typeface="Roboto"/>
              <a:sym typeface="Roboto"/>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826478"/>
            <a:ext cx="3383280" cy="658368"/>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1/25/2016</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lt2"/>
                </a:solidFill>
                <a:latin typeface="Roboto"/>
                <a:ea typeface="Roboto"/>
                <a:cs typeface="Roboto"/>
                <a:sym typeface="Roboto"/>
              </a:rPr>
              <a:t>‹#›</a:t>
            </a:fld>
            <a:endParaRPr lang="ru" sz="1000">
              <a:solidFill>
                <a:schemeClr val="lt2"/>
              </a:solidFill>
              <a:latin typeface="Roboto"/>
              <a:ea typeface="Roboto"/>
              <a:cs typeface="Roboto"/>
              <a:sym typeface="Roboto"/>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1/25/2016</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lt2"/>
                </a:solidFill>
                <a:latin typeface="Roboto"/>
                <a:ea typeface="Roboto"/>
                <a:cs typeface="Roboto"/>
                <a:sym typeface="Roboto"/>
              </a:rPr>
              <a:t>‹#›</a:t>
            </a:fld>
            <a:endParaRPr lang="ru" sz="1000">
              <a:solidFill>
                <a:schemeClr val="lt2"/>
              </a:solidFill>
              <a:latin typeface="Roboto"/>
              <a:ea typeface="Roboto"/>
              <a:cs typeface="Roboto"/>
              <a:sym typeface="Roboto"/>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857250"/>
            <a:ext cx="8229600" cy="8001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pPr eaLnBrk="1" latinLnBrk="0" hangingPunct="1"/>
            <a:fld id="{7CB97365-EBCA-4027-87D5-99FC1D4DF0BB}" type="datetimeFigureOut">
              <a:rPr lang="en-US" smtClean="0"/>
              <a:pPr eaLnBrk="1" latinLnBrk="0" hangingPunct="1"/>
              <a:t>1/25/2016</a:t>
            </a:fld>
            <a:endParaRPr lang="en-US">
              <a:solidFill>
                <a:schemeClr val="tx1">
                  <a:shade val="50000"/>
                </a:schemeClr>
              </a:solidFill>
            </a:endParaRPr>
          </a:p>
        </p:txBody>
      </p:sp>
      <p:sp>
        <p:nvSpPr>
          <p:cNvPr id="3" name="Нижний колонтитул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kumimoji="0" lang="en-US">
              <a:solidFill>
                <a:schemeClr val="tx1">
                  <a:shade val="50000"/>
                </a:schemeClr>
              </a:solidFill>
            </a:endParaRPr>
          </a:p>
        </p:txBody>
      </p:sp>
      <p:sp>
        <p:nvSpPr>
          <p:cNvPr id="23" name="Номер слайда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pPr lvl="0" algn="r">
              <a:spcBef>
                <a:spcPts val="0"/>
              </a:spcBef>
              <a:buNone/>
            </a:pPr>
            <a:fld id="{00000000-1234-1234-1234-123412341234}" type="slidenum">
              <a:rPr lang="ru" sz="1000" smtClean="0">
                <a:solidFill>
                  <a:schemeClr val="lt2"/>
                </a:solidFill>
                <a:latin typeface="Roboto"/>
                <a:ea typeface="Roboto"/>
                <a:cs typeface="Roboto"/>
                <a:sym typeface="Roboto"/>
              </a:rPr>
              <a:t>‹#›</a:t>
            </a:fld>
            <a:endParaRPr lang="ru" sz="1000">
              <a:solidFill>
                <a:schemeClr val="lt2"/>
              </a:solidFill>
              <a:latin typeface="Roboto"/>
              <a:ea typeface="Roboto"/>
              <a:cs typeface="Roboto"/>
              <a:sym typeface="Roboto"/>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stinations.ru/netherlands"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destinations.ru/arub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60950" y="785925"/>
            <a:ext cx="8222100" cy="4121700"/>
          </a:xfrm>
          <a:prstGeom prst="rect">
            <a:avLst/>
          </a:prstGeom>
        </p:spPr>
        <p:txBody>
          <a:bodyPr lIns="91425" tIns="91425" rIns="91425" bIns="91425" anchor="ctr" anchorCtr="0">
            <a:noAutofit/>
          </a:bodyPr>
          <a:lstStyle/>
          <a:p>
            <a:pPr lvl="0" indent="457200" algn="just" rtl="0">
              <a:lnSpc>
                <a:spcPct val="115000"/>
              </a:lnSpc>
              <a:spcBef>
                <a:spcPts val="0"/>
              </a:spcBef>
              <a:buNone/>
            </a:pPr>
            <a:r>
              <a:rPr lang="ru" sz="2400" i="1">
                <a:latin typeface="Georgia"/>
                <a:ea typeface="Georgia"/>
                <a:cs typeface="Georgia"/>
                <a:sym typeface="Georgia"/>
              </a:rPr>
              <a:t>Королевство </a:t>
            </a:r>
            <a:r>
              <a:rPr lang="ru" sz="2400" i="1">
                <a:latin typeface="Georgia"/>
                <a:ea typeface="Georgia"/>
                <a:cs typeface="Georgia"/>
                <a:sym typeface="Georgia"/>
                <a:hlinkClick r:id="rId3"/>
              </a:rPr>
              <a:t>Нидерланды</a:t>
            </a:r>
            <a:r>
              <a:rPr lang="ru" sz="2400" i="1">
                <a:latin typeface="Georgia"/>
                <a:ea typeface="Georgia"/>
                <a:cs typeface="Georgia"/>
                <a:sym typeface="Georgia"/>
              </a:rPr>
              <a:t>  состоит из собственно Нидерландов и островов Карибского моря – острова </a:t>
            </a:r>
            <a:r>
              <a:rPr lang="ru" sz="2400" i="1">
                <a:latin typeface="Georgia"/>
                <a:ea typeface="Georgia"/>
                <a:cs typeface="Georgia"/>
                <a:sym typeface="Georgia"/>
                <a:hlinkClick r:id="rId4"/>
              </a:rPr>
              <a:t>Аруба</a:t>
            </a:r>
            <a:r>
              <a:rPr lang="ru" sz="2400" i="1">
                <a:latin typeface="Georgia"/>
                <a:ea typeface="Georgia"/>
                <a:cs typeface="Georgia"/>
                <a:sym typeface="Georgia"/>
              </a:rPr>
              <a:t> и Антильских островов. Нидерланды иногда называют «Голландией». Нидерланды лежат в дельте трех рек – Рейна, Маас  и Шельды. Кроме того, почти четверть территории страны лежит ниже уровня моря. Голландцы гордятся тем, что они сумели одержать победу над водой. В одном Амстердаме, столице Нидерландов, насчитывается 1281 мост.</a:t>
            </a:r>
          </a:p>
          <a:p>
            <a:pPr lvl="0">
              <a:spcBef>
                <a:spcPts val="0"/>
              </a:spcBef>
              <a:buNone/>
            </a:pPr>
            <a:endParaRPr sz="2400" i="1">
              <a:latin typeface="Georgia"/>
              <a:ea typeface="Georgia"/>
              <a:cs typeface="Georgia"/>
              <a:sym typeface="Georgia"/>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60950" y="785925"/>
            <a:ext cx="8222100" cy="4121700"/>
          </a:xfrm>
          <a:prstGeom prst="rect">
            <a:avLst/>
          </a:prstGeom>
        </p:spPr>
        <p:txBody>
          <a:bodyPr lIns="91425" tIns="91425" rIns="91425" bIns="91425" anchor="ctr" anchorCtr="0">
            <a:noAutofit/>
          </a:bodyPr>
          <a:lstStyle/>
          <a:p>
            <a:pPr lvl="0" indent="457200" algn="just" rtl="0">
              <a:lnSpc>
                <a:spcPct val="115000"/>
              </a:lnSpc>
              <a:spcBef>
                <a:spcPts val="0"/>
              </a:spcBef>
              <a:buNone/>
            </a:pPr>
            <a:r>
              <a:rPr lang="ru" sz="3000" i="1">
                <a:latin typeface="Georgia"/>
                <a:ea typeface="Georgia"/>
                <a:cs typeface="Georgia"/>
                <a:sym typeface="Georgia"/>
              </a:rPr>
              <a:t>Музей Ван Гога. На четырех этажах Музея представлены многие из самых известных работ голландского художника. 500 рисунков, 200 картин и более чем 700 писем составляют коллекцию. Помимо работ самого Ван Гога, здесь также содержатся картины его друзей и нескольких ведущих художников того времени.</a:t>
            </a:r>
          </a:p>
          <a:p>
            <a:pPr lvl="0" rtl="0">
              <a:spcBef>
                <a:spcPts val="0"/>
              </a:spcBef>
              <a:buNone/>
            </a:pPr>
            <a:endParaRPr sz="3000" i="1">
              <a:latin typeface="Georgia"/>
              <a:ea typeface="Georgia"/>
              <a:cs typeface="Georgia"/>
              <a:sym typeface="Georgia"/>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60950" y="689850"/>
            <a:ext cx="8222100" cy="4121700"/>
          </a:xfrm>
          <a:prstGeom prst="rect">
            <a:avLst/>
          </a:prstGeom>
        </p:spPr>
        <p:txBody>
          <a:bodyPr lIns="91425" tIns="91425" rIns="91425" bIns="91425" anchor="ctr" anchorCtr="0">
            <a:noAutofit/>
          </a:bodyPr>
          <a:lstStyle/>
          <a:p>
            <a:pPr lvl="0" indent="457200" algn="just" rtl="0">
              <a:lnSpc>
                <a:spcPct val="115000"/>
              </a:lnSpc>
              <a:spcBef>
                <a:spcPts val="0"/>
              </a:spcBef>
              <a:buNone/>
            </a:pPr>
            <a:r>
              <a:rPr lang="ru" sz="2400" i="1">
                <a:latin typeface="Georgia"/>
                <a:ea typeface="Georgia"/>
                <a:cs typeface="Georgia"/>
                <a:sym typeface="Georgia"/>
              </a:rPr>
              <a:t>Велосипеды и велосипедисты в Амстердаме можно назвать одной из достопримечательностей города. Велосипед в Амстердаме — самый распространенный вид транспорта. Специальные дорожки, специальные светофоры для велосипедов. Горожане так себя комфортно чувствуют на них, что если едут по велодорожке, не обращают внимания на пешеходов.</a:t>
            </a:r>
          </a:p>
          <a:p>
            <a:pPr lvl="0" rtl="0">
              <a:spcBef>
                <a:spcPts val="0"/>
              </a:spcBef>
              <a:buNone/>
            </a:pPr>
            <a:endParaRPr sz="2400" i="1">
              <a:latin typeface="Georgia"/>
              <a:ea typeface="Georgia"/>
              <a:cs typeface="Georgia"/>
              <a:sym typeface="Georgia"/>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60950" y="510900"/>
            <a:ext cx="8222100" cy="4121700"/>
          </a:xfrm>
          <a:prstGeom prst="rect">
            <a:avLst/>
          </a:prstGeom>
        </p:spPr>
        <p:txBody>
          <a:bodyPr lIns="91425" tIns="91425" rIns="91425" bIns="91425" anchor="ctr" anchorCtr="0">
            <a:noAutofit/>
          </a:bodyPr>
          <a:lstStyle/>
          <a:p>
            <a:pPr lvl="0" indent="457200" algn="just" rtl="0">
              <a:lnSpc>
                <a:spcPct val="152727"/>
              </a:lnSpc>
              <a:spcBef>
                <a:spcPts val="1200"/>
              </a:spcBef>
              <a:spcAft>
                <a:spcPts val="1200"/>
              </a:spcAft>
              <a:buNone/>
            </a:pPr>
            <a:r>
              <a:rPr lang="ru" sz="1800" i="1">
                <a:latin typeface="Georgia"/>
                <a:ea typeface="Georgia"/>
                <a:cs typeface="Georgia"/>
                <a:sym typeface="Georgia"/>
              </a:rPr>
              <a:t>Тюльпаны – символ Голландии. Еще со времен средневековья тюльпаны были национальным цветком Нидерландов.</a:t>
            </a:r>
          </a:p>
          <a:p>
            <a:pPr lvl="0" indent="457200" algn="just" rtl="0">
              <a:lnSpc>
                <a:spcPct val="152727"/>
              </a:lnSpc>
              <a:spcBef>
                <a:spcPts val="1200"/>
              </a:spcBef>
              <a:spcAft>
                <a:spcPts val="1200"/>
              </a:spcAft>
              <a:buNone/>
            </a:pPr>
            <a:r>
              <a:rPr lang="ru" sz="1800" i="1">
                <a:latin typeface="Georgia"/>
                <a:ea typeface="Georgia"/>
                <a:cs typeface="Georgia"/>
                <a:sym typeface="Georgia"/>
              </a:rPr>
              <a:t>Каждую весну проводится известный во всем мире парад цветов (Bloemencorso Bollenstreek).</a:t>
            </a:r>
          </a:p>
          <a:p>
            <a:pPr lvl="0" indent="457200" algn="just" rtl="0">
              <a:lnSpc>
                <a:spcPct val="152727"/>
              </a:lnSpc>
              <a:spcBef>
                <a:spcPts val="0"/>
              </a:spcBef>
              <a:buNone/>
            </a:pPr>
            <a:r>
              <a:rPr lang="ru" sz="1800" i="1">
                <a:latin typeface="Georgia"/>
                <a:ea typeface="Georgia"/>
                <a:cs typeface="Georgia"/>
                <a:sym typeface="Georgia"/>
              </a:rPr>
              <a:t>На цветочном аукционе Аалсмеер ежедневно продается около 20 миллионов цветов.</a:t>
            </a:r>
          </a:p>
          <a:p>
            <a:pPr lvl="0" indent="457200" algn="just" rtl="0">
              <a:lnSpc>
                <a:spcPct val="152727"/>
              </a:lnSpc>
              <a:spcBef>
                <a:spcPts val="0"/>
              </a:spcBef>
              <a:buNone/>
            </a:pPr>
            <a:r>
              <a:rPr lang="ru" sz="1800" i="1">
                <a:latin typeface="Georgia"/>
                <a:ea typeface="Georgia"/>
                <a:cs typeface="Georgia"/>
                <a:sym typeface="Georgia"/>
              </a:rPr>
              <a:t>Рядом с городком Лиссе, основан парк цветов Кекенхоф, в котором каждую весну расцветают миллионы цветов. Лучшее время для посещения парка – с марта по май.</a:t>
            </a:r>
          </a:p>
          <a:p>
            <a:pPr lvl="0" algn="just" rtl="0">
              <a:spcBef>
                <a:spcPts val="0"/>
              </a:spcBef>
              <a:buNone/>
            </a:pPr>
            <a:endParaRPr sz="1800" i="1">
              <a:latin typeface="Georgia"/>
              <a:ea typeface="Georgia"/>
              <a:cs typeface="Georgia"/>
              <a:sym typeface="Georgia"/>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26624" y="563275"/>
            <a:ext cx="8289791" cy="4121700"/>
          </a:xfrm>
          <a:prstGeom prst="rect">
            <a:avLst/>
          </a:prstGeom>
        </p:spPr>
        <p:txBody>
          <a:bodyPr lIns="91425" tIns="91425" rIns="91425" bIns="91425" anchor="ctr" anchorCtr="0">
            <a:noAutofit/>
          </a:bodyPr>
          <a:lstStyle/>
          <a:p>
            <a:pPr lvl="0" indent="457200" algn="just" rtl="0">
              <a:spcBef>
                <a:spcPts val="0"/>
              </a:spcBef>
              <a:buNone/>
            </a:pPr>
            <a:r>
              <a:rPr lang="ru" sz="2400" i="1">
                <a:latin typeface="Georgia"/>
                <a:ea typeface="Georgia"/>
                <a:cs typeface="Georgia"/>
                <a:sym typeface="Georgia"/>
              </a:rPr>
              <a:t>Голландский сыр. </a:t>
            </a:r>
          </a:p>
          <a:p>
            <a:pPr lvl="0" indent="457200" algn="just" rtl="0">
              <a:spcBef>
                <a:spcPts val="0"/>
              </a:spcBef>
              <a:buNone/>
            </a:pPr>
            <a:r>
              <a:rPr lang="ru" sz="2400" i="1">
                <a:latin typeface="Georgia"/>
                <a:ea typeface="Georgia"/>
                <a:cs typeface="Georgia"/>
                <a:sym typeface="Georgia"/>
              </a:rPr>
              <a:t>Голландцы часто называют свою родину страной сыра. В северной части Нидерландов расположенный городок Алкмар, знаменит традиционным Сырным рынком, который проходит здесь, каждую пятницу, начиная с середины апреля и до середины сентября.</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3600" y="301350"/>
            <a:ext cx="8236799" cy="3051900"/>
          </a:xfrm>
          <a:prstGeom prst="rect">
            <a:avLst/>
          </a:prstGeom>
        </p:spPr>
        <p:txBody>
          <a:bodyPr lIns="91425" tIns="91425" rIns="91425" bIns="91425" anchor="ctr" anchorCtr="0">
            <a:noAutofit/>
          </a:bodyPr>
          <a:lstStyle/>
          <a:p>
            <a:pPr lvl="0" indent="457200" algn="just" rtl="0">
              <a:lnSpc>
                <a:spcPct val="115000"/>
              </a:lnSpc>
              <a:spcBef>
                <a:spcPts val="0"/>
              </a:spcBef>
              <a:buNone/>
            </a:pPr>
            <a:r>
              <a:rPr lang="ru" sz="2400" i="1">
                <a:latin typeface="Georgia"/>
                <a:ea typeface="Georgia"/>
                <a:cs typeface="Georgia"/>
                <a:sym typeface="Georgia"/>
              </a:rPr>
              <a:t>Голландия, или королевство Нидерланды, - настоящий рай для туристов. Помимо того, что в стране огромное количество музеев и архитектурных достопримечательностей, здесь каждый сможет найти развлечения себе по вкусу.</a:t>
            </a:r>
          </a:p>
          <a:p>
            <a:pPr lvl="0" indent="457200" algn="just" rtl="0">
              <a:spcBef>
                <a:spcPts val="0"/>
              </a:spcBef>
              <a:buNone/>
            </a:pPr>
            <a:endParaRPr sz="2400" i="1">
              <a:latin typeface="Georgia"/>
              <a:ea typeface="Georgia"/>
              <a:cs typeface="Georgia"/>
              <a:sym typeface="Georgia"/>
            </a:endParaRPr>
          </a:p>
        </p:txBody>
      </p:sp>
      <p:pic>
        <p:nvPicPr>
          <p:cNvPr id="175" name="Shape 175"/>
          <p:cNvPicPr preferRelativeResize="0"/>
          <p:nvPr/>
        </p:nvPicPr>
        <p:blipFill>
          <a:blip r:embed="rId3">
            <a:alphaModFix/>
          </a:blip>
          <a:stretch>
            <a:fillRect/>
          </a:stretch>
        </p:blipFill>
        <p:spPr>
          <a:xfrm>
            <a:off x="194725" y="3038950"/>
            <a:ext cx="8754550" cy="1855225"/>
          </a:xfrm>
          <a:prstGeom prst="rect">
            <a:avLst/>
          </a:prstGeom>
          <a:noFill/>
          <a:ln>
            <a:noFill/>
          </a:ln>
        </p:spPr>
      </p:pic>
    </p:spTree>
  </p:cSld>
  <p:clrMapOvr>
    <a:masterClrMapping/>
  </p:clrMapOvr>
  <p:transition spd="slow">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TotalTime>
  <Words>311</Words>
  <Application>Microsoft Office PowerPoint</Application>
  <PresentationFormat>Экран (16:9)</PresentationFormat>
  <Paragraphs>10</Paragraphs>
  <Slides>6</Slides>
  <Notes>6</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Trebuchet MS</vt:lpstr>
      <vt:lpstr>Roboto</vt:lpstr>
      <vt:lpstr>Wingdings 2</vt:lpstr>
      <vt:lpstr>Georgia</vt:lpstr>
      <vt:lpstr>Городская</vt:lpstr>
      <vt:lpstr>Королевство Нидерланды  состоит из собственно Нидерландов и островов Карибского моря – острова Аруба и Антильских островов. Нидерланды иногда называют «Голландией». Нидерланды лежат в дельте трех рек – Рейна, Маас  и Шельды. Кроме того, почти четверть территории страны лежит ниже уровня моря. Голландцы гордятся тем, что они сумели одержать победу над водой. В одном Амстердаме, столице Нидерландов, насчитывается 1281 мост. </vt:lpstr>
      <vt:lpstr>Музей Ван Гога. На четырех этажах Музея представлены многие из самых известных работ голландского художника. 500 рисунков, 200 картин и более чем 700 писем составляют коллекцию. Помимо работ самого Ван Гога, здесь также содержатся картины его друзей и нескольких ведущих художников того времени. </vt:lpstr>
      <vt:lpstr>Велосипеды и велосипедисты в Амстердаме можно назвать одной из достопримечательностей города. Велосипед в Амстердаме — самый распространенный вид транспорта. Специальные дорожки, специальные светофоры для велосипедов. Горожане так себя комфортно чувствуют на них, что если едут по велодорожке, не обращают внимания на пешеходов. </vt:lpstr>
      <vt:lpstr>Тюльпаны – символ Голландии. Еще со времен средневековья тюльпаны были национальным цветком Нидерландов. Каждую весну проводится известный во всем мире парад цветов (Bloemencorso Bollenstreek). На цветочном аукционе Аалсмеер ежедневно продается около 20 миллионов цветов. Рядом с городком Лиссе, основан парк цветов Кекенхоф, в котором каждую весну расцветают миллионы цветов. Лучшее время для посещения парка – с марта по май. </vt:lpstr>
      <vt:lpstr>Голландский сыр.  Голландцы часто называют свою родину страной сыра. В северной части Нидерландов расположенный городок Алкмар, знаменит традиционным Сырным рынком, который проходит здесь, каждую пятницу, начиная с середины апреля и до середины сентября.</vt:lpstr>
      <vt:lpstr>Голландия, или королевство Нидерланды, - настоящий рай для туристов. Помимо того, что в стране огромное количество музеев и архитектурных достопримечательностей, здесь каждый сможет найти развлечения себе по вкусу.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Страны мира. Королевство Нидерланды</dc:title>
  <dc:creator>Полина</dc:creator>
  <cp:lastModifiedBy>Полина</cp:lastModifiedBy>
  <cp:revision>6</cp:revision>
  <dcterms:modified xsi:type="dcterms:W3CDTF">2016-01-25T19:57:50Z</dcterms:modified>
</cp:coreProperties>
</file>