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0"/>
  </p:notesMasterIdLst>
  <p:sldIdLst>
    <p:sldId id="259" r:id="rId2"/>
    <p:sldId id="276" r:id="rId3"/>
    <p:sldId id="286" r:id="rId4"/>
    <p:sldId id="290" r:id="rId5"/>
    <p:sldId id="261" r:id="rId6"/>
    <p:sldId id="262" r:id="rId7"/>
    <p:sldId id="264" r:id="rId8"/>
    <p:sldId id="265" r:id="rId9"/>
    <p:sldId id="263" r:id="rId10"/>
    <p:sldId id="284" r:id="rId11"/>
    <p:sldId id="266" r:id="rId12"/>
    <p:sldId id="267" r:id="rId13"/>
    <p:sldId id="285" r:id="rId14"/>
    <p:sldId id="269" r:id="rId15"/>
    <p:sldId id="271" r:id="rId16"/>
    <p:sldId id="272" r:id="rId17"/>
    <p:sldId id="273" r:id="rId18"/>
    <p:sldId id="275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7" r:id="rId27"/>
    <p:sldId id="288" r:id="rId28"/>
    <p:sldId id="289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33CC33"/>
    <a:srgbClr val="FFFFFF"/>
    <a:srgbClr val="0000FF"/>
    <a:srgbClr val="00FF00"/>
    <a:srgbClr val="4C7A80"/>
    <a:srgbClr val="CC00CC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5" autoAdjust="0"/>
    <p:restoredTop sz="94671" autoAdjust="0"/>
  </p:normalViewPr>
  <p:slideViewPr>
    <p:cSldViewPr>
      <p:cViewPr>
        <p:scale>
          <a:sx n="47" d="100"/>
          <a:sy n="47" d="100"/>
        </p:scale>
        <p:origin x="-51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1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28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BFED3-2838-4FF8-A07A-06BFFCEDB47A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D9098-39B8-4750-9887-7F19FD0E16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D9098-39B8-4750-9887-7F19FD0E162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D9098-39B8-4750-9887-7F19FD0E162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D9098-39B8-4750-9887-7F19FD0E162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D9098-39B8-4750-9887-7F19FD0E162A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142985"/>
            <a:ext cx="8229600" cy="22860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Обобщающий урок по теме «Причастие и деепричастие»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6182" y="3228536"/>
            <a:ext cx="4601914" cy="1752600"/>
          </a:xfrm>
        </p:spPr>
        <p:txBody>
          <a:bodyPr>
            <a:normAutofit fontScale="92500" lnSpcReduction="20000"/>
          </a:bodyPr>
          <a:lstStyle/>
          <a:p>
            <a:r>
              <a:rPr lang="ru-RU" sz="6600" dirty="0" smtClean="0"/>
              <a:t>Урок – тренинг </a:t>
            </a:r>
            <a:endParaRPr lang="ru-RU" sz="6600" dirty="0"/>
          </a:p>
        </p:txBody>
      </p:sp>
      <p:pic>
        <p:nvPicPr>
          <p:cNvPr id="5122" name="Picture 2" descr="C:\Documents and Settings\Алёна\Local Settings\Temporary Internet Files\Content.IE5\0WQUD014\MM900303417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2571744"/>
            <a:ext cx="3643338" cy="35719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Морфемный и морфологический разбор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Constantia" pitchFamily="18" charset="0"/>
              </a:rPr>
              <a:t>ПРИЧАСТИЕ  </a:t>
            </a:r>
            <a:r>
              <a:rPr lang="ru-RU" b="1" i="1" u="sng" dirty="0" smtClean="0">
                <a:solidFill>
                  <a:srgbClr val="00B050"/>
                </a:solidFill>
                <a:latin typeface="Constantia" pitchFamily="18" charset="0"/>
              </a:rPr>
              <a:t>Видевший</a:t>
            </a:r>
            <a:endParaRPr lang="ru-RU" dirty="0" smtClean="0">
              <a:solidFill>
                <a:srgbClr val="00B050"/>
              </a:solidFill>
              <a:latin typeface="Constantia" pitchFamily="18" charset="0"/>
            </a:endParaRPr>
          </a:p>
          <a:p>
            <a:pPr>
              <a:buNone/>
            </a:pPr>
            <a:r>
              <a:rPr lang="en-US" dirty="0" smtClean="0">
                <a:latin typeface="Constantia" pitchFamily="18" charset="0"/>
              </a:rPr>
              <a:t>I</a:t>
            </a:r>
            <a:r>
              <a:rPr lang="ru-RU" dirty="0" smtClean="0">
                <a:latin typeface="Constantia" pitchFamily="18" charset="0"/>
              </a:rPr>
              <a:t>.Часть речи _________________</a:t>
            </a:r>
          </a:p>
          <a:p>
            <a:pPr>
              <a:buNone/>
            </a:pPr>
            <a:r>
              <a:rPr lang="ru-RU" dirty="0" smtClean="0">
                <a:latin typeface="Constantia" pitchFamily="18" charset="0"/>
              </a:rPr>
              <a:t>                        Общее значение</a:t>
            </a:r>
          </a:p>
          <a:p>
            <a:pPr>
              <a:buNone/>
            </a:pPr>
            <a:r>
              <a:rPr lang="en-US" dirty="0" smtClean="0">
                <a:latin typeface="Constantia" pitchFamily="18" charset="0"/>
              </a:rPr>
              <a:t>II</a:t>
            </a:r>
            <a:r>
              <a:rPr lang="ru-RU" dirty="0" smtClean="0">
                <a:latin typeface="Constantia" pitchFamily="18" charset="0"/>
              </a:rPr>
              <a:t>.Морфологические признаки:</a:t>
            </a:r>
          </a:p>
          <a:p>
            <a:pPr>
              <a:buNone/>
            </a:pPr>
            <a:r>
              <a:rPr lang="ru-RU" dirty="0" smtClean="0">
                <a:latin typeface="Constantia" pitchFamily="18" charset="0"/>
              </a:rPr>
              <a:t>1.Нач. форма __________________________</a:t>
            </a:r>
          </a:p>
          <a:p>
            <a:pPr>
              <a:buNone/>
            </a:pPr>
            <a:r>
              <a:rPr lang="ru-RU" dirty="0" smtClean="0">
                <a:latin typeface="Constantia" pitchFamily="18" charset="0"/>
              </a:rPr>
              <a:t>    Н.ф. глагола</a:t>
            </a:r>
          </a:p>
          <a:p>
            <a:pPr>
              <a:buNone/>
            </a:pPr>
            <a:r>
              <a:rPr lang="ru-RU" dirty="0" smtClean="0">
                <a:latin typeface="Constantia" pitchFamily="18" charset="0"/>
              </a:rPr>
              <a:t> 2. </a:t>
            </a:r>
            <a:r>
              <a:rPr lang="ru-RU" dirty="0" err="1" smtClean="0">
                <a:latin typeface="Constantia" pitchFamily="18" charset="0"/>
              </a:rPr>
              <a:t>Пост.пр</a:t>
            </a:r>
            <a:r>
              <a:rPr lang="ru-RU" dirty="0" smtClean="0">
                <a:latin typeface="Constantia" pitchFamily="18" charset="0"/>
              </a:rPr>
              <a:t>.: __________________</a:t>
            </a:r>
          </a:p>
          <a:p>
            <a:pPr>
              <a:buNone/>
            </a:pPr>
            <a:r>
              <a:rPr lang="ru-RU" dirty="0" smtClean="0">
                <a:latin typeface="Constantia" pitchFamily="18" charset="0"/>
              </a:rPr>
              <a:t>_____________________________</a:t>
            </a:r>
          </a:p>
          <a:p>
            <a:pPr>
              <a:buNone/>
            </a:pPr>
            <a:r>
              <a:rPr lang="ru-RU" dirty="0" smtClean="0">
                <a:latin typeface="Constantia" pitchFamily="18" charset="0"/>
              </a:rPr>
              <a:t>3. </a:t>
            </a:r>
            <a:r>
              <a:rPr lang="ru-RU" dirty="0" err="1" smtClean="0">
                <a:latin typeface="Constantia" pitchFamily="18" charset="0"/>
              </a:rPr>
              <a:t>Непост</a:t>
            </a:r>
            <a:r>
              <a:rPr lang="ru-RU" dirty="0" smtClean="0">
                <a:latin typeface="Constantia" pitchFamily="18" charset="0"/>
              </a:rPr>
              <a:t>. </a:t>
            </a:r>
            <a:r>
              <a:rPr lang="ru-RU" dirty="0" err="1" smtClean="0">
                <a:latin typeface="Constantia" pitchFamily="18" charset="0"/>
              </a:rPr>
              <a:t>пр.:_________________</a:t>
            </a:r>
            <a:endParaRPr lang="ru-RU" dirty="0" smtClean="0">
              <a:latin typeface="Constantia" pitchFamily="18" charset="0"/>
            </a:endParaRPr>
          </a:p>
          <a:p>
            <a:pPr>
              <a:buNone/>
            </a:pPr>
            <a:r>
              <a:rPr lang="ru-RU" dirty="0" smtClean="0">
                <a:latin typeface="Constantia" pitchFamily="18" charset="0"/>
              </a:rPr>
              <a:t>_____________________________</a:t>
            </a:r>
          </a:p>
          <a:p>
            <a:pPr>
              <a:buNone/>
            </a:pPr>
            <a:r>
              <a:rPr lang="en-US" dirty="0" smtClean="0">
                <a:latin typeface="Constantia" pitchFamily="18" charset="0"/>
              </a:rPr>
              <a:t>III</a:t>
            </a:r>
            <a:r>
              <a:rPr lang="ru-RU" dirty="0" smtClean="0">
                <a:latin typeface="Constantia" pitchFamily="18" charset="0"/>
              </a:rPr>
              <a:t>.Синтаксическая роль: ______</a:t>
            </a:r>
          </a:p>
          <a:p>
            <a:pPr>
              <a:buNone/>
            </a:pPr>
            <a:r>
              <a:rPr lang="ru-RU" dirty="0" smtClean="0">
                <a:latin typeface="Constantia" pitchFamily="18" charset="0"/>
              </a:rPr>
              <a:t>_____________________________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ДЕЕПРИЧАСТИЕ  </a:t>
            </a:r>
            <a:r>
              <a:rPr lang="ru-RU" b="1" u="sng" dirty="0" smtClean="0">
                <a:solidFill>
                  <a:srgbClr val="00B050"/>
                </a:solidFill>
              </a:rPr>
              <a:t>Ласкаясь </a:t>
            </a:r>
            <a:endParaRPr lang="ru-RU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I</a:t>
            </a:r>
            <a:r>
              <a:rPr lang="ru-RU" dirty="0" smtClean="0"/>
              <a:t>.Часть речи   ________________</a:t>
            </a:r>
          </a:p>
          <a:p>
            <a:pPr>
              <a:buNone/>
            </a:pPr>
            <a:r>
              <a:rPr lang="ru-RU" dirty="0" smtClean="0"/>
              <a:t>                        Общее значение</a:t>
            </a:r>
          </a:p>
          <a:p>
            <a:pPr lvl="0">
              <a:buNone/>
            </a:pPr>
            <a:r>
              <a:rPr lang="ru-RU" dirty="0" err="1" smtClean="0"/>
              <a:t>Нач</a:t>
            </a:r>
            <a:r>
              <a:rPr lang="ru-RU" dirty="0" smtClean="0"/>
              <a:t>. форма ___________________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 Н.ф. глагола</a:t>
            </a:r>
            <a:r>
              <a:rPr lang="en-US" dirty="0" smtClean="0"/>
              <a:t>_____________</a:t>
            </a:r>
            <a:r>
              <a:rPr lang="ru-RU" dirty="0" smtClean="0"/>
              <a:t>_____</a:t>
            </a:r>
          </a:p>
          <a:p>
            <a:pPr>
              <a:buNone/>
            </a:pPr>
            <a:r>
              <a:rPr lang="en-US" dirty="0" smtClean="0"/>
              <a:t>II</a:t>
            </a:r>
            <a:r>
              <a:rPr lang="ru-RU" dirty="0" smtClean="0"/>
              <a:t>.Морфологические </a:t>
            </a:r>
            <a:r>
              <a:rPr lang="ru-RU" dirty="0" err="1" smtClean="0"/>
              <a:t>признаки:___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_____________________________</a:t>
            </a:r>
          </a:p>
          <a:p>
            <a:pPr>
              <a:buNone/>
            </a:pPr>
            <a:r>
              <a:rPr lang="en-US" dirty="0" smtClean="0"/>
              <a:t>III</a:t>
            </a:r>
            <a:r>
              <a:rPr lang="ru-RU" dirty="0" smtClean="0"/>
              <a:t>.Синтаксическая </a:t>
            </a:r>
            <a:r>
              <a:rPr lang="ru-RU" dirty="0" err="1" smtClean="0"/>
              <a:t>роль:________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_____________________________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"/>
            <a:ext cx="480131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Arial" pitchFamily="34" charset="0"/>
              </a:rPr>
              <a:t>                                           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 rot="347439">
            <a:off x="861301" y="1235715"/>
            <a:ext cx="771530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Много видевший, много знавший, </a:t>
            </a:r>
            <a:b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</a:b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Знавший ненависть и любовь, </a:t>
            </a:r>
            <a:b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</a:b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Все имевший, все потерявший</a:t>
            </a:r>
            <a:b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</a:b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И опять все нашедший вновь,</a:t>
            </a:r>
            <a:b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</a:b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Вкус узнавший всего земного</a:t>
            </a:r>
            <a:b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</a:b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И до жизни жадный опять, </a:t>
            </a:r>
            <a:b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</a:b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Обладающий всем и снова</a:t>
            </a:r>
            <a:b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</a:b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Все боящийся потерять.</a:t>
            </a:r>
            <a:b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</a:b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Д.Кедрин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.)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ambria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071538" y="571480"/>
            <a:ext cx="6929486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Кипя,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Шипя,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Журча,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Ворча,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Струясь,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Крутясь,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Сливаясь,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Вздымаясь,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Вздуваясь,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Мелькая, шурша,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Резвясь и спеша,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Скользя, обнимаясь,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Делясь и встречаясь,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Ласкаясь, бунтуя, летя,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Играя, дробясь, шелестя,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Блистая, взлетая, шатаясь,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Сплетаясь, звеня, клокоча,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Морщинясь, волнуясь, катаясь,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Бросаясь, меняясь, воркуя, шумя,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Взметаясь и пенясь, ликуя, гремя,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Дрожа, разливаясь, смеясь и болтая,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Катясь, извиваясь, стремясь, вырастая,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Вперед и вперед убегая в свободолюбивом задоре – 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 падают бурные воды в сверкающем, 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быстром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Лодоре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!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(Роберт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Саути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«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Лодорский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водопад»)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</a:rPr>
              <a:t> </a:t>
            </a:r>
          </a:p>
        </p:txBody>
      </p:sp>
      <p:pic>
        <p:nvPicPr>
          <p:cNvPr id="1031" name="Picture 7" descr="C:\Documents and Settings\Алёна\Local Settings\Temporary Internet Files\Content.IE5\0WQUD014\MM90028322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357166"/>
            <a:ext cx="4143404" cy="44243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8"/>
          </a:xfrm>
        </p:spPr>
        <p:txBody>
          <a:bodyPr/>
          <a:lstStyle/>
          <a:p>
            <a:pPr algn="ctr"/>
            <a:r>
              <a:rPr lang="ru-RU" b="1" i="1" dirty="0" smtClean="0"/>
              <a:t>Физкультминутка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Прилагательное – хлопать в ладоши,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причастие – поднять обе руки вверх.</a:t>
            </a:r>
          </a:p>
          <a:p>
            <a:pPr>
              <a:buNone/>
            </a:pPr>
            <a:r>
              <a:rPr lang="ru-RU" dirty="0" smtClean="0">
                <a:solidFill>
                  <a:srgbClr val="0000FF"/>
                </a:solidFill>
                <a:latin typeface="Cambria Math" pitchFamily="18" charset="0"/>
                <a:ea typeface="Cambria Math" pitchFamily="18" charset="0"/>
              </a:rPr>
              <a:t>«Сражающийся хлеб» Кармазин</a:t>
            </a:r>
          </a:p>
          <a:p>
            <a:pPr>
              <a:buNone/>
            </a:pPr>
            <a:r>
              <a:rPr lang="ru-RU" dirty="0" smtClean="0">
                <a:solidFill>
                  <a:srgbClr val="0000FF"/>
                </a:solidFill>
                <a:latin typeface="Cambria Math" pitchFamily="18" charset="0"/>
                <a:ea typeface="Cambria Math" pitchFamily="18" charset="0"/>
              </a:rPr>
              <a:t>«Василиса Прекрасная»</a:t>
            </a:r>
          </a:p>
          <a:p>
            <a:pPr>
              <a:buNone/>
            </a:pPr>
            <a:r>
              <a:rPr lang="ru-RU" dirty="0" smtClean="0">
                <a:solidFill>
                  <a:srgbClr val="0000FF"/>
                </a:solidFill>
                <a:latin typeface="Cambria Math" pitchFamily="18" charset="0"/>
                <a:ea typeface="Cambria Math" pitchFamily="18" charset="0"/>
              </a:rPr>
              <a:t>«Спящая царевна» Жуковского </a:t>
            </a:r>
          </a:p>
          <a:p>
            <a:pPr>
              <a:buNone/>
            </a:pPr>
            <a:r>
              <a:rPr lang="ru-RU" dirty="0" smtClean="0">
                <a:solidFill>
                  <a:srgbClr val="0000FF"/>
                </a:solidFill>
                <a:latin typeface="Cambria Math" pitchFamily="18" charset="0"/>
                <a:ea typeface="Cambria Math" pitchFamily="18" charset="0"/>
              </a:rPr>
              <a:t>                          «Медный всадник» Пушкина</a:t>
            </a:r>
          </a:p>
          <a:p>
            <a:pPr>
              <a:buNone/>
            </a:pPr>
            <a:r>
              <a:rPr lang="ru-RU" dirty="0" smtClean="0">
                <a:solidFill>
                  <a:srgbClr val="0000FF"/>
                </a:solidFill>
                <a:latin typeface="Cambria Math" pitchFamily="18" charset="0"/>
                <a:ea typeface="Cambria Math" pitchFamily="18" charset="0"/>
              </a:rPr>
              <a:t>                          «Говорящий сверток» Даррелл</a:t>
            </a:r>
          </a:p>
          <a:p>
            <a:pPr>
              <a:buNone/>
            </a:pPr>
            <a:r>
              <a:rPr lang="ru-RU" dirty="0" smtClean="0">
                <a:solidFill>
                  <a:srgbClr val="0000FF"/>
                </a:solidFill>
                <a:latin typeface="Cambria Math" pitchFamily="18" charset="0"/>
                <a:ea typeface="Cambria Math" pitchFamily="18" charset="0"/>
              </a:rPr>
              <a:t>                          «Уроки французского» Распутин</a:t>
            </a:r>
            <a:endParaRPr lang="ru-RU" dirty="0">
              <a:solidFill>
                <a:srgbClr val="0000FF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2050" name="Picture 2" descr="C:\Documents and Settings\Алёна\Local Settings\Temporary Internet Files\Content.IE5\EK0WMM1Q\MM900234727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95884">
            <a:off x="-137066" y="4233241"/>
            <a:ext cx="2370114" cy="2209699"/>
          </a:xfrm>
          <a:prstGeom prst="rect">
            <a:avLst/>
          </a:prstGeom>
          <a:noFill/>
        </p:spPr>
      </p:pic>
      <p:pic>
        <p:nvPicPr>
          <p:cNvPr id="2051" name="Picture 3" descr="C:\Documents and Settings\Алёна\Local Settings\Temporary Internet Files\Content.IE5\0WQUD014\MM90004109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2000240"/>
            <a:ext cx="2500330" cy="235745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0"/>
                            </p:stCondLst>
                            <p:childTnLst>
                              <p:par>
                                <p:cTn id="4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7000"/>
                            </p:stCondLst>
                            <p:childTnLst>
                              <p:par>
                                <p:cTn id="50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5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2000"/>
                            </p:stCondLst>
                            <p:childTnLst>
                              <p:par>
                                <p:cTn id="54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3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0"/>
                            </p:stCondLst>
                            <p:childTnLst>
                              <p:par>
                                <p:cTn id="5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7000"/>
                            </p:stCondLst>
                            <p:childTnLst>
                              <p:par>
                                <p:cTn id="63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5" dur="3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0"/>
                            </p:stCondLst>
                            <p:childTnLst>
                              <p:par>
                                <p:cTn id="67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3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3000"/>
                            </p:stCondLst>
                            <p:childTnLst>
                              <p:par>
                                <p:cTn id="7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5000"/>
                            </p:stCondLst>
                            <p:childTnLst>
                              <p:par>
                                <p:cTn id="78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0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8000"/>
                            </p:stCondLst>
                            <p:childTnLst>
                              <p:par>
                                <p:cTn id="82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3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1000"/>
                            </p:stCondLst>
                            <p:childTnLst>
                              <p:par>
                                <p:cTn id="8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3000"/>
                            </p:stCondLst>
                            <p:childTnLst>
                              <p:par>
                                <p:cTn id="93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5" dur="3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6000"/>
                            </p:stCondLst>
                            <p:childTnLst>
                              <p:par>
                                <p:cTn id="97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3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9000"/>
                            </p:stCondLst>
                            <p:childTnLst>
                              <p:par>
                                <p:cTn id="10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1000"/>
                            </p:stCondLst>
                            <p:childTnLst>
                              <p:par>
                                <p:cTn id="108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0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4000"/>
                            </p:stCondLst>
                            <p:childTnLst>
                              <p:par>
                                <p:cTn id="112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" dur="3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7000"/>
                            </p:stCondLst>
                            <p:childTnLst>
                              <p:par>
                                <p:cTn id="11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9000"/>
                            </p:stCondLst>
                            <p:childTnLst>
                              <p:par>
                                <p:cTn id="123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5" dur="3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62000"/>
                            </p:stCondLst>
                            <p:childTnLst>
                              <p:par>
                                <p:cTn id="127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3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Впишите в клетки причастия, образованные от глаголов.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928802"/>
            <a:ext cx="3643338" cy="39290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   1. Закопать (</a:t>
            </a:r>
            <a:r>
              <a:rPr lang="ru-RU" sz="2400" dirty="0" err="1" smtClean="0"/>
              <a:t>прош</a:t>
            </a:r>
            <a:r>
              <a:rPr lang="ru-RU" sz="2400" dirty="0" smtClean="0"/>
              <a:t>. </a:t>
            </a:r>
            <a:r>
              <a:rPr lang="ru-RU" sz="2400" dirty="0" err="1" smtClean="0"/>
              <a:t>вр</a:t>
            </a:r>
            <a:r>
              <a:rPr lang="ru-RU" sz="2400" dirty="0" smtClean="0"/>
              <a:t>.)                                            </a:t>
            </a:r>
            <a:br>
              <a:rPr lang="ru-RU" sz="2400" dirty="0" smtClean="0"/>
            </a:br>
            <a:r>
              <a:rPr lang="ru-RU" sz="2400" dirty="0" smtClean="0"/>
              <a:t>2. Засорить (</a:t>
            </a:r>
            <a:r>
              <a:rPr lang="ru-RU" sz="2400" dirty="0" err="1" smtClean="0"/>
              <a:t>прош</a:t>
            </a:r>
            <a:r>
              <a:rPr lang="ru-RU" sz="2400" dirty="0" smtClean="0"/>
              <a:t>. </a:t>
            </a:r>
            <a:r>
              <a:rPr lang="ru-RU" sz="2400" dirty="0" err="1" smtClean="0"/>
              <a:t>вр</a:t>
            </a:r>
            <a:r>
              <a:rPr lang="ru-RU" sz="2400" dirty="0" smtClean="0"/>
              <a:t>.)            </a:t>
            </a:r>
            <a:br>
              <a:rPr lang="ru-RU" sz="2400" dirty="0" smtClean="0"/>
            </a:br>
            <a:r>
              <a:rPr lang="ru-RU" sz="2400" dirty="0" smtClean="0"/>
              <a:t>3. Хранить (страд., наст. </a:t>
            </a:r>
            <a:r>
              <a:rPr lang="ru-RU" sz="2400" dirty="0" err="1" smtClean="0"/>
              <a:t>вр</a:t>
            </a:r>
            <a:r>
              <a:rPr lang="ru-RU" sz="2400" dirty="0" smtClean="0"/>
              <a:t>.)</a:t>
            </a:r>
            <a:br>
              <a:rPr lang="ru-RU" sz="2400" dirty="0" smtClean="0"/>
            </a:br>
            <a:r>
              <a:rPr lang="ru-RU" sz="2400" dirty="0" smtClean="0"/>
              <a:t>4. Скакать (наст. </a:t>
            </a:r>
            <a:r>
              <a:rPr lang="ru-RU" sz="2400" dirty="0" err="1" smtClean="0"/>
              <a:t>вр</a:t>
            </a:r>
            <a:r>
              <a:rPr lang="ru-RU" sz="2400" dirty="0" smtClean="0"/>
              <a:t>.)</a:t>
            </a:r>
            <a:br>
              <a:rPr lang="ru-RU" sz="2400" dirty="0" smtClean="0"/>
            </a:br>
            <a:r>
              <a:rPr lang="ru-RU" sz="2400" dirty="0" smtClean="0"/>
              <a:t>5. Сделать (</a:t>
            </a:r>
            <a:r>
              <a:rPr lang="ru-RU" sz="2400" dirty="0" err="1" smtClean="0"/>
              <a:t>прош</a:t>
            </a:r>
            <a:r>
              <a:rPr lang="ru-RU" sz="2400" dirty="0" smtClean="0"/>
              <a:t>. </a:t>
            </a:r>
            <a:r>
              <a:rPr lang="ru-RU" sz="2400" dirty="0" err="1" smtClean="0"/>
              <a:t>вр</a:t>
            </a:r>
            <a:r>
              <a:rPr lang="ru-RU" sz="2400" dirty="0" smtClean="0"/>
              <a:t>.)</a:t>
            </a:r>
            <a:br>
              <a:rPr lang="ru-RU" sz="2400" dirty="0" smtClean="0"/>
            </a:br>
            <a:r>
              <a:rPr lang="ru-RU" sz="2400" dirty="0" smtClean="0"/>
              <a:t>6. Срастись (</a:t>
            </a:r>
            <a:r>
              <a:rPr lang="ru-RU" sz="2400" dirty="0" err="1" smtClean="0"/>
              <a:t>прош</a:t>
            </a:r>
            <a:r>
              <a:rPr lang="ru-RU" sz="2400" dirty="0" smtClean="0"/>
              <a:t>. </a:t>
            </a:r>
            <a:r>
              <a:rPr lang="ru-RU" sz="2400" dirty="0" err="1" smtClean="0"/>
              <a:t>вр</a:t>
            </a:r>
            <a:r>
              <a:rPr lang="ru-RU" sz="2400" dirty="0" smtClean="0"/>
              <a:t>.) </a:t>
            </a:r>
            <a:br>
              <a:rPr lang="ru-RU" sz="2400" dirty="0" smtClean="0"/>
            </a:br>
            <a:r>
              <a:rPr lang="ru-RU" sz="2400" dirty="0" smtClean="0"/>
              <a:t>7. Спрятать (</a:t>
            </a:r>
            <a:r>
              <a:rPr lang="ru-RU" sz="2400" dirty="0" err="1" smtClean="0"/>
              <a:t>прош.вр</a:t>
            </a:r>
            <a:r>
              <a:rPr lang="ru-RU" sz="2400" dirty="0" smtClean="0"/>
              <a:t>.) </a:t>
            </a:r>
            <a:br>
              <a:rPr lang="ru-RU" sz="2400" dirty="0" smtClean="0"/>
            </a:br>
            <a:r>
              <a:rPr lang="ru-RU" sz="2400" dirty="0" smtClean="0"/>
              <a:t>8. Нестись (</a:t>
            </a:r>
            <a:r>
              <a:rPr lang="ru-RU" sz="2400" dirty="0" err="1" smtClean="0"/>
              <a:t>прош.вр</a:t>
            </a:r>
            <a:r>
              <a:rPr lang="ru-RU" sz="2400" dirty="0" smtClean="0"/>
              <a:t>.)</a:t>
            </a:r>
            <a:br>
              <a:rPr lang="ru-RU" sz="2400" dirty="0" smtClean="0"/>
            </a:br>
            <a:r>
              <a:rPr lang="ru-RU" sz="2400" dirty="0" smtClean="0"/>
              <a:t>9. Делать (страд., наст. </a:t>
            </a:r>
            <a:r>
              <a:rPr lang="ru-RU" sz="2400" dirty="0" err="1" smtClean="0"/>
              <a:t>вр</a:t>
            </a:r>
            <a:r>
              <a:rPr lang="ru-RU" sz="2400" dirty="0" smtClean="0"/>
              <a:t>.)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858148" y="5572140"/>
            <a:ext cx="470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4286247" y="2071681"/>
          <a:ext cx="4357721" cy="3786210"/>
        </p:xfrm>
        <a:graphic>
          <a:graphicData uri="http://schemas.openxmlformats.org/drawingml/2006/table">
            <a:tbl>
              <a:tblPr/>
              <a:tblGrid>
                <a:gridCol w="357191"/>
                <a:gridCol w="428628"/>
                <a:gridCol w="428628"/>
                <a:gridCol w="428628"/>
                <a:gridCol w="381875"/>
                <a:gridCol w="493790"/>
                <a:gridCol w="493790"/>
                <a:gridCol w="493790"/>
                <a:gridCol w="493790"/>
                <a:gridCol w="357611"/>
              </a:tblGrid>
              <a:tr h="4206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i="1" dirty="0">
                          <a:latin typeface="Calibri"/>
                          <a:ea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6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i="1">
                          <a:latin typeface="Calibri"/>
                          <a:ea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6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i="1">
                          <a:latin typeface="Calibri"/>
                          <a:ea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206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i="1">
                          <a:latin typeface="Calibri"/>
                          <a:ea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i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06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i="1">
                          <a:latin typeface="Calibri"/>
                          <a:ea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6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i="1">
                          <a:latin typeface="Calibri"/>
                          <a:ea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6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i="1">
                          <a:latin typeface="Calibri"/>
                          <a:ea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6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i="1">
                          <a:latin typeface="Calibri"/>
                          <a:ea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206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i="1">
                          <a:latin typeface="Calibri"/>
                          <a:ea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Впишите в клетки причастия, образованные от глаголов.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1357298"/>
            <a:ext cx="3071834" cy="5038740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buClrTx/>
              <a:buSzTx/>
              <a:buNone/>
            </a:pPr>
            <a:r>
              <a:rPr lang="ru-RU" sz="2000" dirty="0" smtClean="0"/>
              <a:t>1. Закопать (</a:t>
            </a:r>
            <a:r>
              <a:rPr lang="ru-RU" sz="2000" dirty="0" err="1" smtClean="0"/>
              <a:t>прош</a:t>
            </a:r>
            <a:r>
              <a:rPr lang="ru-RU" sz="2000" dirty="0" smtClean="0"/>
              <a:t>. </a:t>
            </a:r>
            <a:r>
              <a:rPr lang="ru-RU" sz="2000" dirty="0" err="1" smtClean="0"/>
              <a:t>вр</a:t>
            </a:r>
            <a:r>
              <a:rPr lang="ru-RU" sz="2000" dirty="0" smtClean="0">
                <a:latin typeface="Calibri"/>
                <a:cs typeface="Times New Roman"/>
              </a:rPr>
              <a:t>)                                                                      </a:t>
            </a:r>
          </a:p>
          <a:p>
            <a:pPr>
              <a:buNone/>
            </a:pPr>
            <a:r>
              <a:rPr lang="ru-RU" sz="2000" dirty="0" smtClean="0"/>
              <a:t>2. Засорить (</a:t>
            </a:r>
            <a:r>
              <a:rPr lang="ru-RU" sz="2000" dirty="0" err="1" smtClean="0"/>
              <a:t>прош</a:t>
            </a:r>
            <a:r>
              <a:rPr lang="ru-RU" sz="2000" dirty="0" smtClean="0"/>
              <a:t>. </a:t>
            </a:r>
            <a:r>
              <a:rPr lang="ru-RU" sz="2000" dirty="0" err="1" smtClean="0"/>
              <a:t>вр</a:t>
            </a:r>
            <a:r>
              <a:rPr lang="ru-RU" sz="2000" dirty="0" smtClean="0"/>
              <a:t>.) </a:t>
            </a:r>
          </a:p>
          <a:p>
            <a:pPr>
              <a:buNone/>
            </a:pPr>
            <a:r>
              <a:rPr lang="ru-RU" sz="2000" dirty="0" smtClean="0"/>
              <a:t>3. Хранить (страд., наст. </a:t>
            </a:r>
            <a:r>
              <a:rPr lang="ru-RU" sz="2000" dirty="0" err="1" smtClean="0"/>
              <a:t>вр</a:t>
            </a:r>
            <a:r>
              <a:rPr lang="ru-RU" sz="2000" dirty="0" smtClean="0"/>
              <a:t>.)</a:t>
            </a:r>
          </a:p>
          <a:p>
            <a:pPr>
              <a:buNone/>
            </a:pPr>
            <a:r>
              <a:rPr lang="ru-RU" sz="2000" dirty="0" smtClean="0"/>
              <a:t>4. Скакать (наст. </a:t>
            </a:r>
            <a:r>
              <a:rPr lang="ru-RU" sz="2000" dirty="0" err="1" smtClean="0"/>
              <a:t>вр</a:t>
            </a:r>
            <a:r>
              <a:rPr lang="ru-RU" sz="2000" dirty="0" smtClean="0"/>
              <a:t>.)</a:t>
            </a:r>
          </a:p>
          <a:p>
            <a:pPr>
              <a:buNone/>
            </a:pPr>
            <a:r>
              <a:rPr lang="ru-RU" sz="2000" dirty="0" smtClean="0"/>
              <a:t>5. Сделать (</a:t>
            </a:r>
            <a:r>
              <a:rPr lang="ru-RU" sz="2000" dirty="0" err="1" smtClean="0"/>
              <a:t>прош</a:t>
            </a:r>
            <a:r>
              <a:rPr lang="ru-RU" sz="2000" dirty="0" smtClean="0"/>
              <a:t>. </a:t>
            </a:r>
            <a:r>
              <a:rPr lang="ru-RU" sz="2000" dirty="0" err="1" smtClean="0"/>
              <a:t>вр</a:t>
            </a:r>
            <a:r>
              <a:rPr lang="ru-RU" sz="2000" dirty="0" smtClean="0"/>
              <a:t>.)</a:t>
            </a:r>
          </a:p>
          <a:p>
            <a:pPr>
              <a:buNone/>
            </a:pPr>
            <a:r>
              <a:rPr lang="ru-RU" sz="2000" dirty="0" smtClean="0"/>
              <a:t>6. Срастись (</a:t>
            </a:r>
            <a:r>
              <a:rPr lang="ru-RU" sz="2000" dirty="0" err="1" smtClean="0"/>
              <a:t>прош</a:t>
            </a:r>
            <a:r>
              <a:rPr lang="ru-RU" sz="2000" dirty="0" smtClean="0"/>
              <a:t>. </a:t>
            </a:r>
            <a:r>
              <a:rPr lang="ru-RU" sz="2000" dirty="0" err="1" smtClean="0"/>
              <a:t>вр</a:t>
            </a:r>
            <a:r>
              <a:rPr lang="ru-RU" sz="2000" dirty="0" smtClean="0"/>
              <a:t>.) </a:t>
            </a:r>
          </a:p>
          <a:p>
            <a:pPr>
              <a:buNone/>
            </a:pPr>
            <a:r>
              <a:rPr lang="ru-RU" sz="2000" dirty="0" smtClean="0"/>
              <a:t>7. Спрятать (</a:t>
            </a:r>
            <a:r>
              <a:rPr lang="ru-RU" sz="2000" dirty="0" err="1" smtClean="0"/>
              <a:t>прош.вр</a:t>
            </a:r>
            <a:r>
              <a:rPr lang="ru-RU" sz="2000" dirty="0" smtClean="0"/>
              <a:t>.) </a:t>
            </a:r>
          </a:p>
          <a:p>
            <a:pPr>
              <a:buNone/>
            </a:pPr>
            <a:r>
              <a:rPr lang="ru-RU" sz="2000" dirty="0" smtClean="0"/>
              <a:t>8. Нестись (</a:t>
            </a:r>
            <a:r>
              <a:rPr lang="ru-RU" sz="2000" dirty="0" err="1" smtClean="0"/>
              <a:t>прош.вр</a:t>
            </a:r>
            <a:r>
              <a:rPr lang="ru-RU" sz="2000" dirty="0" smtClean="0"/>
              <a:t>.)</a:t>
            </a:r>
          </a:p>
          <a:p>
            <a:pPr>
              <a:buNone/>
            </a:pPr>
            <a:r>
              <a:rPr lang="ru-RU" sz="2000" dirty="0" smtClean="0"/>
              <a:t>9. Делать (страд., наст. </a:t>
            </a:r>
            <a:r>
              <a:rPr lang="ru-RU" sz="2000" dirty="0" err="1" smtClean="0"/>
              <a:t>вр</a:t>
            </a:r>
            <a:r>
              <a:rPr lang="ru-RU" sz="2000" dirty="0" smtClean="0"/>
              <a:t>.)</a:t>
            </a:r>
          </a:p>
          <a:p>
            <a:endParaRPr lang="ru-RU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786182" y="1500174"/>
          <a:ext cx="4857781" cy="3462048"/>
        </p:xfrm>
        <a:graphic>
          <a:graphicData uri="http://schemas.openxmlformats.org/drawingml/2006/table">
            <a:tbl>
              <a:tblPr/>
              <a:tblGrid>
                <a:gridCol w="517838"/>
                <a:gridCol w="484226"/>
                <a:gridCol w="484226"/>
                <a:gridCol w="484226"/>
                <a:gridCol w="484226"/>
                <a:gridCol w="484226"/>
                <a:gridCol w="484226"/>
                <a:gridCol w="484226"/>
                <a:gridCol w="484226"/>
                <a:gridCol w="466135"/>
              </a:tblGrid>
              <a:tr h="388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8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щ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8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3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ш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ё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ш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8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.Д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Впишите в клетки деепричастия, образованные от глаголов. </a:t>
            </a:r>
            <a:endParaRPr lang="ru-RU" sz="4400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14282" y="1928802"/>
            <a:ext cx="364333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Оглядываться (несов. в.)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Сверкать(несов. в.)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Уметь(несов. в.)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Купить (сов. в.)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Прочитать (сов. в.)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 Увидеть (сов. в.)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7. Назначать (несов. в.)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8. Оторваться (сов. в.)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9. Освободить (сов. в.)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10. Стучать (несов. в.)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11. Играть (несов. в.)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12. Ехать (несов. в.)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571873" y="2000236"/>
          <a:ext cx="5402121" cy="4000536"/>
        </p:xfrm>
        <a:graphic>
          <a:graphicData uri="http://schemas.openxmlformats.org/drawingml/2006/table">
            <a:tbl>
              <a:tblPr/>
              <a:tblGrid>
                <a:gridCol w="260985"/>
                <a:gridCol w="428428"/>
                <a:gridCol w="428428"/>
                <a:gridCol w="428428"/>
                <a:gridCol w="428428"/>
                <a:gridCol w="428428"/>
                <a:gridCol w="428428"/>
                <a:gridCol w="428428"/>
                <a:gridCol w="428428"/>
                <a:gridCol w="428428"/>
                <a:gridCol w="428428"/>
                <a:gridCol w="428428"/>
                <a:gridCol w="428428"/>
              </a:tblGrid>
              <a:tr h="3333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1.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2.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3.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4.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5.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6.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8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7.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8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8.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9.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10.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33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11.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12.</a:t>
                      </a:r>
                      <a:endParaRPr lang="ru-RU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Впишите в клетки деепричастия, образованные от глаголов. 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928802"/>
            <a:ext cx="300039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1. Оглядываться (несов. в.)</a:t>
            </a:r>
            <a:b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2. Сверкать(несов. в.)</a:t>
            </a:r>
            <a:b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3. Уметь(несов. в.)</a:t>
            </a:r>
            <a:r>
              <a:rPr lang="ru-RU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4. Купить (сов. в.)</a:t>
            </a:r>
            <a:b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5. Прочитать (сов. в.)</a:t>
            </a:r>
            <a:b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6. Увидеть (сов. в.)</a:t>
            </a:r>
            <a:b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7. Назначать (несов. в.)</a:t>
            </a:r>
            <a:b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8. Оторваться (сов. в.)</a:t>
            </a:r>
            <a:b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9. Освободить (сов. в.)</a:t>
            </a:r>
            <a:b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10. Стучать (несов. в.)</a:t>
            </a:r>
            <a:b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11. Играть (несов. в.)</a:t>
            </a:r>
            <a:r>
              <a:rPr lang="ru-RU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12. Ехать (несов. в.)</a:t>
            </a:r>
            <a:endParaRPr lang="ru-RU" dirty="0" smtClean="0">
              <a:latin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357558" y="1865974"/>
          <a:ext cx="5375611" cy="4206240"/>
        </p:xfrm>
        <a:graphic>
          <a:graphicData uri="http://schemas.openxmlformats.org/drawingml/2006/table">
            <a:tbl>
              <a:tblPr/>
              <a:tblGrid>
                <a:gridCol w="372023"/>
                <a:gridCol w="341645"/>
                <a:gridCol w="423813"/>
                <a:gridCol w="423813"/>
                <a:gridCol w="423813"/>
                <a:gridCol w="412984"/>
                <a:gridCol w="434642"/>
                <a:gridCol w="423813"/>
                <a:gridCol w="423813"/>
                <a:gridCol w="423813"/>
                <a:gridCol w="423813"/>
                <a:gridCol w="423813"/>
                <a:gridCol w="423813"/>
              </a:tblGrid>
              <a:tr h="345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Calibri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       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ю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5.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6.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Calibri"/>
                          <a:ea typeface="Times New Roman"/>
                          <a:cs typeface="Times New Roman"/>
                        </a:rPr>
                        <a:t>д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2000" b="1" dirty="0" smtClean="0"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2000" b="1" dirty="0" smtClean="0"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9.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10.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5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11.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Calibri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ю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12.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Calibri"/>
                          <a:ea typeface="Times New Roman"/>
                          <a:cs typeface="Times New Roman"/>
                        </a:rPr>
                        <a:t>д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Задание: Правильно или нет расставлены знаки препинания?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928802"/>
            <a:ext cx="6643734" cy="4434840"/>
          </a:xfrm>
        </p:spPr>
        <p:txBody>
          <a:bodyPr>
            <a:noAutofit/>
          </a:bodyPr>
          <a:lstStyle/>
          <a:p>
            <a:r>
              <a:rPr lang="ru-RU" sz="2800" dirty="0" err="1" smtClean="0"/>
              <a:t>Калиныч</a:t>
            </a:r>
            <a:r>
              <a:rPr lang="ru-RU" sz="2800" dirty="0" smtClean="0"/>
              <a:t> провёл нас в избушку</a:t>
            </a:r>
            <a:r>
              <a:rPr lang="ru-RU" sz="2800" dirty="0" smtClean="0">
                <a:solidFill>
                  <a:srgbClr val="FF0000"/>
                </a:solidFill>
              </a:rPr>
              <a:t>, </a:t>
            </a:r>
            <a:r>
              <a:rPr lang="ru-RU" sz="2800" dirty="0" smtClean="0"/>
              <a:t>            увешанную пучками душистых трав.      </a:t>
            </a:r>
          </a:p>
          <a:p>
            <a:r>
              <a:rPr lang="ru-RU" sz="2800" dirty="0" smtClean="0"/>
              <a:t>Муромский  соблазняясь хорошею       </a:t>
            </a:r>
          </a:p>
          <a:p>
            <a:pPr>
              <a:buNone/>
            </a:pPr>
            <a:r>
              <a:rPr lang="ru-RU" sz="2800" dirty="0" smtClean="0"/>
              <a:t>   погодою</a:t>
            </a:r>
            <a:r>
              <a:rPr lang="ru-RU" sz="2800" dirty="0" smtClean="0">
                <a:solidFill>
                  <a:srgbClr val="FF0000"/>
                </a:solidFill>
              </a:rPr>
              <a:t>, </a:t>
            </a:r>
            <a:r>
              <a:rPr lang="ru-RU" sz="2800" dirty="0" smtClean="0"/>
              <a:t>велел оседлать куцую </a:t>
            </a:r>
          </a:p>
          <a:p>
            <a:pPr>
              <a:buNone/>
            </a:pPr>
            <a:r>
              <a:rPr lang="ru-RU" sz="2800" dirty="0" smtClean="0"/>
              <a:t>   кобылу. </a:t>
            </a:r>
          </a:p>
          <a:p>
            <a:pPr lvl="0"/>
            <a:r>
              <a:rPr lang="ru-RU" sz="2800" dirty="0" smtClean="0"/>
              <a:t>Соколов</a:t>
            </a:r>
            <a:r>
              <a:rPr lang="ru-RU" sz="2800" dirty="0" smtClean="0">
                <a:solidFill>
                  <a:srgbClr val="FF0000"/>
                </a:solidFill>
              </a:rPr>
              <a:t>,</a:t>
            </a:r>
            <a:r>
              <a:rPr lang="ru-RU" sz="2800" dirty="0" smtClean="0"/>
              <a:t> бросив машину возле ворот</a:t>
            </a:r>
            <a:r>
              <a:rPr lang="ru-RU" sz="2800" dirty="0" smtClean="0">
                <a:solidFill>
                  <a:srgbClr val="FF0000"/>
                </a:solidFill>
              </a:rPr>
              <a:t>,</a:t>
            </a:r>
            <a:r>
              <a:rPr lang="ru-RU" sz="2800" dirty="0" smtClean="0"/>
              <a:t>   </a:t>
            </a:r>
          </a:p>
          <a:p>
            <a:pPr lvl="0">
              <a:buNone/>
            </a:pPr>
            <a:r>
              <a:rPr lang="ru-RU" sz="2800" dirty="0" smtClean="0"/>
              <a:t>   взял на руки нового своего сынишку.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</a:t>
            </a:r>
            <a:endParaRPr lang="ru-RU" sz="2800" dirty="0" smtClean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715272" y="1928802"/>
            <a:ext cx="928694" cy="350046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300" b="1" dirty="0" smtClean="0">
                <a:solidFill>
                  <a:srgbClr val="FF0000"/>
                </a:solidFill>
              </a:rPr>
              <a:t>      +</a:t>
            </a:r>
          </a:p>
          <a:p>
            <a:pPr>
              <a:buNone/>
            </a:pPr>
            <a:endParaRPr lang="ru-RU" sz="18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18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18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18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1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       -</a:t>
            </a:r>
          </a:p>
          <a:p>
            <a:pPr>
              <a:buNone/>
            </a:pPr>
            <a:endParaRPr lang="ru-RU" sz="18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18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18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18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1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      +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45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Тест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rgbClr val="FF0000"/>
                </a:solidFill>
                <a:latin typeface="Constantia" pitchFamily="18" charset="0"/>
              </a:rPr>
              <a:t>1. Причастие  совмещает в себе признаки:</a:t>
            </a:r>
          </a:p>
          <a:p>
            <a:pPr>
              <a:buNone/>
            </a:pPr>
            <a:r>
              <a:rPr lang="ru-RU" sz="4800" b="1" i="1" dirty="0" smtClean="0">
                <a:solidFill>
                  <a:srgbClr val="7030A0"/>
                </a:solidFill>
                <a:latin typeface="Constantia" pitchFamily="18" charset="0"/>
              </a:rPr>
              <a:t>а)глагола и наречия</a:t>
            </a:r>
          </a:p>
          <a:p>
            <a:pPr>
              <a:buNone/>
            </a:pPr>
            <a:r>
              <a:rPr lang="ru-RU" sz="4800" b="1" i="1" dirty="0" smtClean="0">
                <a:solidFill>
                  <a:srgbClr val="7030A0"/>
                </a:solidFill>
                <a:latin typeface="Constantia" pitchFamily="18" charset="0"/>
              </a:rPr>
              <a:t>б)глагола и прилагательного</a:t>
            </a:r>
          </a:p>
          <a:p>
            <a:pPr>
              <a:buNone/>
            </a:pPr>
            <a:r>
              <a:rPr lang="ru-RU" sz="4800" b="1" i="1" dirty="0" smtClean="0">
                <a:solidFill>
                  <a:srgbClr val="7030A0"/>
                </a:solidFill>
                <a:latin typeface="Constantia" pitchFamily="18" charset="0"/>
              </a:rPr>
              <a:t>в)существительного и прилагательного</a:t>
            </a:r>
            <a:endParaRPr lang="ru-RU" sz="4800" b="1" i="1" dirty="0" smtClean="0">
              <a:latin typeface="Constantia" pitchFamily="18" charset="0"/>
            </a:endParaRPr>
          </a:p>
          <a:p>
            <a:pPr>
              <a:buFontTx/>
              <a:buChar char="-"/>
            </a:pPr>
            <a:endParaRPr lang="ru-RU" sz="3200" b="1" i="1" dirty="0">
              <a:solidFill>
                <a:srgbClr val="7030A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457833" y="1074516"/>
            <a:ext cx="8229600" cy="68333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latin typeface="Constantia" pitchFamily="18" charset="0"/>
              </a:rPr>
              <a:t>Оценочный</a:t>
            </a:r>
            <a:r>
              <a:rPr lang="ru-RU" dirty="0" smtClean="0"/>
              <a:t> </a:t>
            </a:r>
            <a:r>
              <a:rPr lang="ru-RU" b="1" i="1" dirty="0" smtClean="0">
                <a:latin typeface="Constantia" pitchFamily="18" charset="0"/>
              </a:rPr>
              <a:t>лист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285862"/>
          <a:ext cx="8401080" cy="5399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0540"/>
                <a:gridCol w="4200540"/>
              </a:tblGrid>
              <a:tr h="1500579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1. Синтаксический разбор предложения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Нет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ошибок – 5 баллов</a:t>
                      </a:r>
                    </a:p>
                    <a:p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1 ошибка – 4 балла</a:t>
                      </a:r>
                    </a:p>
                    <a:p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2 ошибки – 3 балла</a:t>
                      </a:r>
                    </a:p>
                    <a:p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3 ошибки – 2 балла</a:t>
                      </a:r>
                    </a:p>
                    <a:p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4 ошибки – 1 балл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9968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2. Слитно или раздельно? 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Кол-во верных ответов  - «+» и «-».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5650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3. Суффиксы глагольных форм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Количество верных ответов </a:t>
                      </a:r>
                    </a:p>
                    <a:p>
                      <a:r>
                        <a:rPr lang="ru-RU" b="1" dirty="0" smtClean="0"/>
                        <a:t>П – 5; Д – 5.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5650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4. Кроссворды 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Количество верных ответов </a:t>
                      </a:r>
                    </a:p>
                    <a:p>
                      <a:r>
                        <a:rPr lang="ru-RU" b="1" dirty="0" smtClean="0"/>
                        <a:t>П – 9; Д – 12.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8547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5. Постановка знаков препинания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Кол-во верных ответов  - «+» и «-».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50057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6. Морфологический</a:t>
                      </a:r>
                      <a:r>
                        <a:rPr lang="ru-RU" b="1" baseline="0" dirty="0" smtClean="0"/>
                        <a:t> разбор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Нет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ошибок – 5 баллов</a:t>
                      </a:r>
                    </a:p>
                    <a:p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1 ошибка – 4 балла</a:t>
                      </a:r>
                    </a:p>
                    <a:p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2 ошибки – 3 балла</a:t>
                      </a:r>
                    </a:p>
                    <a:p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3 ошибки – 2 балла</a:t>
                      </a:r>
                    </a:p>
                    <a:p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4 ошибки – 1 балл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</a:rPr>
              <a:t>2. Деепричастие совмещает в себе признаки: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38912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i="1" dirty="0" smtClean="0">
                <a:solidFill>
                  <a:srgbClr val="7030A0"/>
                </a:solidFill>
              </a:rPr>
              <a:t>А)Прилагательного и глагола</a:t>
            </a:r>
          </a:p>
          <a:p>
            <a:pPr>
              <a:buNone/>
            </a:pPr>
            <a:endParaRPr lang="ru-RU" sz="4400" b="1" i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4400" b="1" i="1" dirty="0" smtClean="0">
                <a:solidFill>
                  <a:srgbClr val="7030A0"/>
                </a:solidFill>
              </a:rPr>
              <a:t>Б)Наречия и прилагательного</a:t>
            </a:r>
          </a:p>
          <a:p>
            <a:pPr>
              <a:buNone/>
            </a:pPr>
            <a:endParaRPr lang="ru-RU" sz="4400" b="1" i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4400" b="1" i="1" dirty="0" smtClean="0">
                <a:solidFill>
                  <a:srgbClr val="7030A0"/>
                </a:solidFill>
              </a:rPr>
              <a:t>В)Глагола и наречия</a:t>
            </a:r>
            <a:endParaRPr lang="ru-RU" sz="44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3. Причастный оборот – это…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i="1" dirty="0" smtClean="0">
                <a:solidFill>
                  <a:srgbClr val="7030A0"/>
                </a:solidFill>
              </a:rPr>
              <a:t>А)Причастие с зависимым словом</a:t>
            </a:r>
          </a:p>
          <a:p>
            <a:pPr>
              <a:buNone/>
            </a:pPr>
            <a:r>
              <a:rPr lang="ru-RU" sz="4800" b="1" i="1" dirty="0" smtClean="0">
                <a:solidFill>
                  <a:srgbClr val="7030A0"/>
                </a:solidFill>
              </a:rPr>
              <a:t>Б)Причастие с глаголом</a:t>
            </a:r>
          </a:p>
          <a:p>
            <a:pPr>
              <a:buNone/>
            </a:pPr>
            <a:r>
              <a:rPr lang="ru-RU" sz="4800" b="1" i="1" dirty="0" smtClean="0">
                <a:solidFill>
                  <a:srgbClr val="7030A0"/>
                </a:solidFill>
              </a:rPr>
              <a:t>В)Причастие с главным словом</a:t>
            </a:r>
            <a:endParaRPr lang="ru-RU" sz="48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" presetClass="exit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4. Деепричастным оборотом является…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b="1" i="1" dirty="0" smtClean="0">
                <a:solidFill>
                  <a:srgbClr val="7030A0"/>
                </a:solidFill>
              </a:rPr>
              <a:t>А) играющий в шахматы</a:t>
            </a:r>
          </a:p>
          <a:p>
            <a:pPr>
              <a:buNone/>
            </a:pPr>
            <a:r>
              <a:rPr lang="ru-RU" sz="5400" b="1" i="1" dirty="0" smtClean="0">
                <a:solidFill>
                  <a:srgbClr val="7030A0"/>
                </a:solidFill>
              </a:rPr>
              <a:t>Б) заложив руки</a:t>
            </a:r>
          </a:p>
          <a:p>
            <a:pPr>
              <a:buNone/>
            </a:pPr>
            <a:r>
              <a:rPr lang="ru-RU" sz="5400" b="1" i="1" dirty="0" smtClean="0">
                <a:solidFill>
                  <a:srgbClr val="7030A0"/>
                </a:solidFill>
              </a:rPr>
              <a:t>В) лежал заложив</a:t>
            </a:r>
          </a:p>
          <a:p>
            <a:endParaRPr lang="ru-RU" sz="54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" presetClass="exit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96152"/>
          </a:xfrm>
        </p:spPr>
        <p:txBody>
          <a:bodyPr>
            <a:noAutofit/>
          </a:bodyPr>
          <a:lstStyle/>
          <a:p>
            <a:pPr algn="ctr"/>
            <a:r>
              <a:rPr lang="ru-RU" sz="5400" b="1" i="1" dirty="0" smtClean="0">
                <a:solidFill>
                  <a:srgbClr val="FF0000"/>
                </a:solidFill>
              </a:rPr>
              <a:t>5. Слово споривший – это…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b="1" i="1" dirty="0" smtClean="0">
                <a:solidFill>
                  <a:srgbClr val="7030A0"/>
                </a:solidFill>
              </a:rPr>
              <a:t>А)Причастие </a:t>
            </a:r>
          </a:p>
          <a:p>
            <a:pPr>
              <a:buNone/>
            </a:pPr>
            <a:r>
              <a:rPr lang="ru-RU" sz="5400" b="1" i="1" dirty="0" smtClean="0">
                <a:solidFill>
                  <a:srgbClr val="7030A0"/>
                </a:solidFill>
              </a:rPr>
              <a:t>Б)Деепричастие</a:t>
            </a:r>
            <a:endParaRPr lang="ru-RU" sz="5400" b="1" i="1" dirty="0">
              <a:solidFill>
                <a:srgbClr val="7030A0"/>
              </a:solidFill>
            </a:endParaRPr>
          </a:p>
        </p:txBody>
      </p:sp>
      <p:pic>
        <p:nvPicPr>
          <p:cNvPr id="2050" name="Picture 2" descr="C:\Documents and Settings\Алёна\Local Settings\Temporary Internet Files\Content.IE5\0WQUD014\MM900336914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065456" y="3286124"/>
            <a:ext cx="2534545" cy="307183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6. (Не)стуча пишется…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b="1" i="1" dirty="0" smtClean="0">
                <a:solidFill>
                  <a:srgbClr val="7030A0"/>
                </a:solidFill>
              </a:rPr>
              <a:t>А)Слитно</a:t>
            </a:r>
          </a:p>
          <a:p>
            <a:pPr>
              <a:buNone/>
            </a:pPr>
            <a:r>
              <a:rPr lang="ru-RU" sz="5400" b="1" i="1" dirty="0" smtClean="0">
                <a:solidFill>
                  <a:srgbClr val="7030A0"/>
                </a:solidFill>
              </a:rPr>
              <a:t>Б)Раздельно </a:t>
            </a:r>
            <a:endParaRPr lang="ru-RU" sz="5400" b="1" i="1" dirty="0">
              <a:solidFill>
                <a:srgbClr val="7030A0"/>
              </a:solidFill>
            </a:endParaRPr>
          </a:p>
        </p:txBody>
      </p:sp>
      <p:pic>
        <p:nvPicPr>
          <p:cNvPr id="3074" name="Picture 2" descr="C:\Documents and Settings\Алёна\Local Settings\Temporary Internet Files\Content.IE5\EK0WMM1Q\MM900285289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2786058"/>
            <a:ext cx="3000363" cy="346235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7. (Не)избалованная жизнью пишется…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b="1" i="1" dirty="0" smtClean="0">
                <a:solidFill>
                  <a:srgbClr val="7030A0"/>
                </a:solidFill>
              </a:rPr>
              <a:t>А) Слитно</a:t>
            </a:r>
          </a:p>
          <a:p>
            <a:pPr>
              <a:buNone/>
            </a:pPr>
            <a:r>
              <a:rPr lang="ru-RU" sz="5400" b="1" i="1" dirty="0" smtClean="0">
                <a:solidFill>
                  <a:srgbClr val="7030A0"/>
                </a:solidFill>
              </a:rPr>
              <a:t>Б) Раздельно </a:t>
            </a:r>
            <a:endParaRPr lang="ru-RU" sz="5400" b="1" i="1" dirty="0">
              <a:solidFill>
                <a:srgbClr val="7030A0"/>
              </a:solidFill>
            </a:endParaRPr>
          </a:p>
        </p:txBody>
      </p:sp>
      <p:pic>
        <p:nvPicPr>
          <p:cNvPr id="4098" name="Picture 2" descr="C:\Documents and Settings\Алёна\Local Settings\Temporary Internet Files\Content.IE5\EK0WMM1Q\MM900288928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2838450"/>
            <a:ext cx="1857388" cy="330519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305800" cy="15613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00034" y="428605"/>
            <a:ext cx="8286808" cy="64294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0" tIns="45720" rIns="0" bIns="0" anchor="b">
            <a:normAutofit fontScale="925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nstantia" pitchFamily="18" charset="0"/>
                <a:ea typeface="+mj-ea"/>
                <a:cs typeface="+mj-cs"/>
              </a:rPr>
              <a:t>Оценочный</a:t>
            </a:r>
            <a: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5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nstantia" pitchFamily="18" charset="0"/>
                <a:ea typeface="+mj-ea"/>
                <a:cs typeface="+mj-cs"/>
              </a:rPr>
              <a:t>лист</a:t>
            </a:r>
            <a: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Содержимое 5"/>
          <p:cNvGraphicFramePr>
            <a:graphicFrameLocks/>
          </p:cNvGraphicFramePr>
          <p:nvPr/>
        </p:nvGraphicFramePr>
        <p:xfrm>
          <a:off x="500034" y="1214422"/>
          <a:ext cx="8401080" cy="5150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286280"/>
              </a:tblGrid>
              <a:tr h="132590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1. Синтаксический разбор предложения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Нет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ошибок – 5 баллов</a:t>
                      </a:r>
                    </a:p>
                    <a:p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1 ошибка – 4 балла</a:t>
                      </a:r>
                    </a:p>
                    <a:p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2 ошибки – 3 балла</a:t>
                      </a:r>
                    </a:p>
                    <a:p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3 ошибки – 2 балла</a:t>
                      </a:r>
                    </a:p>
                    <a:p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4 ошибки – 1 балл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3487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2. Слитно или раздельно? 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Кол-во верных ответов  - «+» и «-».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8008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3. Суффиксы глагольных форм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Количество верных ответов </a:t>
                      </a:r>
                    </a:p>
                    <a:p>
                      <a:r>
                        <a:rPr lang="ru-RU" b="1" dirty="0" smtClean="0"/>
                        <a:t>П – 5; Д – 5.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8008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4. Кроссворды 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Количество верных ответов </a:t>
                      </a:r>
                    </a:p>
                    <a:p>
                      <a:r>
                        <a:rPr lang="ru-RU" b="1" dirty="0" smtClean="0"/>
                        <a:t>П – 9; Д – 12.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0953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5. Постановка знаков препинания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Кол-во верных ответов  - «+» и «-».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32590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6. Морфологический</a:t>
                      </a:r>
                      <a:r>
                        <a:rPr lang="ru-RU" b="1" baseline="0" dirty="0" smtClean="0"/>
                        <a:t> разбор</a:t>
                      </a:r>
                      <a:endParaRPr lang="ru-RU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Нет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ошибок – 5 баллов</a:t>
                      </a:r>
                    </a:p>
                    <a:p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1 ошибка – 4 балла</a:t>
                      </a:r>
                    </a:p>
                    <a:p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2 ошибки – 3 балла</a:t>
                      </a:r>
                    </a:p>
                    <a:p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3 ошибки – 2 балла</a:t>
                      </a:r>
                    </a:p>
                    <a:p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4 ошибки – 1 балл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1000107"/>
          <a:ext cx="8143932" cy="5105966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3417544"/>
                <a:gridCol w="4726388"/>
              </a:tblGrid>
              <a:tr h="642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/>
                        <a:t>7.Кроссворды </a:t>
                      </a:r>
                      <a:endParaRPr lang="ru-RU" sz="1800" b="1" baseline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/>
                        <a:t>Причастие – 9 баллов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/>
                        <a:t>Деепричастие – 12 баллов</a:t>
                      </a:r>
                      <a:endParaRPr lang="ru-RU" sz="1800" b="1" baseline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0411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/>
                        <a:t>8.Правильно или нет расставлены знаки препинания?</a:t>
                      </a:r>
                      <a:endParaRPr lang="ru-RU" sz="1800" b="1" baseline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/>
                        <a:t>3 балла</a:t>
                      </a:r>
                      <a:endParaRPr lang="ru-RU" sz="1800" b="1" baseline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239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/>
                        <a:t>9. Тест </a:t>
                      </a:r>
                      <a:endParaRPr lang="ru-RU" sz="1800" b="1" baseline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/>
                        <a:t>7 баллов</a:t>
                      </a:r>
                      <a:endParaRPr lang="ru-RU" sz="1800" b="1" baseline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84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/>
                        <a:t>Максимальное количество баллов</a:t>
                      </a:r>
                      <a:endParaRPr lang="ru-RU" sz="1800" b="1" baseline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FFFF00"/>
                          </a:solidFill>
                        </a:rPr>
                        <a:t>Причастие – 42 балла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FFFF00"/>
                          </a:solidFill>
                        </a:rPr>
                        <a:t>Деепричастие –  45 баллов</a:t>
                      </a:r>
                      <a:endParaRPr lang="ru-RU" sz="1800" b="1" baseline="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60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«5»</a:t>
                      </a:r>
                      <a:endParaRPr lang="ru-RU" sz="4400" b="1" baseline="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 – 85%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 – 42 балла</a:t>
                      </a:r>
                      <a:endParaRPr lang="ru-RU" sz="1800" b="1" baseline="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60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ru-RU" sz="44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4400" b="1" baseline="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 – 75%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 – 35 баллов</a:t>
                      </a:r>
                      <a:endParaRPr lang="ru-RU" sz="1800" b="1" baseline="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60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«3»</a:t>
                      </a:r>
                      <a:endParaRPr lang="ru-RU" sz="4400" b="1" baseline="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 – 50%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 – 30 баллов</a:t>
                      </a:r>
                      <a:endParaRPr lang="ru-RU" sz="1800" b="1" baseline="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05966" y="1500174"/>
            <a:ext cx="6295123" cy="4214841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 wrap="none" lIns="91440" tIns="45720" rIns="91440" bIns="45720">
            <a:prstTxWarp prst="textCurveDown">
              <a:avLst/>
            </a:prstTxWarp>
            <a:spAutoFit/>
            <a:scene3d>
              <a:camera prst="isometricOffAxis2Lef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Спасибо за урок!</a:t>
            </a:r>
            <a:endParaRPr lang="ru-RU" sz="5400" b="1" cap="none" spc="0" dirty="0">
              <a:ln/>
              <a:solidFill>
                <a:schemeClr val="accent3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26" name="Picture 2" descr="C:\Documents and Settings\Алёна\Local Settings\Temporary Internet Files\Content.IE5\EK0WMM1Q\MM900043729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714356"/>
            <a:ext cx="2609861" cy="2786082"/>
          </a:xfrm>
          <a:prstGeom prst="rect">
            <a:avLst/>
          </a:prstGeom>
          <a:noFill/>
        </p:spPr>
      </p:pic>
      <p:pic>
        <p:nvPicPr>
          <p:cNvPr id="1027" name="Picture 3" descr="C:\Documents and Settings\Алёна\Local Settings\Temporary Internet Files\Content.IE5\0WQUD014\MM900043727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071810"/>
            <a:ext cx="2533662" cy="328614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0" y="857232"/>
          <a:ext cx="8001056" cy="524239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3357586"/>
                <a:gridCol w="4643470"/>
              </a:tblGrid>
              <a:tr h="707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/>
                        <a:t>7.Кроссворды </a:t>
                      </a:r>
                      <a:endParaRPr lang="ru-RU" sz="1800" b="1" baseline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/>
                        <a:t>Причастие – 9 баллов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/>
                        <a:t>Деепричастие – 12 баллов</a:t>
                      </a:r>
                      <a:endParaRPr lang="ru-RU" sz="1800" b="1" baseline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0759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/>
                        <a:t>8.Правильно или нет расставлены знаки препинания?</a:t>
                      </a:r>
                      <a:endParaRPr lang="ru-RU" sz="1800" b="1" baseline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/>
                        <a:t>3 балла</a:t>
                      </a:r>
                      <a:endParaRPr lang="ru-RU" sz="1800" b="1" baseline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38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/>
                        <a:t>9. Тест </a:t>
                      </a:r>
                      <a:endParaRPr lang="ru-RU" sz="1800" b="1" baseline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/>
                        <a:t>7 баллов</a:t>
                      </a:r>
                      <a:endParaRPr lang="ru-RU" sz="1800" b="1" baseline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07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/>
                        <a:t>Максимальное количество баллов</a:t>
                      </a:r>
                      <a:endParaRPr lang="ru-RU" sz="1800" b="1" baseline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FFFF00"/>
                          </a:solidFill>
                        </a:rPr>
                        <a:t>Причастие – 42 балла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FFFF00"/>
                          </a:solidFill>
                        </a:rPr>
                        <a:t>Деепричастие –  45 баллов</a:t>
                      </a:r>
                      <a:endParaRPr lang="ru-RU" sz="1800" b="1" baseline="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07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«5»</a:t>
                      </a:r>
                      <a:endParaRPr lang="ru-RU" sz="4400" b="1" baseline="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 – 85%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 – 42 балла</a:t>
                      </a:r>
                      <a:endParaRPr lang="ru-RU" sz="1800" b="1" baseline="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07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ru-RU" sz="44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4400" b="1" baseline="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 – 75%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 – 35 баллов</a:t>
                      </a:r>
                      <a:endParaRPr lang="ru-RU" sz="1800" b="1" baseline="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07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«3»</a:t>
                      </a:r>
                      <a:endParaRPr lang="ru-RU" sz="4400" b="1" baseline="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 – 50%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 – 30 баллов</a:t>
                      </a:r>
                      <a:endParaRPr lang="ru-RU" sz="1800" b="1" baseline="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Домашнее задание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rgbClr val="33CC33"/>
                </a:solidFill>
              </a:rPr>
              <a:t>1 вариант - 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33CC33"/>
                </a:solidFill>
              </a:rPr>
              <a:t>написать письмо 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33CC33"/>
                </a:solidFill>
              </a:rPr>
              <a:t>другу о 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33CC33"/>
                </a:solidFill>
              </a:rPr>
              <a:t>деепричастии.</a:t>
            </a:r>
            <a:endParaRPr lang="ru-RU" sz="3600" b="1" i="1" dirty="0">
              <a:solidFill>
                <a:srgbClr val="33CC33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sz="3600" b="1" i="1" dirty="0" smtClean="0">
                <a:solidFill>
                  <a:srgbClr val="00B0F0"/>
                </a:solidFill>
              </a:rPr>
              <a:t>2 вариант – 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00B0F0"/>
                </a:solidFill>
              </a:rPr>
              <a:t>написать письмо 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00B0F0"/>
                </a:solidFill>
              </a:rPr>
              <a:t>другу о 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00B0F0"/>
                </a:solidFill>
              </a:rPr>
              <a:t>причастии.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Синтаксический разбор предложения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Причастие 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Деепричастие </a:t>
            </a:r>
            <a:endParaRPr lang="ru-RU" sz="4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/>
              <a:t>Я слышу кроткую нежность земли</a:t>
            </a:r>
            <a:r>
              <a:rPr lang="ru-RU" sz="3200" i="1" dirty="0" smtClean="0">
                <a:solidFill>
                  <a:srgbClr val="FF0000"/>
                </a:solidFill>
              </a:rPr>
              <a:t>, </a:t>
            </a:r>
            <a:r>
              <a:rPr lang="ru-RU" sz="3200" i="1" dirty="0" smtClean="0"/>
              <a:t>притихшей от осеннего холода.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/>
              <a:t>Тяжело дыша</a:t>
            </a:r>
            <a:r>
              <a:rPr lang="ru-RU" sz="3200" i="1" dirty="0" smtClean="0">
                <a:solidFill>
                  <a:srgbClr val="FF0000"/>
                </a:solidFill>
              </a:rPr>
              <a:t>,</a:t>
            </a:r>
            <a:r>
              <a:rPr lang="ru-RU" sz="3200" i="1" dirty="0" smtClean="0"/>
              <a:t> отец подошёл к дивану и</a:t>
            </a:r>
            <a:r>
              <a:rPr lang="ru-RU" sz="3200" i="1" dirty="0" smtClean="0">
                <a:solidFill>
                  <a:srgbClr val="FF0000"/>
                </a:solidFill>
              </a:rPr>
              <a:t>,</a:t>
            </a:r>
            <a:r>
              <a:rPr lang="ru-RU" sz="3200" i="1" dirty="0" smtClean="0"/>
              <a:t> не раздеваясь</a:t>
            </a:r>
            <a:r>
              <a:rPr lang="ru-RU" sz="3200" i="1" dirty="0" smtClean="0">
                <a:solidFill>
                  <a:srgbClr val="FF0000"/>
                </a:solidFill>
              </a:rPr>
              <a:t>,</a:t>
            </a:r>
            <a:r>
              <a:rPr lang="ru-RU" sz="3200" i="1" dirty="0" smtClean="0"/>
              <a:t> лёг.</a:t>
            </a:r>
            <a:endParaRPr lang="ru-RU" sz="3200" dirty="0" smtClean="0"/>
          </a:p>
          <a:p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Выступление учащегося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</a:rPr>
              <a:t>В современной лингвистике несколько точек на грамматическую природу причастий и деепричастий. Одни учёные считают их самостоятельными частями речи, которые выделяются наряду с именами существительными, наречиями, предлогами и т.п. Другие лингвисты утверждают, что причастия и деепричастия – это особые формы глагола. Особые потому, что они не спрягаются, а ведут себя в речи иначе, чем глагол. Напомним: причастия повторяют грамматические признаки прилагательного – склоняются (изменяются по числам, родам, падежам), а деепричастия совсем не изменяются, как наречия. Возьмём, к примеру, причастия.</a:t>
            </a:r>
            <a:b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</a:rPr>
              <a:t>Они образуются от глагола (краснеть – краснеющий), но изменятся, как имена прилагательные – по числам, родам и падежам:</a:t>
            </a:r>
          </a:p>
          <a:p>
            <a:pPr>
              <a:buNone/>
            </a:pPr>
            <a:r>
              <a:rPr lang="ru-RU" sz="1600" b="1" i="1" dirty="0" smtClean="0"/>
              <a:t> </a:t>
            </a:r>
            <a:r>
              <a:rPr lang="ru-RU" sz="1600" b="1" i="1" dirty="0" smtClean="0">
                <a:solidFill>
                  <a:srgbClr val="92D050"/>
                </a:solidFill>
              </a:rPr>
              <a:t>Красная щека – краснеющая щека,</a:t>
            </a:r>
          </a:p>
          <a:p>
            <a:pPr lvl="0">
              <a:buNone/>
            </a:pPr>
            <a:r>
              <a:rPr lang="ru-RU" sz="1600" b="1" i="1" dirty="0" smtClean="0">
                <a:solidFill>
                  <a:srgbClr val="92D050"/>
                </a:solidFill>
              </a:rPr>
              <a:t>Красные щёки – краснеющие щёки,</a:t>
            </a:r>
          </a:p>
          <a:p>
            <a:pPr lvl="0">
              <a:buNone/>
            </a:pPr>
            <a:r>
              <a:rPr lang="ru-RU" sz="1600" b="1" i="1" dirty="0" smtClean="0">
                <a:solidFill>
                  <a:srgbClr val="92D050"/>
                </a:solidFill>
              </a:rPr>
              <a:t>Красным щекам – краснеющим щекам</a:t>
            </a:r>
            <a:r>
              <a:rPr lang="ru-RU" sz="1600" b="1" i="1" dirty="0" smtClean="0"/>
              <a:t>.</a:t>
            </a:r>
          </a:p>
          <a:p>
            <a:pPr>
              <a:buNone/>
            </a:pP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</a:rPr>
              <a:t>Эти разные точки зрения отражаются и в современных школьных учебниках по русскому языку. Одни из них рассматривают причастия и деепричастия как формы глагола, а в других учебниках эти слова изучаются как самостоятельные части речи.</a:t>
            </a:r>
            <a:endParaRPr lang="ru-RU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Суффиксы глагольных форм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Причастие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Деепричастие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457201" y="2514600"/>
          <a:ext cx="2543164" cy="3894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164"/>
              </a:tblGrid>
              <a:tr h="485772"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kumimoji="0" lang="ru-RU" sz="18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Закапывающий</a:t>
                      </a:r>
                      <a:endParaRPr lang="ru-RU" sz="18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7209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Любящий</a:t>
                      </a:r>
                      <a:endParaRPr lang="ru-RU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7209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Делая</a:t>
                      </a:r>
                      <a:endParaRPr lang="ru-RU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82926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Выполненная</a:t>
                      </a:r>
                      <a:endParaRPr lang="ru-RU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7209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Убравши</a:t>
                      </a:r>
                      <a:endParaRPr lang="ru-RU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7209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Искавший</a:t>
                      </a:r>
                      <a:endParaRPr lang="ru-RU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7209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Повысив</a:t>
                      </a:r>
                      <a:endParaRPr lang="ru-RU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7209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 Играючи</a:t>
                      </a:r>
                      <a:endParaRPr lang="ru-RU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7209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 Выросший</a:t>
                      </a:r>
                      <a:endParaRPr lang="ru-RU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7209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Услыша</a:t>
                      </a:r>
                      <a:endParaRPr lang="ru-RU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sz="quarter" idx="4"/>
          </p:nvPr>
        </p:nvGraphicFramePr>
        <p:xfrm>
          <a:off x="4645025" y="2514600"/>
          <a:ext cx="2641619" cy="3925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619"/>
              </a:tblGrid>
              <a:tr h="485772"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kumimoji="0" lang="ru-RU" sz="18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Закапывающий</a:t>
                      </a:r>
                      <a:endParaRPr lang="ru-RU" sz="18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Любящий</a:t>
                      </a:r>
                      <a:endParaRPr lang="ru-RU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Делая</a:t>
                      </a:r>
                      <a:endParaRPr lang="ru-RU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72766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Выполненная</a:t>
                      </a:r>
                      <a:endParaRPr lang="ru-RU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Убравши</a:t>
                      </a:r>
                      <a:endParaRPr lang="ru-RU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Искавший</a:t>
                      </a:r>
                      <a:endParaRPr lang="ru-RU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Повысив</a:t>
                      </a:r>
                      <a:endParaRPr lang="ru-RU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 Играючи</a:t>
                      </a:r>
                      <a:endParaRPr lang="ru-RU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 Выросший</a:t>
                      </a:r>
                      <a:endParaRPr lang="ru-RU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Услыша</a:t>
                      </a:r>
                      <a:endParaRPr lang="ru-RU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Суффиксы глагольных форм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Текст 2"/>
          <p:cNvSpPr txBox="1">
            <a:spLocks/>
          </p:cNvSpPr>
          <p:nvPr/>
        </p:nvSpPr>
        <p:spPr>
          <a:xfrm>
            <a:off x="457201" y="1855248"/>
            <a:ext cx="4040188" cy="659352"/>
          </a:xfrm>
          <a:prstGeom prst="rect">
            <a:avLst/>
          </a:prstGeom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Причастие 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 txBox="1">
            <a:spLocks/>
          </p:cNvSpPr>
          <p:nvPr/>
        </p:nvSpPr>
        <p:spPr>
          <a:xfrm>
            <a:off x="4645026" y="1859758"/>
            <a:ext cx="4041775" cy="654843"/>
          </a:xfrm>
          <a:prstGeom prst="rect">
            <a:avLst/>
          </a:prstGeom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Деепричастие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Содержимое 7"/>
          <p:cNvGraphicFramePr>
            <a:graphicFrameLocks/>
          </p:cNvGraphicFramePr>
          <p:nvPr/>
        </p:nvGraphicFramePr>
        <p:xfrm>
          <a:off x="457201" y="2514600"/>
          <a:ext cx="4040188" cy="3996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164"/>
                <a:gridCol w="1497024"/>
              </a:tblGrid>
              <a:tr h="557210"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kumimoji="0" lang="ru-RU" sz="18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Закапывающий</a:t>
                      </a:r>
                      <a:endParaRPr lang="ru-RU" sz="18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ru-RU" sz="1800" b="1" baseline="0" dirty="0" err="1" smtClean="0">
                          <a:solidFill>
                            <a:srgbClr val="FF0000"/>
                          </a:solidFill>
                        </a:rPr>
                        <a:t>ющ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8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Любящий</a:t>
                      </a:r>
                      <a:endParaRPr lang="ru-RU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ru-RU" sz="1800" b="1" baseline="0" dirty="0" err="1" smtClean="0">
                          <a:solidFill>
                            <a:srgbClr val="FF0000"/>
                          </a:solidFill>
                        </a:rPr>
                        <a:t>ящ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8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Делая</a:t>
                      </a:r>
                      <a:endParaRPr lang="ru-RU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72766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Выполненная</a:t>
                      </a:r>
                      <a:endParaRPr lang="ru-RU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ru-RU" sz="1800" b="1" baseline="0" dirty="0" err="1" smtClean="0">
                          <a:solidFill>
                            <a:srgbClr val="FF0000"/>
                          </a:solidFill>
                        </a:rPr>
                        <a:t>енн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8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Убравши</a:t>
                      </a:r>
                      <a:endParaRPr lang="ru-RU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Искавший</a:t>
                      </a:r>
                      <a:endParaRPr lang="ru-RU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ru-RU" sz="1800" b="1" baseline="0" dirty="0" err="1" smtClean="0">
                          <a:solidFill>
                            <a:srgbClr val="FF0000"/>
                          </a:solidFill>
                        </a:rPr>
                        <a:t>вш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8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Повысив</a:t>
                      </a:r>
                      <a:endParaRPr lang="ru-RU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 Играючи</a:t>
                      </a:r>
                      <a:endParaRPr lang="ru-RU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 Выросший</a:t>
                      </a:r>
                      <a:endParaRPr lang="ru-RU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ru-RU" sz="1800" b="1" baseline="0" dirty="0" err="1" smtClean="0">
                          <a:solidFill>
                            <a:srgbClr val="FF0000"/>
                          </a:solidFill>
                        </a:rPr>
                        <a:t>ш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8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Услыша</a:t>
                      </a:r>
                      <a:endParaRPr lang="ru-RU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sz="18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6" name="Содержимое 8"/>
          <p:cNvGraphicFramePr>
            <a:graphicFrameLocks/>
          </p:cNvGraphicFramePr>
          <p:nvPr/>
        </p:nvGraphicFramePr>
        <p:xfrm>
          <a:off x="4645025" y="2514600"/>
          <a:ext cx="4041776" cy="3996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619"/>
                <a:gridCol w="1400157"/>
              </a:tblGrid>
              <a:tr h="557210"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kumimoji="0" lang="ru-RU" sz="18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Закапывающий</a:t>
                      </a:r>
                      <a:endParaRPr lang="ru-RU" sz="18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Любящий</a:t>
                      </a:r>
                      <a:endParaRPr lang="ru-RU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Делая</a:t>
                      </a:r>
                      <a:endParaRPr lang="ru-RU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</a:rPr>
                        <a:t>-я-</a:t>
                      </a:r>
                      <a:endParaRPr lang="ru-RU" sz="18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72766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Выполненная</a:t>
                      </a:r>
                      <a:endParaRPr lang="ru-RU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Убравши</a:t>
                      </a:r>
                      <a:endParaRPr lang="ru-RU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</a:rPr>
                        <a:t>-вши-</a:t>
                      </a:r>
                      <a:endParaRPr lang="ru-RU" sz="18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Искавший</a:t>
                      </a:r>
                      <a:endParaRPr lang="ru-RU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Повысив</a:t>
                      </a:r>
                      <a:endParaRPr lang="ru-RU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</a:rPr>
                        <a:t>-в-</a:t>
                      </a:r>
                      <a:endParaRPr lang="ru-RU" sz="18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 Играючи</a:t>
                      </a:r>
                      <a:endParaRPr lang="ru-RU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ru-RU" sz="1800" b="1" baseline="0" dirty="0" err="1" smtClean="0">
                          <a:solidFill>
                            <a:srgbClr val="FF0000"/>
                          </a:solidFill>
                        </a:rPr>
                        <a:t>ючи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8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 Выросший</a:t>
                      </a:r>
                      <a:endParaRPr lang="ru-RU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Услыша</a:t>
                      </a:r>
                      <a:endParaRPr lang="ru-RU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</a:rPr>
                        <a:t>-а-</a:t>
                      </a:r>
                      <a:endParaRPr lang="ru-RU" sz="18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Слитно или раздельно?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6357982" cy="43891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1. (Не)умеющий ходить портит дорогу, (не)умеющий говорить портит речь.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2. Для знающего мир светел, для (не)знающего – тёмен.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3.(Не)</a:t>
            </a:r>
            <a:r>
              <a:rPr lang="ru-RU" i="1" dirty="0" err="1" smtClean="0">
                <a:solidFill>
                  <a:schemeClr val="accent5">
                    <a:lumMod val="75000"/>
                  </a:schemeClr>
                </a:solidFill>
              </a:rPr>
              <a:t>жданный</a:t>
            </a: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 урожай голову кружит.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4.(Не)сказанному слову сам хозяин, сказанное слово – общее достояние.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5.(Не)брани и (не)хвали того, кто (не)испытан тобой ни в деле, ни в пути.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6.(Не)знающий меры будет горевать и в богатстве.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7.(Не)зная броду, (не)суйся в воду. 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8.(Не)убив медведя, шкуры (не)продают.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58016" y="1928804"/>
          <a:ext cx="1928826" cy="439506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928826"/>
              </a:tblGrid>
              <a:tr h="642940">
                <a:tc>
                  <a:txBody>
                    <a:bodyPr/>
                    <a:lstStyle/>
                    <a:p>
                      <a:pPr marL="150495"/>
                      <a:r>
                        <a:rPr lang="ru-RU" sz="2000" b="1" dirty="0">
                          <a:solidFill>
                            <a:srgbClr val="FF0000"/>
                          </a:solidFill>
                        </a:rPr>
                        <a:t>Слитно +</a:t>
                      </a:r>
                      <a:endParaRPr lang="ru-RU" sz="2000" b="1" i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0066">
                <a:tc>
                  <a:txBody>
                    <a:bodyPr/>
                    <a:lstStyle/>
                    <a:p>
                      <a:pPr marL="131445"/>
                      <a:r>
                        <a:rPr lang="ru-RU" sz="2000" b="1" baseline="0" dirty="0">
                          <a:solidFill>
                            <a:srgbClr val="FF0000"/>
                          </a:solidFill>
                        </a:rPr>
                        <a:t>Слитно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</a:rPr>
                        <a:t> +</a:t>
                      </a:r>
                      <a:endParaRPr lang="ru-RU" sz="2000" b="1" i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8628">
                <a:tc>
                  <a:txBody>
                    <a:bodyPr/>
                    <a:lstStyle/>
                    <a:p>
                      <a:pPr marL="131445"/>
                      <a:r>
                        <a:rPr lang="ru-RU" sz="2000" b="1" dirty="0">
                          <a:solidFill>
                            <a:srgbClr val="FF0000"/>
                          </a:solidFill>
                        </a:rPr>
                        <a:t>Слитно +</a:t>
                      </a:r>
                      <a:endParaRPr lang="ru-RU" sz="2000" b="1" i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71504">
                <a:tc>
                  <a:txBody>
                    <a:bodyPr/>
                    <a:lstStyle/>
                    <a:p>
                      <a:pPr marL="140970"/>
                      <a:r>
                        <a:rPr lang="ru-RU" sz="2000" b="1" dirty="0">
                          <a:solidFill>
                            <a:srgbClr val="FF0000"/>
                          </a:solidFill>
                        </a:rPr>
                        <a:t>Раздельно -</a:t>
                      </a:r>
                      <a:endParaRPr lang="ru-RU" sz="2000" b="1" i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71504">
                <a:tc>
                  <a:txBody>
                    <a:bodyPr/>
                    <a:lstStyle/>
                    <a:p>
                      <a:pPr marL="140970"/>
                      <a:r>
                        <a:rPr lang="ru-RU" sz="2000" b="1" dirty="0">
                          <a:solidFill>
                            <a:srgbClr val="FF0000"/>
                          </a:solidFill>
                        </a:rPr>
                        <a:t>Слитно +</a:t>
                      </a:r>
                      <a:endParaRPr lang="ru-RU" sz="2000" b="1" i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0066">
                <a:tc>
                  <a:txBody>
                    <a:bodyPr/>
                    <a:lstStyle/>
                    <a:p>
                      <a:pPr marL="140970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Раздельно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2000" b="1" i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8628">
                <a:tc>
                  <a:txBody>
                    <a:bodyPr/>
                    <a:lstStyle/>
                    <a:p>
                      <a:pPr marL="131445"/>
                      <a:r>
                        <a:rPr lang="ru-RU" sz="2000" b="1">
                          <a:solidFill>
                            <a:srgbClr val="FF0000"/>
                          </a:solidFill>
                        </a:rPr>
                        <a:t>Раздельно -</a:t>
                      </a:r>
                      <a:endParaRPr lang="ru-RU" sz="2000" b="1" i="1">
                        <a:solidFill>
                          <a:srgbClr val="FF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51728">
                <a:tc>
                  <a:txBody>
                    <a:bodyPr/>
                    <a:lstStyle/>
                    <a:p>
                      <a:pPr marL="140970"/>
                      <a:r>
                        <a:rPr lang="ru-RU" sz="2000" b="1" dirty="0">
                          <a:solidFill>
                            <a:srgbClr val="FF0000"/>
                          </a:solidFill>
                        </a:rPr>
                        <a:t>Раздельно -</a:t>
                      </a:r>
                      <a:endParaRPr lang="ru-RU" sz="2000" b="1" i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">
      <a:dk1>
        <a:sysClr val="windowText" lastClr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1030</TotalTime>
  <Words>1417</Words>
  <Application>Microsoft Office PowerPoint</Application>
  <PresentationFormat>Экран (4:3)</PresentationFormat>
  <Paragraphs>487</Paragraphs>
  <Slides>28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Поток</vt:lpstr>
      <vt:lpstr>Обобщающий урок по теме «Причастие и деепричастие»</vt:lpstr>
      <vt:lpstr>Оценочный лист </vt:lpstr>
      <vt:lpstr>Слайд 3</vt:lpstr>
      <vt:lpstr>Домашнее задание</vt:lpstr>
      <vt:lpstr>Синтаксический разбор предложения</vt:lpstr>
      <vt:lpstr>Выступление учащегося</vt:lpstr>
      <vt:lpstr>Суффиксы глагольных форм</vt:lpstr>
      <vt:lpstr>Слайд 8</vt:lpstr>
      <vt:lpstr>Слитно или раздельно? </vt:lpstr>
      <vt:lpstr>Морфемный и морфологический разбор</vt:lpstr>
      <vt:lpstr>Слайд 11</vt:lpstr>
      <vt:lpstr>Слайд 12</vt:lpstr>
      <vt:lpstr>Физкультминутка</vt:lpstr>
      <vt:lpstr>Впишите в клетки причастия, образованные от глаголов.</vt:lpstr>
      <vt:lpstr>Впишите в клетки причастия, образованные от глаголов.</vt:lpstr>
      <vt:lpstr>Впишите в клетки деепричастия, образованные от глаголов. </vt:lpstr>
      <vt:lpstr>Впишите в клетки деепричастия, образованные от глаголов. </vt:lpstr>
      <vt:lpstr>Задание: Правильно или нет расставлены знаки препинания?</vt:lpstr>
      <vt:lpstr>Тест</vt:lpstr>
      <vt:lpstr>2. Деепричастие совмещает в себе признаки:</vt:lpstr>
      <vt:lpstr>3. Причастный оборот – это…</vt:lpstr>
      <vt:lpstr>4. Деепричастным оборотом является…</vt:lpstr>
      <vt:lpstr>5. Слово споривший – это…</vt:lpstr>
      <vt:lpstr>6. (Не)стуча пишется…</vt:lpstr>
      <vt:lpstr>7. (Не)избалованная жизнью пишется…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Обобщающий урок по теме «Причастие и деепричастие»</dc:title>
  <cp:lastModifiedBy>Алёна</cp:lastModifiedBy>
  <cp:revision>101</cp:revision>
  <dcterms:modified xsi:type="dcterms:W3CDTF">2013-10-27T10:41:08Z</dcterms:modified>
</cp:coreProperties>
</file>