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5" r:id="rId9"/>
    <p:sldId id="280" r:id="rId10"/>
    <p:sldId id="273" r:id="rId11"/>
    <p:sldId id="274" r:id="rId12"/>
    <p:sldId id="269" r:id="rId13"/>
    <p:sldId id="271" r:id="rId14"/>
    <p:sldId id="285" r:id="rId15"/>
    <p:sldId id="264" r:id="rId16"/>
    <p:sldId id="275" r:id="rId17"/>
    <p:sldId id="266" r:id="rId18"/>
    <p:sldId id="279" r:id="rId19"/>
    <p:sldId id="283" r:id="rId20"/>
    <p:sldId id="284" r:id="rId21"/>
    <p:sldId id="277" r:id="rId22"/>
    <p:sldId id="278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320D5-5E47-4122-8030-E31C111FDE8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Найти сходство и отличие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Камень-каменщик</a:t>
            </a:r>
          </a:p>
          <a:p>
            <a:pPr algn="l"/>
            <a:r>
              <a:rPr lang="ru-RU" sz="4800" dirty="0" smtClean="0"/>
              <a:t>Паром- паромщик</a:t>
            </a:r>
          </a:p>
          <a:p>
            <a:pPr algn="l"/>
            <a:r>
              <a:rPr lang="ru-RU" sz="4800" dirty="0" smtClean="0"/>
              <a:t>Стекло - стекольщик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4000" dirty="0" smtClean="0"/>
              <a:t>СЛОВА С СУФФИКСАМИ  </a:t>
            </a:r>
            <a:r>
              <a:rPr lang="ru-RU" sz="4800" dirty="0" smtClean="0"/>
              <a:t>- </a:t>
            </a:r>
            <a:r>
              <a:rPr lang="ru-RU" sz="4800" dirty="0" err="1" smtClean="0"/>
              <a:t>чик,щик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Рассказчик, перебежчик, переводчик, ракетчик,</a:t>
            </a:r>
          </a:p>
          <a:p>
            <a:r>
              <a:rPr lang="ru-RU" sz="4400" dirty="0" smtClean="0"/>
              <a:t>Разносчик, банщик, каменщик, прицепщик.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ВОПРОС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ПОСЛЕ КАКИХ БУКВ ПИШЕТСЯ  - ЧИК ?</a:t>
            </a:r>
          </a:p>
          <a:p>
            <a:r>
              <a:rPr lang="ru-RU" sz="3200" dirty="0" smtClean="0"/>
              <a:t>ПОСЛЕ</a:t>
            </a:r>
            <a:r>
              <a:rPr lang="ru-RU" sz="2800" dirty="0" smtClean="0"/>
              <a:t> КАКИХ БУКВ ПИШЕТСЯ  - ЩИК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ПРАВИЛО НАПИСАНИЯ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После:</a:t>
            </a:r>
          </a:p>
          <a:p>
            <a:r>
              <a:rPr lang="ru-RU" dirty="0" smtClean="0"/>
              <a:t> согласных </a:t>
            </a:r>
            <a:r>
              <a:rPr lang="ru-RU" i="1" dirty="0" smtClean="0"/>
              <a:t>т, </a:t>
            </a:r>
            <a:r>
              <a:rPr lang="ru-RU" i="1" dirty="0" err="1" smtClean="0"/>
              <a:t>д</a:t>
            </a:r>
            <a:r>
              <a:rPr lang="ru-RU" i="1" dirty="0" smtClean="0"/>
              <a:t>, с, </a:t>
            </a:r>
            <a:r>
              <a:rPr lang="ru-RU" i="1" dirty="0" err="1" smtClean="0"/>
              <a:t>з</a:t>
            </a:r>
            <a:r>
              <a:rPr lang="ru-RU" i="1" dirty="0" smtClean="0"/>
              <a:t>, ж  </a:t>
            </a:r>
            <a:r>
              <a:rPr lang="ru-RU" dirty="0" smtClean="0"/>
              <a:t>пиши суффикс </a:t>
            </a:r>
            <a:r>
              <a:rPr lang="ru-RU" b="1" i="1" dirty="0" smtClean="0"/>
              <a:t>чик</a:t>
            </a:r>
          </a:p>
          <a:p>
            <a:r>
              <a:rPr lang="ru-RU" dirty="0" smtClean="0"/>
              <a:t>: </a:t>
            </a:r>
            <a:r>
              <a:rPr lang="ru-RU" i="1" dirty="0" err="1" smtClean="0"/>
              <a:t>перевод+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лёт+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разнос+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i="1" dirty="0" smtClean="0"/>
              <a:t>, </a:t>
            </a:r>
            <a:r>
              <a:rPr lang="ru-RU" i="1" dirty="0" err="1" smtClean="0"/>
              <a:t>перевоз+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перебеж+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 остальных согласных пиши суффикс </a:t>
            </a:r>
            <a:r>
              <a:rPr lang="ru-RU" b="1" i="1" dirty="0" err="1" smtClean="0"/>
              <a:t>щик</a:t>
            </a:r>
            <a:endParaRPr lang="ru-RU" b="1" i="1" dirty="0" smtClean="0"/>
          </a:p>
          <a:p>
            <a:r>
              <a:rPr lang="ru-RU" dirty="0" smtClean="0"/>
              <a:t>: </a:t>
            </a:r>
            <a:r>
              <a:rPr lang="ru-RU" i="1" dirty="0" err="1" smtClean="0"/>
              <a:t>паром+</a:t>
            </a:r>
            <a:r>
              <a:rPr lang="ru-RU" b="1" i="1" dirty="0" err="1" smtClean="0"/>
              <a:t>щ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стеколь+</a:t>
            </a:r>
            <a:r>
              <a:rPr lang="ru-RU" b="1" i="1" dirty="0" err="1" smtClean="0"/>
              <a:t>щ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камен+</a:t>
            </a:r>
            <a:r>
              <a:rPr lang="ru-RU" b="1" i="1" dirty="0" err="1" smtClean="0"/>
              <a:t>щ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, </a:t>
            </a:r>
            <a:r>
              <a:rPr lang="ru-RU" i="1" dirty="0" err="1" smtClean="0"/>
              <a:t>фонар+</a:t>
            </a:r>
            <a:r>
              <a:rPr lang="ru-RU" b="1" i="1" dirty="0" err="1" smtClean="0"/>
              <a:t>щ</a:t>
            </a:r>
            <a:r>
              <a:rPr lang="ru-RU" i="1" dirty="0" err="1" smtClean="0"/>
              <a:t>ик</a:t>
            </a:r>
            <a:endParaRPr lang="ru-RU" i="1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ПРАВИЛО.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</a:t>
            </a:r>
          </a:p>
          <a:p>
            <a:r>
              <a:rPr lang="ru-RU" dirty="0" smtClean="0"/>
              <a:t>Перед суффиксом </a:t>
            </a:r>
            <a:r>
              <a:rPr lang="ru-RU" b="1" i="1" dirty="0" smtClean="0"/>
              <a:t>чик</a:t>
            </a:r>
          </a:p>
          <a:p>
            <a:r>
              <a:rPr lang="ru-RU" b="1" i="1" dirty="0" smtClean="0"/>
              <a:t>  </a:t>
            </a:r>
            <a:r>
              <a:rPr lang="ru-RU" dirty="0" smtClean="0"/>
              <a:t>буквы </a:t>
            </a:r>
            <a:r>
              <a:rPr lang="ru-RU" i="1" dirty="0" smtClean="0"/>
              <a:t>к, </a:t>
            </a:r>
            <a:r>
              <a:rPr lang="ru-RU" i="1" dirty="0" err="1" smtClean="0"/>
              <a:t>ц</a:t>
            </a:r>
            <a:r>
              <a:rPr lang="ru-RU" i="1" dirty="0" smtClean="0"/>
              <a:t>, ч</a:t>
            </a:r>
            <a:r>
              <a:rPr lang="ru-RU" dirty="0" smtClean="0"/>
              <a:t> заменяются на </a:t>
            </a:r>
            <a:r>
              <a:rPr lang="ru-RU" b="1" i="1" dirty="0" smtClean="0"/>
              <a:t>т</a:t>
            </a:r>
            <a:r>
              <a:rPr lang="ru-RU" dirty="0" smtClean="0"/>
              <a:t>: </a:t>
            </a:r>
            <a:r>
              <a:rPr lang="ru-RU" i="1" dirty="0" err="1" smtClean="0"/>
              <a:t>разда</a:t>
            </a:r>
            <a:r>
              <a:rPr lang="ru-RU" b="1" i="1" dirty="0" err="1" smtClean="0"/>
              <a:t>т</a:t>
            </a:r>
            <a:r>
              <a:rPr lang="ru-RU" i="1" dirty="0" err="1" smtClean="0"/>
              <a:t>+чик</a:t>
            </a:r>
            <a:endParaRPr lang="ru-RU" i="1" dirty="0" smtClean="0"/>
          </a:p>
          <a:p>
            <a:r>
              <a:rPr lang="ru-RU" i="1" dirty="0" smtClean="0"/>
              <a:t> ←разда</a:t>
            </a:r>
            <a:r>
              <a:rPr lang="ru-RU" b="1" i="1" dirty="0" smtClean="0"/>
              <a:t>ч</a:t>
            </a:r>
            <a:r>
              <a:rPr lang="ru-RU" i="1" dirty="0" smtClean="0"/>
              <a:t>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Мягкий знак пиши только после </a:t>
            </a:r>
            <a:r>
              <a:rPr lang="ru-RU" i="1" dirty="0" smtClean="0"/>
              <a:t>л</a:t>
            </a:r>
            <a:r>
              <a:rPr lang="ru-RU" dirty="0" smtClean="0"/>
              <a:t>: </a:t>
            </a:r>
            <a:r>
              <a:rPr lang="ru-RU" i="1" dirty="0" smtClean="0"/>
              <a:t>кровел</a:t>
            </a:r>
            <a:r>
              <a:rPr lang="ru-RU" b="1" i="1" dirty="0" smtClean="0"/>
              <a:t>ь</a:t>
            </a:r>
            <a:r>
              <a:rPr lang="ru-RU" i="1" dirty="0" smtClean="0"/>
              <a:t>щик</a:t>
            </a:r>
          </a:p>
          <a:p>
            <a:r>
              <a:rPr lang="ru-RU" i="1" dirty="0" smtClean="0"/>
              <a:t>, стекол</a:t>
            </a:r>
            <a:r>
              <a:rPr lang="ru-RU" b="1" i="1" dirty="0" smtClean="0"/>
              <a:t>ь</a:t>
            </a:r>
            <a:r>
              <a:rPr lang="ru-RU" i="1" dirty="0" smtClean="0"/>
              <a:t>щик</a:t>
            </a:r>
          </a:p>
          <a:p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ФРАЗА, КОТОРАЯ ПОМОГАЕТ.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6600" dirty="0" smtClean="0"/>
              <a:t>  Я ТОЖЕ ЗДЕСЬ.</a:t>
            </a:r>
            <a:endParaRPr lang="ru-RU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ОБЪЯСНИТЕ ПРАВОПИСАНИЕ.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Переводчик, разносчик, полировщик, бетонщик, пильщик, фонарщик, перебежчик, носильщик, переплётчик, смазчик, каменщик.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22859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Образовать от данных слов существительные с суффиксами –чик. –</a:t>
            </a:r>
            <a:r>
              <a:rPr lang="ru-RU" sz="3600" dirty="0" err="1" smtClean="0"/>
              <a:t>щик</a:t>
            </a:r>
            <a:r>
              <a:rPr lang="ru-RU" sz="3600" dirty="0" smtClean="0"/>
              <a:t>, выделить суффиксы, подчеркнуть орфограммы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Переплёт, арматура, бетон, газета, стекло, пила, переписать, бакен, водопровод, полировать, кровля.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ПРОВЕРКА ПО ЭТАЛОНУ.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Переплетчик, арматурщик, бетонщик, газетчик, стекольщик, пильщик, переписчик, бакенщик, водопроводчик, полировщик, кровельщик.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лексический диктант.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Ваша цель- по лексическому значению определить слово, обозначающее человека по профессии и по роду деятельности; объяснить написание букв ч и </a:t>
            </a:r>
            <a:r>
              <a:rPr lang="ru-RU" dirty="0" err="1" smtClean="0"/>
              <a:t>щ</a:t>
            </a:r>
            <a:r>
              <a:rPr lang="ru-RU" dirty="0" smtClean="0"/>
              <a:t> в суффиксе, записать слово, обозначить орфограмму: </a:t>
            </a:r>
          </a:p>
          <a:p>
            <a:r>
              <a:rPr lang="ru-RU" dirty="0" smtClean="0"/>
              <a:t>1. Тот, кто перебежал к врагу, изменник –…………………………..</a:t>
            </a:r>
            <a:br>
              <a:rPr lang="ru-RU" dirty="0" smtClean="0"/>
            </a:br>
            <a:r>
              <a:rPr lang="ru-RU" dirty="0" smtClean="0"/>
              <a:t>2. Рабочий, специалист по бетонным работам -…………………</a:t>
            </a:r>
            <a:br>
              <a:rPr lang="ru-RU" dirty="0" smtClean="0"/>
            </a:br>
            <a:r>
              <a:rPr lang="ru-RU" dirty="0" smtClean="0"/>
              <a:t>3. Тот, кто подносит, доставляет что-нибудь – ………………..</a:t>
            </a:r>
            <a:br>
              <a:rPr lang="ru-RU" dirty="0" smtClean="0"/>
            </a:br>
            <a:r>
              <a:rPr lang="ru-RU" dirty="0" smtClean="0"/>
              <a:t>4. Рабочий, специалист по кирпичной каменной кладке – …….</a:t>
            </a:r>
            <a:br>
              <a:rPr lang="ru-RU" dirty="0" smtClean="0"/>
            </a:br>
            <a:r>
              <a:rPr lang="ru-RU" dirty="0" smtClean="0"/>
              <a:t>5. Рабочий по проходке горных выработок – …………….</a:t>
            </a:r>
            <a:br>
              <a:rPr lang="ru-RU" dirty="0" smtClean="0"/>
            </a:br>
            <a:r>
              <a:rPr lang="ru-RU" dirty="0" smtClean="0"/>
              <a:t>6. Рабочий, специалист по типографскому набору – ……………….</a:t>
            </a:r>
            <a:br>
              <a:rPr lang="ru-RU" dirty="0" smtClean="0"/>
            </a:br>
            <a:r>
              <a:rPr lang="ru-RU" dirty="0" smtClean="0"/>
              <a:t>7. Работник, ведущий учёт кого-нибудь, что-нибудь – ……………</a:t>
            </a:r>
            <a:br>
              <a:rPr lang="ru-RU" dirty="0" smtClean="0"/>
            </a:br>
            <a:r>
              <a:rPr lang="ru-RU" dirty="0" smtClean="0"/>
              <a:t>8. Лицо, которое снимает, арендует помещение………………….</a:t>
            </a:r>
          </a:p>
          <a:p>
            <a:r>
              <a:rPr lang="ru-RU" dirty="0" smtClean="0"/>
              <a:t>9. Рабочий, занимающийся смазкой чего-нибудь – ………………</a:t>
            </a:r>
            <a:br>
              <a:rPr lang="ru-RU" dirty="0" smtClean="0"/>
            </a:br>
            <a:r>
              <a:rPr lang="ru-RU" dirty="0" smtClean="0"/>
              <a:t>10. Работник бани, обслуживающий посетителей – ………………..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ПРАВИЛЬНЫЕ ОТВЕТЫ.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928801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Тот, кто перебежал к врагу, изменник – перебежчик.</a:t>
            </a:r>
            <a:br>
              <a:rPr lang="ru-RU" dirty="0" smtClean="0"/>
            </a:br>
            <a:r>
              <a:rPr lang="ru-RU" dirty="0" smtClean="0"/>
              <a:t>2. Рабочий, специалист по бетонным работам – бетонщик.</a:t>
            </a:r>
            <a:br>
              <a:rPr lang="ru-RU" dirty="0" smtClean="0"/>
            </a:br>
            <a:r>
              <a:rPr lang="ru-RU" dirty="0" smtClean="0"/>
              <a:t>3. Тот, кто подносит, доставляет что-нибудь – подносчик.</a:t>
            </a:r>
            <a:br>
              <a:rPr lang="ru-RU" dirty="0" smtClean="0"/>
            </a:br>
            <a:r>
              <a:rPr lang="ru-RU" dirty="0" smtClean="0"/>
              <a:t>4. Рабочий, специалист по кирпичной каменной кладке – каменщик.</a:t>
            </a:r>
            <a:br>
              <a:rPr lang="ru-RU" dirty="0" smtClean="0"/>
            </a:br>
            <a:r>
              <a:rPr lang="ru-RU" dirty="0" smtClean="0"/>
              <a:t>5. Рабочий по проходке горных выработок – проходчик.</a:t>
            </a:r>
            <a:br>
              <a:rPr lang="ru-RU" dirty="0" smtClean="0"/>
            </a:br>
            <a:r>
              <a:rPr lang="ru-RU" dirty="0" smtClean="0"/>
              <a:t>6. Рабочий, специалист по типографскому набору – наборщик.</a:t>
            </a:r>
            <a:br>
              <a:rPr lang="ru-RU" dirty="0" smtClean="0"/>
            </a:br>
            <a:r>
              <a:rPr lang="ru-RU" dirty="0" smtClean="0"/>
              <a:t>7. Работник, ведущий учёт кого-нибудь, что-нибудь – учётчик.</a:t>
            </a:r>
            <a:br>
              <a:rPr lang="ru-RU" dirty="0" smtClean="0"/>
            </a:br>
            <a:r>
              <a:rPr lang="ru-RU" dirty="0" smtClean="0"/>
              <a:t>8. 1) Лицо, которое снимает, арендует помещение; 2) тот, кто делает съёмку местности – съёмщик.</a:t>
            </a:r>
            <a:br>
              <a:rPr lang="ru-RU" dirty="0" smtClean="0"/>
            </a:br>
            <a:r>
              <a:rPr lang="ru-RU" dirty="0" smtClean="0"/>
              <a:t>9. Рабочий, занимающийся смазкой чего-нибудь – смазчик.</a:t>
            </a:r>
            <a:br>
              <a:rPr lang="ru-RU" dirty="0" smtClean="0"/>
            </a:br>
            <a:r>
              <a:rPr lang="ru-RU" dirty="0" smtClean="0"/>
              <a:t>10. Работник бани, обслуживающий посетителей – банщик.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Эти слова однокоренные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Выполнить самостоятельно упражнение № 225 </a:t>
            </a:r>
            <a:r>
              <a:rPr lang="ru-RU" sz="4800" dirty="0" err="1" smtClean="0"/>
              <a:t>стр</a:t>
            </a:r>
            <a:r>
              <a:rPr lang="ru-RU" sz="4800" dirty="0" smtClean="0"/>
              <a:t> 86.</a:t>
            </a:r>
            <a:endParaRPr lang="ru-RU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РЕФЛЕКСИЯ.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1. Узнал ли ты на уроке то, что тебе пригодиться в жизни?</a:t>
            </a:r>
            <a:endParaRPr lang="ru-RU" dirty="0" smtClean="0"/>
          </a:p>
          <a:p>
            <a:r>
              <a:rPr lang="ru-RU" b="1" dirty="0" smtClean="0"/>
              <a:t>2. Комфортно ли ты чувствовал себя на этом уроке?</a:t>
            </a:r>
            <a:endParaRPr lang="ru-RU" dirty="0" smtClean="0"/>
          </a:p>
          <a:p>
            <a:r>
              <a:rPr lang="ru-RU" b="1" dirty="0" smtClean="0"/>
              <a:t>3. Хотелось бы тебе ещё присутствовать на похожем уроке?</a:t>
            </a:r>
            <a:endParaRPr lang="ru-RU" dirty="0" smtClean="0"/>
          </a:p>
          <a:p>
            <a:r>
              <a:rPr lang="ru-RU" b="1" dirty="0" smtClean="0"/>
              <a:t>4. Какие у тебя пожелания ребятам, учителю?</a:t>
            </a:r>
            <a:endParaRPr lang="ru-RU" dirty="0" smtClean="0"/>
          </a:p>
          <a:p>
            <a:r>
              <a:rPr lang="ru-RU" b="1" dirty="0" smtClean="0"/>
              <a:t>5. Какими красками ты хотел бы изобразить своё настроение на уроке?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</a:p>
          <a:p>
            <a:r>
              <a:rPr lang="ru-RU" dirty="0" smtClean="0"/>
              <a:t>ЧИК и ЩИК</a:t>
            </a:r>
          </a:p>
          <a:p>
            <a:r>
              <a:rPr lang="ru-RU" dirty="0" smtClean="0"/>
              <a:t>Мягкие , шипящие</a:t>
            </a:r>
          </a:p>
          <a:p>
            <a:r>
              <a:rPr lang="ru-RU" dirty="0" smtClean="0"/>
              <a:t>Образуют, изменяют, уменьшают</a:t>
            </a:r>
          </a:p>
          <a:p>
            <a:r>
              <a:rPr lang="ru-RU" dirty="0" smtClean="0"/>
              <a:t> Являются частью слова.</a:t>
            </a:r>
          </a:p>
          <a:p>
            <a:r>
              <a:rPr lang="ru-RU" dirty="0" smtClean="0"/>
              <a:t>Суффиксы.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     </a:t>
            </a:r>
            <a:br>
              <a:rPr lang="ru-RU" smtClean="0"/>
            </a:br>
            <a:r>
              <a:rPr lang="ru-RU" smtClean="0"/>
              <a:t>             </a:t>
            </a:r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Выполнить упражнение №224, нарисовать правило написания суффикса ЧИК в виде цветка.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ОТЛИЧИЕ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ПЕРВОМ СЛОВЕ НЕТ СУФФИКСА,</a:t>
            </a:r>
          </a:p>
          <a:p>
            <a:r>
              <a:rPr lang="ru-RU" sz="4400" dirty="0" smtClean="0"/>
              <a:t>ВО ВТОРОМ – ЕСТЬ СУФФИКС.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ЧТО   МЕНЯЕТСЯ С ПОЯВЛЕНИЕМ СУФФИКСА?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Вопрос.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Для чего  нужен суффикс 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251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Задание: Вставьте пропущенную букву</a:t>
            </a:r>
            <a:br>
              <a:rPr lang="ru-RU" dirty="0" smtClean="0"/>
            </a:br>
            <a:r>
              <a:rPr lang="ru-RU" dirty="0" err="1" smtClean="0"/>
              <a:t>Лет_ик</a:t>
            </a:r>
            <a:r>
              <a:rPr lang="ru-RU" dirty="0" smtClean="0"/>
              <a:t>, </a:t>
            </a:r>
            <a:r>
              <a:rPr lang="ru-RU" dirty="0" err="1" smtClean="0"/>
              <a:t>налад_ик</a:t>
            </a:r>
            <a:r>
              <a:rPr lang="ru-RU" dirty="0" smtClean="0"/>
              <a:t>, </a:t>
            </a:r>
            <a:r>
              <a:rPr lang="ru-RU" dirty="0" err="1" smtClean="0"/>
              <a:t>приказ_ик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Настрой_ик</a:t>
            </a:r>
            <a:r>
              <a:rPr lang="ru-RU" dirty="0" smtClean="0"/>
              <a:t>, </a:t>
            </a:r>
            <a:r>
              <a:rPr lang="ru-RU" dirty="0" err="1" smtClean="0"/>
              <a:t>дальнобой_ик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r>
              <a:rPr lang="ru-RU" dirty="0" smtClean="0"/>
              <a:t>Летчик, наладчик, приказчик </a:t>
            </a:r>
            <a:br>
              <a:rPr lang="ru-RU" dirty="0" smtClean="0"/>
            </a:br>
            <a:r>
              <a:rPr lang="ru-RU" dirty="0" smtClean="0"/>
              <a:t>Настройщик, дальнобойщик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      ТЕМА УРОКА.</a:t>
            </a:r>
          </a:p>
          <a:p>
            <a:endParaRPr lang="ru-RU" sz="4400" dirty="0" smtClean="0"/>
          </a:p>
          <a:p>
            <a:pPr algn="ctr"/>
            <a:r>
              <a:rPr lang="ru-RU" sz="4400" dirty="0" smtClean="0"/>
              <a:t>Правописание суффиксов            -ЧИК, -ЩИК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Цель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Познакомиться  с суффиксами </a:t>
            </a:r>
            <a:r>
              <a:rPr lang="ru-RU" sz="4000" b="1" i="1" dirty="0" smtClean="0"/>
              <a:t>-чик</a:t>
            </a:r>
            <a:r>
              <a:rPr lang="ru-RU" sz="4000" dirty="0" smtClean="0"/>
              <a:t> (</a:t>
            </a:r>
            <a:r>
              <a:rPr lang="ru-RU" sz="4000" b="1" i="1" dirty="0" smtClean="0"/>
              <a:t>-</a:t>
            </a:r>
            <a:r>
              <a:rPr lang="ru-RU" sz="4000" b="1" i="1" dirty="0" err="1" smtClean="0"/>
              <a:t>щик</a:t>
            </a:r>
            <a:r>
              <a:rPr lang="ru-RU" sz="4000" dirty="0" smtClean="0"/>
              <a:t>) и правилом написания букв Ч и Щ в суффиксах.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392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Найти сходство и отличие ?</vt:lpstr>
      <vt:lpstr>Сходство</vt:lpstr>
      <vt:lpstr>ОТЛИЧИЕ</vt:lpstr>
      <vt:lpstr>ВОПРОС?</vt:lpstr>
      <vt:lpstr>                Вопрос.</vt:lpstr>
      <vt:lpstr> Задание: Вставьте пропущенную букву Лет_ик, налад_ик, приказ_ик  Настрой_ик, дальнобой_ик  </vt:lpstr>
      <vt:lpstr>Летчик, наладчик, приказчик  Настройщик, дальнобойщик </vt:lpstr>
      <vt:lpstr>Слайд 8</vt:lpstr>
      <vt:lpstr>  Цель урока.</vt:lpstr>
      <vt:lpstr>     СЛОВА С СУФФИКСАМИ  - чик,щик</vt:lpstr>
      <vt:lpstr>                    ВОПРОС ?</vt:lpstr>
      <vt:lpstr>       ПРАВИЛО НАПИСАНИЯ </vt:lpstr>
      <vt:lpstr>                  ПРАВИЛО.</vt:lpstr>
      <vt:lpstr>ФРАЗА, КОТОРАЯ ПОМОГАЕТ.</vt:lpstr>
      <vt:lpstr>      ОБЪЯСНИТЕ ПРАВОПИСАНИЕ.</vt:lpstr>
      <vt:lpstr>Образовать от данных слов существительные с суффиксами –чик. –щик, выделить суффиксы, подчеркнуть орфограммы</vt:lpstr>
      <vt:lpstr>   ПРОВЕРКА ПО ЭТАЛОНУ.</vt:lpstr>
      <vt:lpstr>      лексический диктант.</vt:lpstr>
      <vt:lpstr>           ПРАВИЛЬНЫЕ ОТВЕТЫ.</vt:lpstr>
      <vt:lpstr>   </vt:lpstr>
      <vt:lpstr>          РЕФЛЕКСИЯ.</vt:lpstr>
      <vt:lpstr>                 СИНКВЕЙН</vt:lpstr>
      <vt:lpstr>                              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сходство и отличие</dc:title>
  <dc:creator>user</dc:creator>
  <cp:lastModifiedBy>user</cp:lastModifiedBy>
  <cp:revision>19</cp:revision>
  <dcterms:created xsi:type="dcterms:W3CDTF">2013-10-12T17:24:54Z</dcterms:created>
  <dcterms:modified xsi:type="dcterms:W3CDTF">2013-10-27T07:12:58Z</dcterms:modified>
</cp:coreProperties>
</file>