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2342"/>
    <a:srgbClr val="BC2691"/>
    <a:srgbClr val="FF3300"/>
    <a:srgbClr val="FF00FF"/>
    <a:srgbClr val="FF9999"/>
    <a:srgbClr val="CC00FF"/>
    <a:srgbClr val="FF0066"/>
    <a:srgbClr val="725C9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B3D13-2BEF-44B7-8285-1766B6E45B29}" type="datetimeFigureOut">
              <a:rPr lang="ru-RU" smtClean="0"/>
              <a:t>01.10.2013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F0169-C197-4D50-8B3B-7BD80043BF09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F0169-C197-4D50-8B3B-7BD80043BF09}" type="slidenum">
              <a:rPr lang="ru-RU" smtClean="0"/>
              <a:t>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0685-3F36-4E17-82A9-4B66DCE5AE8E}" type="datetimeFigureOut">
              <a:rPr lang="ru-RU" smtClean="0"/>
              <a:t>01.10.2013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2F2BD5-5247-4C86-9D3A-7BCE504AC9B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0685-3F36-4E17-82A9-4B66DCE5AE8E}" type="datetimeFigureOut">
              <a:rPr lang="ru-RU" smtClean="0"/>
              <a:t>01.10.2013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2BD5-5247-4C86-9D3A-7BCE504AC9B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0685-3F36-4E17-82A9-4B66DCE5AE8E}" type="datetimeFigureOut">
              <a:rPr lang="ru-RU" smtClean="0"/>
              <a:t>01.10.2013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2BD5-5247-4C86-9D3A-7BCE504AC9B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0685-3F36-4E17-82A9-4B66DCE5AE8E}" type="datetimeFigureOut">
              <a:rPr lang="ru-RU" smtClean="0"/>
              <a:t>01.10.2013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2F2BD5-5247-4C86-9D3A-7BCE504AC9B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0685-3F36-4E17-82A9-4B66DCE5AE8E}" type="datetimeFigureOut">
              <a:rPr lang="ru-RU" smtClean="0"/>
              <a:t>01.10.2013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2BD5-5247-4C86-9D3A-7BCE504AC9B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0685-3F36-4E17-82A9-4B66DCE5AE8E}" type="datetimeFigureOut">
              <a:rPr lang="ru-RU" smtClean="0"/>
              <a:t>01.10.2013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2BD5-5247-4C86-9D3A-7BCE504AC9B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0685-3F36-4E17-82A9-4B66DCE5AE8E}" type="datetimeFigureOut">
              <a:rPr lang="ru-RU" smtClean="0"/>
              <a:t>01.10.2013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32F2BD5-5247-4C86-9D3A-7BCE504AC9B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0685-3F36-4E17-82A9-4B66DCE5AE8E}" type="datetimeFigureOut">
              <a:rPr lang="ru-RU" smtClean="0"/>
              <a:t>01.10.2013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2BD5-5247-4C86-9D3A-7BCE504AC9B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0685-3F36-4E17-82A9-4B66DCE5AE8E}" type="datetimeFigureOut">
              <a:rPr lang="ru-RU" smtClean="0"/>
              <a:t>01.10.2013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2BD5-5247-4C86-9D3A-7BCE504AC9B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0685-3F36-4E17-82A9-4B66DCE5AE8E}" type="datetimeFigureOut">
              <a:rPr lang="ru-RU" smtClean="0"/>
              <a:t>01.10.2013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2BD5-5247-4C86-9D3A-7BCE504AC9B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0685-3F36-4E17-82A9-4B66DCE5AE8E}" type="datetimeFigureOut">
              <a:rPr lang="ru-RU" smtClean="0"/>
              <a:t>01.10.2013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2BD5-5247-4C86-9D3A-7BCE504AC9B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1C0685-3F36-4E17-82A9-4B66DCE5AE8E}" type="datetimeFigureOut">
              <a:rPr lang="ru-RU" smtClean="0"/>
              <a:t>01.10.2013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2F2BD5-5247-4C86-9D3A-7BCE504AC9B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3"/>
            <a:ext cx="7772400" cy="3456385"/>
          </a:xfrm>
        </p:spPr>
        <p:txBody>
          <a:bodyPr>
            <a:noAutofit/>
          </a:bodyPr>
          <a:lstStyle/>
          <a:p>
            <a:r>
              <a:rPr lang="ru-RU" sz="8800" b="1" i="1" dirty="0">
                <a:solidFill>
                  <a:schemeClr val="accent4">
                    <a:lumMod val="50000"/>
                  </a:schemeClr>
                </a:solidFill>
              </a:rPr>
              <a:t>Иван Яковлевич </a:t>
            </a:r>
            <a:r>
              <a:rPr lang="ru-RU" sz="8800" b="1" i="1" dirty="0">
                <a:solidFill>
                  <a:schemeClr val="accent4">
                    <a:lumMod val="50000"/>
                  </a:schemeClr>
                </a:solidFill>
              </a:rPr>
              <a:t>Билибин</a:t>
            </a:r>
            <a:endParaRPr lang="ru-RU" sz="88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373216"/>
            <a:ext cx="8496944" cy="1224136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sz="3600" i="1" dirty="0" smtClean="0">
                <a:solidFill>
                  <a:schemeClr val="accent6">
                    <a:lumMod val="75000"/>
                  </a:schemeClr>
                </a:solidFill>
              </a:rPr>
              <a:t>Проект ученика 3 класса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sz="36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600" i="1" dirty="0" smtClean="0">
                <a:solidFill>
                  <a:schemeClr val="accent6">
                    <a:lumMod val="75000"/>
                  </a:schemeClr>
                </a:solidFill>
              </a:rPr>
              <a:t>Мамыкина</a:t>
            </a:r>
            <a:r>
              <a:rPr lang="ru-RU" sz="3600" i="1" dirty="0" smtClean="0">
                <a:solidFill>
                  <a:schemeClr val="accent6">
                    <a:lumMod val="75000"/>
                  </a:schemeClr>
                </a:solidFill>
              </a:rPr>
              <a:t> Кирилла</a:t>
            </a:r>
            <a:endParaRPr lang="ru-RU" sz="36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996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i="1" dirty="0" smtClean="0">
                <a:solidFill>
                  <a:srgbClr val="FF3300"/>
                </a:solidFill>
              </a:rPr>
              <a:t>С детства мы знакомимся с творчеством Ивана </a:t>
            </a:r>
            <a:r>
              <a:rPr lang="ru-RU" sz="2700" i="1" dirty="0" smtClean="0">
                <a:solidFill>
                  <a:srgbClr val="FF3300"/>
                </a:solidFill>
              </a:rPr>
              <a:t>Билибина</a:t>
            </a:r>
            <a:r>
              <a:rPr lang="ru-RU" sz="2700" i="1" dirty="0" smtClean="0">
                <a:solidFill>
                  <a:srgbClr val="FF3300"/>
                </a:solidFill>
              </a:rPr>
              <a:t>, вступая в красочный мир сказок, который был создан художественным воображением Мастера. Многие из его произведений настолько глубоко вошли в нашу жизнь, что их происхождение кажется воистину народным, уходящим в глубь веков. </a:t>
            </a:r>
            <a:br>
              <a:rPr lang="ru-RU" sz="2700" i="1" dirty="0" smtClean="0">
                <a:solidFill>
                  <a:srgbClr val="FF3300"/>
                </a:solidFill>
              </a:rPr>
            </a:br>
            <a:r>
              <a:rPr lang="ru-RU" sz="2700" i="1" dirty="0" smtClean="0">
                <a:solidFill>
                  <a:srgbClr val="FF3300"/>
                </a:solidFill>
              </a:rPr>
              <a:t/>
            </a:r>
            <a:br>
              <a:rPr lang="ru-RU" sz="2700" i="1" dirty="0" smtClean="0">
                <a:solidFill>
                  <a:srgbClr val="FF3300"/>
                </a:solidFill>
              </a:rPr>
            </a:br>
            <a:r>
              <a:rPr lang="ru-RU" sz="2700" i="1" dirty="0" smtClean="0">
                <a:solidFill>
                  <a:srgbClr val="FF3300"/>
                </a:solidFill>
              </a:rPr>
              <a:t>Он выполнил иллюстрации к русским народным сказкам "Царевна-лягушка", "Перышко </a:t>
            </a:r>
            <a:r>
              <a:rPr lang="ru-RU" sz="2700" i="1" dirty="0" smtClean="0">
                <a:solidFill>
                  <a:srgbClr val="FF3300"/>
                </a:solidFill>
              </a:rPr>
              <a:t>Финиста-Ясна</a:t>
            </a:r>
            <a:r>
              <a:rPr lang="ru-RU" sz="2700" i="1" dirty="0" smtClean="0">
                <a:solidFill>
                  <a:srgbClr val="FF3300"/>
                </a:solidFill>
              </a:rPr>
              <a:t> Сокола", "Василиса Прекрасная", "Марья </a:t>
            </a:r>
            <a:r>
              <a:rPr lang="ru-RU" sz="2700" i="1" dirty="0" smtClean="0">
                <a:solidFill>
                  <a:srgbClr val="FF3300"/>
                </a:solidFill>
              </a:rPr>
              <a:t>Моревна</a:t>
            </a:r>
            <a:r>
              <a:rPr lang="ru-RU" sz="2700" i="1" dirty="0" smtClean="0">
                <a:solidFill>
                  <a:srgbClr val="FF3300"/>
                </a:solidFill>
              </a:rPr>
              <a:t>", "Сестрица </a:t>
            </a:r>
            <a:r>
              <a:rPr lang="ru-RU" sz="2700" i="1" dirty="0" smtClean="0">
                <a:solidFill>
                  <a:srgbClr val="FF3300"/>
                </a:solidFill>
              </a:rPr>
              <a:t>Аленушка</a:t>
            </a:r>
            <a:r>
              <a:rPr lang="ru-RU" sz="2700" i="1" dirty="0" smtClean="0">
                <a:solidFill>
                  <a:srgbClr val="FF3300"/>
                </a:solidFill>
              </a:rPr>
              <a:t> и братец Иванушка", "Белая уточка", к сказкам А. С. Пушкина - "Сказка о царе </a:t>
            </a:r>
            <a:r>
              <a:rPr lang="ru-RU" sz="2700" i="1" dirty="0" smtClean="0">
                <a:solidFill>
                  <a:srgbClr val="FF3300"/>
                </a:solidFill>
              </a:rPr>
              <a:t>Салтане</a:t>
            </a:r>
            <a:r>
              <a:rPr lang="ru-RU" sz="2700" i="1" dirty="0" smtClean="0">
                <a:solidFill>
                  <a:srgbClr val="FF3300"/>
                </a:solidFill>
              </a:rPr>
              <a:t>, </a:t>
            </a:r>
            <a:r>
              <a:rPr lang="ru-RU" sz="2700" i="1" dirty="0" smtClean="0">
                <a:solidFill>
                  <a:srgbClr val="FF3300"/>
                </a:solidFill>
              </a:rPr>
              <a:t>"Сказка о золотом </a:t>
            </a:r>
            <a:r>
              <a:rPr lang="ru-RU" sz="2700" i="1" dirty="0" smtClean="0">
                <a:solidFill>
                  <a:srgbClr val="FF3300"/>
                </a:solidFill>
              </a:rPr>
              <a:t>петушке«, "</a:t>
            </a:r>
            <a:r>
              <a:rPr lang="ru-RU" sz="2700" i="1" dirty="0" smtClean="0">
                <a:solidFill>
                  <a:srgbClr val="FF3300"/>
                </a:solidFill>
              </a:rPr>
              <a:t>Сказка </a:t>
            </a:r>
            <a:r>
              <a:rPr lang="ru-RU" sz="2700" i="1" dirty="0" smtClean="0">
                <a:solidFill>
                  <a:srgbClr val="FF3300"/>
                </a:solidFill>
              </a:rPr>
              <a:t>                 о </a:t>
            </a:r>
            <a:r>
              <a:rPr lang="ru-RU" sz="2700" i="1" dirty="0" smtClean="0">
                <a:solidFill>
                  <a:srgbClr val="FF3300"/>
                </a:solidFill>
              </a:rPr>
              <a:t>рыбаке и рыбке</a:t>
            </a:r>
            <a:r>
              <a:rPr lang="ru-RU" sz="2700" i="1" dirty="0" smtClean="0">
                <a:solidFill>
                  <a:srgbClr val="FF3300"/>
                </a:solidFill>
              </a:rPr>
              <a:t>" </a:t>
            </a:r>
            <a:r>
              <a:rPr lang="ru-RU" sz="2700" i="1" dirty="0" smtClean="0">
                <a:solidFill>
                  <a:srgbClr val="FF3300"/>
                </a:solidFill>
              </a:rPr>
              <a:t>и многим </a:t>
            </a:r>
            <a:r>
              <a:rPr lang="ru-RU" sz="2700" i="1" dirty="0" smtClean="0">
                <a:solidFill>
                  <a:srgbClr val="FF3300"/>
                </a:solidFill>
              </a:rPr>
              <a:t>другим...</a:t>
            </a:r>
            <a:r>
              <a:rPr lang="ru-RU" b="1" dirty="0" smtClean="0">
                <a:solidFill>
                  <a:srgbClr val="FF00FF"/>
                </a:solidFill>
              </a:rPr>
              <a:t/>
            </a:r>
            <a:br>
              <a:rPr lang="ru-RU" b="1" dirty="0" smtClean="0">
                <a:solidFill>
                  <a:srgbClr val="FF00FF"/>
                </a:solidFill>
              </a:rPr>
            </a:b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9807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  <a:latin typeface="Century" pitchFamily="18" charset="0"/>
              </a:rPr>
              <a:t>сказка«Сестрица </a:t>
            </a:r>
            <a:r>
              <a:rPr lang="ru-RU" b="1" i="1" dirty="0" smtClean="0">
                <a:solidFill>
                  <a:srgbClr val="7030A0"/>
                </a:solidFill>
                <a:latin typeface="Century" pitchFamily="18" charset="0"/>
              </a:rPr>
              <a:t>Аленушка</a:t>
            </a:r>
            <a:r>
              <a:rPr lang="ru-RU" b="1" i="1" dirty="0" smtClean="0">
                <a:solidFill>
                  <a:srgbClr val="7030A0"/>
                </a:solidFill>
                <a:latin typeface="Century" pitchFamily="18" charset="0"/>
              </a:rPr>
              <a:t> </a:t>
            </a:r>
            <a:r>
              <a:rPr lang="ru-RU" b="1" i="1" dirty="0" smtClean="0">
                <a:solidFill>
                  <a:srgbClr val="7030A0"/>
                </a:solidFill>
                <a:latin typeface="Century" pitchFamily="18" charset="0"/>
              </a:rPr>
              <a:t>            и </a:t>
            </a:r>
            <a:r>
              <a:rPr lang="ru-RU" b="1" i="1" dirty="0" smtClean="0">
                <a:solidFill>
                  <a:srgbClr val="7030A0"/>
                </a:solidFill>
                <a:latin typeface="Century" pitchFamily="18" charset="0"/>
              </a:rPr>
              <a:t>братец Иванушка»</a:t>
            </a:r>
            <a:endParaRPr lang="ru-RU" dirty="0">
              <a:solidFill>
                <a:srgbClr val="7030A0"/>
              </a:solidFill>
              <a:latin typeface="Century" pitchFamily="18" charset="0"/>
            </a:endParaRPr>
          </a:p>
        </p:txBody>
      </p:sp>
      <p:pic>
        <p:nvPicPr>
          <p:cNvPr id="4" name="Содержимое 3" descr="image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124744"/>
            <a:ext cx="5040560" cy="573325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10676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bg1">
                    <a:lumMod val="50000"/>
                  </a:schemeClr>
                </a:solidFill>
                <a:latin typeface="Impact" pitchFamily="34" charset="0"/>
                <a:cs typeface="Miriam" pitchFamily="34" charset="-79"/>
              </a:rPr>
              <a:t>Сказка об Иване-Царевиче, Жар-птице </a:t>
            </a:r>
            <a:r>
              <a:rPr lang="ru-RU" i="1" dirty="0" smtClean="0">
                <a:solidFill>
                  <a:schemeClr val="bg1">
                    <a:lumMod val="50000"/>
                  </a:schemeClr>
                </a:solidFill>
                <a:latin typeface="Impact" pitchFamily="34" charset="0"/>
                <a:cs typeface="Miriam" pitchFamily="34" charset="-79"/>
              </a:rPr>
              <a:t>                       и </a:t>
            </a:r>
            <a:r>
              <a:rPr lang="ru-RU" i="1" dirty="0" smtClean="0">
                <a:solidFill>
                  <a:schemeClr val="bg1">
                    <a:lumMod val="50000"/>
                  </a:schemeClr>
                </a:solidFill>
                <a:latin typeface="Impact" pitchFamily="34" charset="0"/>
                <a:cs typeface="Miriam" pitchFamily="34" charset="-79"/>
              </a:rPr>
              <a:t>Сером волке</a:t>
            </a:r>
            <a:endParaRPr lang="ru-RU" i="1" dirty="0">
              <a:solidFill>
                <a:schemeClr val="bg1">
                  <a:lumMod val="50000"/>
                </a:schemeClr>
              </a:solidFill>
              <a:latin typeface="Impact" pitchFamily="34" charset="0"/>
              <a:cs typeface="Miriam" pitchFamily="34" charset="-79"/>
            </a:endParaRPr>
          </a:p>
        </p:txBody>
      </p:sp>
      <p:pic>
        <p:nvPicPr>
          <p:cNvPr id="4" name="Содержимое 3" descr="image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5" y="1412776"/>
            <a:ext cx="4896544" cy="5445224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Century" pitchFamily="18" charset="0"/>
                <a:ea typeface="SimHei" pitchFamily="49" charset="-122"/>
              </a:rPr>
              <a:t>Сказка </a:t>
            </a:r>
            <a:r>
              <a:rPr lang="ru-RU" b="1" i="1" dirty="0" smtClean="0">
                <a:solidFill>
                  <a:srgbClr val="C00000"/>
                </a:solidFill>
                <a:latin typeface="Century" pitchFamily="18" charset="0"/>
                <a:ea typeface="SimHei" pitchFamily="49" charset="-122"/>
              </a:rPr>
              <a:t>о Золотом петушке</a:t>
            </a:r>
            <a:endParaRPr lang="ru-RU" b="1" i="1" dirty="0">
              <a:solidFill>
                <a:srgbClr val="C00000"/>
              </a:solidFill>
              <a:latin typeface="Century" pitchFamily="18" charset="0"/>
              <a:ea typeface="SimHei" pitchFamily="49" charset="-122"/>
            </a:endParaRPr>
          </a:p>
        </p:txBody>
      </p:sp>
      <p:pic>
        <p:nvPicPr>
          <p:cNvPr id="4" name="Содержимое 3" descr="1374296451_illyustraciya-k-skazke-o-zolotom-petushk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0700" y="1726406"/>
            <a:ext cx="5715000" cy="4582914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805264"/>
            <a:ext cx="8591872" cy="105273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Билибин</a:t>
            </a:r>
            <a:r>
              <a:rPr lang="ru-RU" sz="4800" dirty="0" smtClean="0"/>
              <a:t> Иван Яковлевич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79512" y="260648"/>
            <a:ext cx="4608512" cy="5544616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</a:rPr>
              <a:t>Сын военно-морского врача, потомок древнего рода, И. Я. </a:t>
            </a:r>
            <a:r>
              <a:rPr lang="ru-RU" sz="2000" b="1" i="1" dirty="0" smtClean="0">
                <a:solidFill>
                  <a:srgbClr val="C00000"/>
                </a:solidFill>
              </a:rPr>
              <a:t>Билибин</a:t>
            </a:r>
            <a:r>
              <a:rPr lang="ru-RU" sz="2000" b="1" i="1" dirty="0" smtClean="0">
                <a:solidFill>
                  <a:srgbClr val="C00000"/>
                </a:solidFill>
              </a:rPr>
              <a:t> предполагал стать юристом и закончил </a:t>
            </a:r>
            <a:r>
              <a:rPr lang="ru-RU" sz="2000" b="1" i="1" dirty="0" smtClean="0">
                <a:solidFill>
                  <a:srgbClr val="C00000"/>
                </a:solidFill>
              </a:rPr>
              <a:t>юридический факультет Петербургского университета. </a:t>
            </a:r>
            <a:r>
              <a:rPr lang="ru-RU" sz="2000" b="1" i="1" dirty="0" smtClean="0">
                <a:solidFill>
                  <a:srgbClr val="C00000"/>
                </a:solidFill>
              </a:rPr>
              <a:t>Но одновременно самозабвенно изучал рисунок, графику, </a:t>
            </a:r>
            <a:r>
              <a:rPr lang="ru-RU" sz="2000" b="1" i="1" dirty="0" smtClean="0">
                <a:solidFill>
                  <a:srgbClr val="C00000"/>
                </a:solidFill>
              </a:rPr>
              <a:t>живопись. </a:t>
            </a:r>
            <a:r>
              <a:rPr lang="ru-RU" sz="2000" b="1" i="1" dirty="0" smtClean="0">
                <a:solidFill>
                  <a:srgbClr val="C00000"/>
                </a:solidFill>
              </a:rPr>
              <a:t>И вскоре стал известен широкой общественности как прекрасный иллюстратор русских народных сказок, былин, произведений А.С. Пушкина. 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i="1" dirty="0" smtClean="0">
                <a:solidFill>
                  <a:srgbClr val="CC00FF"/>
                </a:solidFill>
              </a:rPr>
              <a:t>За </a:t>
            </a:r>
            <a:r>
              <a:rPr lang="ru-RU" sz="2000" b="1" i="1" dirty="0" smtClean="0">
                <a:solidFill>
                  <a:srgbClr val="CC00FF"/>
                </a:solidFill>
              </a:rPr>
              <a:t>Иваном </a:t>
            </a:r>
            <a:r>
              <a:rPr lang="ru-RU" sz="2000" b="1" i="1" dirty="0" smtClean="0">
                <a:solidFill>
                  <a:srgbClr val="CC00FF"/>
                </a:solidFill>
              </a:rPr>
              <a:t>Билибиным</a:t>
            </a:r>
            <a:r>
              <a:rPr lang="ru-RU" sz="2000" b="1" i="1" dirty="0" smtClean="0">
                <a:solidFill>
                  <a:srgbClr val="CC00FF"/>
                </a:solidFill>
              </a:rPr>
              <a:t> утвердилась слава первого </a:t>
            </a:r>
            <a:r>
              <a:rPr lang="ru-RU" sz="2000" b="1" i="1" dirty="0" smtClean="0">
                <a:solidFill>
                  <a:srgbClr val="CC00FF"/>
                </a:solidFill>
              </a:rPr>
              <a:t>        на </a:t>
            </a:r>
            <a:r>
              <a:rPr lang="ru-RU" sz="2000" b="1" i="1" dirty="0" smtClean="0">
                <a:solidFill>
                  <a:srgbClr val="CC00FF"/>
                </a:solidFill>
              </a:rPr>
              <a:t>Руси художника книги.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dirty="0"/>
          </a:p>
        </p:txBody>
      </p:sp>
      <p:pic>
        <p:nvPicPr>
          <p:cNvPr id="5" name="Содержимое 4" descr="74-00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76056" y="404664"/>
            <a:ext cx="3816424" cy="4896544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Gabriola" pitchFamily="82" charset="0"/>
                <a:cs typeface="Arabic Typesetting" pitchFamily="66" charset="-78"/>
              </a:rPr>
              <a:t>Он обожал расписные терема, избушки на курьих </a:t>
            </a:r>
            <a:r>
              <a:rPr lang="ru-RU" sz="2800" b="1" dirty="0" smtClean="0">
                <a:solidFill>
                  <a:srgbClr val="7030A0"/>
                </a:solidFill>
                <a:latin typeface="Gabriola" pitchFamily="82" charset="0"/>
                <a:cs typeface="Arabic Typesetting" pitchFamily="66" charset="-78"/>
              </a:rPr>
              <a:t>ножках           и </a:t>
            </a:r>
            <a:r>
              <a:rPr lang="ru-RU" sz="2800" b="1" dirty="0" smtClean="0">
                <a:solidFill>
                  <a:srgbClr val="7030A0"/>
                </a:solidFill>
                <a:latin typeface="Gabriola" pitchFamily="82" charset="0"/>
                <a:cs typeface="Arabic Typesetting" pitchFamily="66" charset="-78"/>
              </a:rPr>
              <a:t>шитые золотом сарафаны. Искренне восхищался мастерством Пикассо-рисовальщика и с удовольствием работал по ночам. Слыл библиофилом, давая книги студентам, настоятельно просил не перекладывать страницы бутербродами. За безукоризненно четкую линию рисунка друзья прозвали его «</a:t>
            </a:r>
            <a:r>
              <a:rPr lang="ru-RU" sz="2800" b="1" dirty="0" smtClean="0">
                <a:solidFill>
                  <a:srgbClr val="7030A0"/>
                </a:solidFill>
                <a:latin typeface="Gabriola" pitchFamily="82" charset="0"/>
                <a:cs typeface="Arabic Typesetting" pitchFamily="66" charset="-78"/>
              </a:rPr>
              <a:t>Иван-Железная</a:t>
            </a:r>
            <a:r>
              <a:rPr lang="ru-RU" sz="2800" b="1" dirty="0" smtClean="0">
                <a:solidFill>
                  <a:srgbClr val="7030A0"/>
                </a:solidFill>
                <a:latin typeface="Gabriola" pitchFamily="82" charset="0"/>
                <a:cs typeface="Arabic Typesetting" pitchFamily="66" charset="-78"/>
              </a:rPr>
              <a:t> рука», </a:t>
            </a:r>
            <a:r>
              <a:rPr lang="ru-RU" sz="2800" b="1" dirty="0" smtClean="0">
                <a:solidFill>
                  <a:srgbClr val="7030A0"/>
                </a:solidFill>
                <a:latin typeface="Gabriola" pitchFamily="82" charset="0"/>
                <a:cs typeface="Arabic Typesetting" pitchFamily="66" charset="-78"/>
              </a:rPr>
              <a:t>хотя                                  в </a:t>
            </a:r>
            <a:r>
              <a:rPr lang="ru-RU" sz="2800" b="1" dirty="0" smtClean="0">
                <a:solidFill>
                  <a:srgbClr val="7030A0"/>
                </a:solidFill>
                <a:latin typeface="Gabriola" pitchFamily="82" charset="0"/>
                <a:cs typeface="Arabic Typesetting" pitchFamily="66" charset="-78"/>
              </a:rPr>
              <a:t>личности этого человека не было ни железа, ни меди. </a:t>
            </a:r>
            <a:r>
              <a:rPr lang="ru-RU" sz="2800" b="1" dirty="0" smtClean="0">
                <a:solidFill>
                  <a:srgbClr val="7030A0"/>
                </a:solidFill>
                <a:latin typeface="Gabriola" pitchFamily="82" charset="0"/>
                <a:cs typeface="Arabic Typesetting" pitchFamily="66" charset="-78"/>
              </a:rPr>
              <a:t>Он </a:t>
            </a:r>
            <a:r>
              <a:rPr lang="ru-RU" sz="2800" b="1" dirty="0" smtClean="0">
                <a:solidFill>
                  <a:srgbClr val="7030A0"/>
                </a:solidFill>
                <a:latin typeface="Gabriola" pitchFamily="82" charset="0"/>
                <a:cs typeface="Arabic Typesetting" pitchFamily="66" charset="-78"/>
              </a:rPr>
              <a:t>был вместилищем золота и серебра — щедрым на выдумку, скупым на чувства, свято верившим в то, что возможность проявиться есть только «…в поисках себя, а не в подражании другим». И ему это, безусловно, удалось. В начале </a:t>
            </a:r>
            <a:r>
              <a:rPr lang="ru-RU" sz="2800" b="1" dirty="0" smtClean="0">
                <a:solidFill>
                  <a:srgbClr val="7030A0"/>
                </a:solidFill>
                <a:latin typeface="Gabriola" pitchFamily="82" charset="0"/>
                <a:cs typeface="Arabic Typesetting" pitchFamily="66" charset="-78"/>
              </a:rPr>
              <a:t>20 </a:t>
            </a:r>
            <a:r>
              <a:rPr lang="ru-RU" sz="2800" b="1" dirty="0" smtClean="0">
                <a:solidFill>
                  <a:srgbClr val="7030A0"/>
                </a:solidFill>
                <a:latin typeface="Gabriola" pitchFamily="82" charset="0"/>
                <a:cs typeface="Arabic Typesetting" pitchFamily="66" charset="-78"/>
              </a:rPr>
              <a:t>века художник Иван </a:t>
            </a:r>
            <a:r>
              <a:rPr lang="ru-RU" sz="2800" b="1" dirty="0" smtClean="0">
                <a:solidFill>
                  <a:srgbClr val="7030A0"/>
                </a:solidFill>
                <a:latin typeface="Gabriola" pitchFamily="82" charset="0"/>
                <a:cs typeface="Arabic Typesetting" pitchFamily="66" charset="-78"/>
              </a:rPr>
              <a:t>Билибин</a:t>
            </a:r>
            <a:r>
              <a:rPr lang="ru-RU" sz="2800" b="1" dirty="0" smtClean="0">
                <a:solidFill>
                  <a:srgbClr val="7030A0"/>
                </a:solidFill>
                <a:latin typeface="Gabriola" pitchFamily="82" charset="0"/>
                <a:cs typeface="Arabic Typesetting" pitchFamily="66" charset="-78"/>
              </a:rPr>
              <a:t> стал создателем доселе невиданного в мире искусства художественного полотна, узоры которого можно было рассматривать </a:t>
            </a:r>
            <a:r>
              <a:rPr lang="ru-RU" sz="2800" b="1" dirty="0" smtClean="0">
                <a:solidFill>
                  <a:srgbClr val="7030A0"/>
                </a:solidFill>
                <a:latin typeface="Gabriola" pitchFamily="82" charset="0"/>
                <a:cs typeface="Arabic Typesetting" pitchFamily="66" charset="-78"/>
              </a:rPr>
              <a:t>часами…</a:t>
            </a:r>
            <a:endParaRPr lang="ru-RU" sz="2800" b="1" dirty="0">
              <a:solidFill>
                <a:srgbClr val="7030A0"/>
              </a:solidFill>
              <a:latin typeface="Gabriola" pitchFamily="82" charset="0"/>
              <a:cs typeface="Arabic Typesetting" pitchFamily="66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949280"/>
            <a:ext cx="9144000" cy="720080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Но не только 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своими иллюстрациями в традиционном русском стиле знаменит Иван Яковлевич 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Билибин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24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51520" y="260648"/>
            <a:ext cx="3528392" cy="547260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После </a:t>
            </a:r>
            <a:r>
              <a:rPr lang="ru-RU" sz="2800" b="1" i="1" dirty="0" smtClean="0">
                <a:solidFill>
                  <a:srgbClr val="FF0000"/>
                </a:solidFill>
              </a:rPr>
              <a:t>февральской революции </a:t>
            </a:r>
            <a:r>
              <a:rPr lang="ru-RU" sz="2800" b="1" i="1" dirty="0" smtClean="0">
                <a:solidFill>
                  <a:srgbClr val="FF0000"/>
                </a:solidFill>
              </a:rPr>
              <a:t>         он </a:t>
            </a:r>
            <a:r>
              <a:rPr lang="ru-RU" sz="2800" b="1" i="1" dirty="0" smtClean="0">
                <a:solidFill>
                  <a:srgbClr val="FF0000"/>
                </a:solidFill>
              </a:rPr>
              <a:t>нарисовал двуглавого орла, который сначала был гербом Временного правительства, </a:t>
            </a:r>
            <a:r>
              <a:rPr lang="ru-RU" sz="2800" b="1" i="1" dirty="0" smtClean="0">
                <a:solidFill>
                  <a:srgbClr val="FF0000"/>
                </a:solidFill>
              </a:rPr>
              <a:t>  а </a:t>
            </a:r>
            <a:r>
              <a:rPr lang="ru-RU" sz="2800" b="1" i="1" dirty="0" smtClean="0">
                <a:solidFill>
                  <a:srgbClr val="FF0000"/>
                </a:solidFill>
              </a:rPr>
              <a:t>с 1992 и до сей поры украшает монеты Банка России. 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49e3dad6454f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067944" y="476673"/>
            <a:ext cx="4824536" cy="5256584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</TotalTime>
  <Words>314</Words>
  <Application>Microsoft Office PowerPoint</Application>
  <PresentationFormat>Экран (4:3)</PresentationFormat>
  <Paragraphs>14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Иван Яковлевич Билибин</vt:lpstr>
      <vt:lpstr>С детства мы знакомимся с творчеством Ивана Билибина, вступая в красочный мир сказок, который был создан художественным воображением Мастера. Многие из его произведений настолько глубоко вошли в нашу жизнь, что их происхождение кажется воистину народным, уходящим в глубь веков.   Он выполнил иллюстрации к русским народным сказкам "Царевна-лягушка", "Перышко Финиста-Ясна Сокола", "Василиса Прекрасная", "Марья Моревна", "Сестрица Аленушка и братец Иванушка", "Белая уточка", к сказкам А. С. Пушкина - "Сказка о царе Салтане, "Сказка о золотом петушке«, "Сказка                  о рыбаке и рыбке" и многим другим... </vt:lpstr>
      <vt:lpstr>сказка«Сестрица Аленушка             и братец Иванушка»</vt:lpstr>
      <vt:lpstr>Сказка об Иване-Царевиче, Жар-птице                        и Сером волке</vt:lpstr>
      <vt:lpstr>Сказка о Золотом петушке</vt:lpstr>
      <vt:lpstr>Билибин Иван Яковлевич</vt:lpstr>
      <vt:lpstr>Он обожал расписные терема, избушки на курьих ножках           и шитые золотом сарафаны. Искренне восхищался мастерством Пикассо-рисовальщика и с удовольствием работал по ночам. Слыл библиофилом, давая книги студентам, настоятельно просил не перекладывать страницы бутербродами. За безукоризненно четкую линию рисунка друзья прозвали его «Иван-Железная рука», хотя                                  в личности этого человека не было ни железа, ни меди. Он был вместилищем золота и серебра — щедрым на выдумку, скупым на чувства, свято верившим в то, что возможность проявиться есть только «…в поисках себя, а не в подражании другим». И ему это, безусловно, удалось. В начале 20 века художник Иван Билибин стал создателем доселе невиданного в мире искусства художественного полотна, узоры которого можно было рассматривать часами…</vt:lpstr>
      <vt:lpstr>Но не только своими иллюстрациями в традиционном русском стиле знаменит Иван Яковлевич Билибин.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Иван Яковлевич Билибин</dc:title>
  <dc:creator>Катеринка</dc:creator>
  <cp:lastModifiedBy>Катеринка</cp:lastModifiedBy>
  <cp:revision>7</cp:revision>
  <dcterms:created xsi:type="dcterms:W3CDTF">2013-09-30T20:19:48Z</dcterms:created>
  <dcterms:modified xsi:type="dcterms:W3CDTF">2013-09-30T21:27:32Z</dcterms:modified>
</cp:coreProperties>
</file>