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3" r:id="rId2"/>
    <p:sldId id="264" r:id="rId3"/>
    <p:sldId id="267" r:id="rId4"/>
    <p:sldId id="259" r:id="rId5"/>
    <p:sldId id="257" r:id="rId6"/>
    <p:sldId id="273" r:id="rId7"/>
    <p:sldId id="269" r:id="rId8"/>
    <p:sldId id="27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95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DCB45-3A06-4582-AD82-3BC4E2FAB129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6FA63-680D-40B4-A7D4-A0F77301C4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45EDF2-63B9-47D5-8558-C7C07D2C656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1809-4DA5-4115-9945-99E7F7C8BC45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EAEED-26E4-4280-9F56-D0236002D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1809-4DA5-4115-9945-99E7F7C8BC45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EAEED-26E4-4280-9F56-D0236002D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1809-4DA5-4115-9945-99E7F7C8BC45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EAEED-26E4-4280-9F56-D0236002D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1809-4DA5-4115-9945-99E7F7C8BC45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EAEED-26E4-4280-9F56-D0236002D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1809-4DA5-4115-9945-99E7F7C8BC45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EAEED-26E4-4280-9F56-D0236002D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1809-4DA5-4115-9945-99E7F7C8BC45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EAEED-26E4-4280-9F56-D0236002D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1809-4DA5-4115-9945-99E7F7C8BC45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EAEED-26E4-4280-9F56-D0236002D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1809-4DA5-4115-9945-99E7F7C8BC45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EAEED-26E4-4280-9F56-D0236002D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1809-4DA5-4115-9945-99E7F7C8BC45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EAEED-26E4-4280-9F56-D0236002D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1809-4DA5-4115-9945-99E7F7C8BC45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EAEED-26E4-4280-9F56-D0236002D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1809-4DA5-4115-9945-99E7F7C8BC45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EAEED-26E4-4280-9F56-D0236002D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C1809-4DA5-4115-9945-99E7F7C8BC45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EAEED-26E4-4280-9F56-D0236002D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varvar.ru/arhiv/gallery/russian/vasnetsov_v_m/index.html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pavet.narod.ru/vasnetsovmog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43174" y="3533612"/>
            <a:ext cx="4397697" cy="332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WordArt 2"/>
          <p:cNvSpPr>
            <a:spLocks noChangeArrowheads="1" noChangeShapeType="1" noTextEdit="1"/>
          </p:cNvSpPr>
          <p:nvPr/>
        </p:nvSpPr>
        <p:spPr bwMode="auto">
          <a:xfrm>
            <a:off x="2571736" y="571480"/>
            <a:ext cx="4786326" cy="28575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Васнецов</a:t>
            </a:r>
          </a:p>
          <a:p>
            <a:pPr algn="ctr"/>
            <a:r>
              <a:rPr lang="ru-RU" sz="3600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Виктор</a:t>
            </a:r>
          </a:p>
          <a:p>
            <a:pPr algn="ctr"/>
            <a:r>
              <a:rPr lang="ru-RU" sz="3600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Михайлович</a:t>
            </a:r>
          </a:p>
        </p:txBody>
      </p:sp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2000250" y="4929188"/>
            <a:ext cx="5429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i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2285984" y="0"/>
            <a:ext cx="522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Calibri" pitchFamily="34" charset="0"/>
              </a:rPr>
              <a:t>Работа </a:t>
            </a:r>
            <a:r>
              <a:rPr lang="ru-RU" sz="2400" dirty="0" err="1" smtClean="0">
                <a:solidFill>
                  <a:srgbClr val="FFFF00"/>
                </a:solidFill>
                <a:latin typeface="Calibri" pitchFamily="34" charset="0"/>
              </a:rPr>
              <a:t>Перевай</a:t>
            </a:r>
            <a:r>
              <a:rPr lang="ru-RU" sz="2400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sz="2400" b="1" i="1" dirty="0" smtClean="0">
                <a:solidFill>
                  <a:srgbClr val="FFFF00"/>
                </a:solidFill>
                <a:latin typeface="Calibri" pitchFamily="34" charset="0"/>
              </a:rPr>
              <a:t>Сергея</a:t>
            </a:r>
            <a:r>
              <a:rPr lang="ru-RU" sz="2400" dirty="0" smtClean="0">
                <a:solidFill>
                  <a:srgbClr val="FFFF00"/>
                </a:solidFill>
                <a:latin typeface="Calibri" pitchFamily="34" charset="0"/>
              </a:rPr>
              <a:t> 3 –</a:t>
            </a:r>
            <a:r>
              <a:rPr lang="ru-RU" sz="2400" dirty="0" err="1" smtClean="0">
                <a:solidFill>
                  <a:srgbClr val="FFFF00"/>
                </a:solidFill>
                <a:latin typeface="Calibri" pitchFamily="34" charset="0"/>
              </a:rPr>
              <a:t>й</a:t>
            </a:r>
            <a:r>
              <a:rPr lang="ru-RU" sz="2400" dirty="0" smtClean="0">
                <a:solidFill>
                  <a:srgbClr val="FFFF00"/>
                </a:solidFill>
                <a:latin typeface="Calibri" pitchFamily="34" charset="0"/>
              </a:rPr>
              <a:t> класс.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00892" y="59293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>
            <a:off x="928688" y="5715000"/>
            <a:ext cx="3571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dirty="0">
                <a:latin typeface="Calibri" pitchFamily="34" charset="0"/>
              </a:rPr>
              <a:t>В.М. Васнецов. Автопортрет. </a:t>
            </a:r>
          </a:p>
          <a:p>
            <a:pPr algn="ctr"/>
            <a:r>
              <a:rPr lang="ru-RU" sz="1200" dirty="0">
                <a:latin typeface="Calibri" pitchFamily="34" charset="0"/>
              </a:rPr>
              <a:t>1913. </a:t>
            </a:r>
            <a:r>
              <a:rPr lang="ru-RU" sz="1200" dirty="0" err="1">
                <a:latin typeface="Calibri" pitchFamily="34" charset="0"/>
              </a:rPr>
              <a:t>Xолст</a:t>
            </a:r>
            <a:r>
              <a:rPr lang="ru-RU" sz="1200" dirty="0">
                <a:latin typeface="Calibri" pitchFamily="34" charset="0"/>
              </a:rPr>
              <a:t>, масло</a:t>
            </a:r>
          </a:p>
          <a:p>
            <a:pPr algn="ctr"/>
            <a:r>
              <a:rPr lang="ru-RU" sz="1200" dirty="0">
                <a:latin typeface="Calibri" pitchFamily="34" charset="0"/>
              </a:rPr>
              <a:t> Дом-музей В. М. Васнецова, Москва</a:t>
            </a: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89" y="915928"/>
            <a:ext cx="3357560" cy="4656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Прямоугольник 3"/>
          <p:cNvSpPr>
            <a:spLocks noChangeArrowheads="1"/>
          </p:cNvSpPr>
          <p:nvPr/>
        </p:nvSpPr>
        <p:spPr bwMode="auto">
          <a:xfrm>
            <a:off x="5072066" y="2333625"/>
            <a:ext cx="3500438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dirty="0">
                <a:cs typeface="Arial" charset="0"/>
              </a:rPr>
              <a:t>Виктор Михайлович Васнецов был одним из первых мастеров русской живописи, кто взялся за самые разнообразные области искусства - театральную декорацию, архитектуру, прикладное искусство и иллюстрацию.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78579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Виктор Михайлович Васнецов (родился 3 (15) мая 1848 года - умер 23 июля 1926 года) - один из известнейших русских художников.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500063" y="5357813"/>
            <a:ext cx="8143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dirty="0">
                <a:cs typeface="Arial" charset="0"/>
              </a:rPr>
              <a:t>Рисунок волшебной декорации подводного дна в «Русалке», созданный Васнецовым, даже спустя многие десятилетия лишь незначительно изменялся. 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82713" y="762509"/>
            <a:ext cx="6118245" cy="4095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Прямоугольник 3"/>
          <p:cNvSpPr>
            <a:spLocks noChangeArrowheads="1"/>
          </p:cNvSpPr>
          <p:nvPr/>
        </p:nvSpPr>
        <p:spPr bwMode="auto">
          <a:xfrm>
            <a:off x="714375" y="4857750"/>
            <a:ext cx="7572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latin typeface="Calibri" pitchFamily="34" charset="0"/>
              </a:rPr>
              <a:t>В. Васнецов. </a:t>
            </a:r>
            <a:r>
              <a:rPr lang="ru-RU" sz="1200" b="1">
                <a:latin typeface="Calibri" pitchFamily="34" charset="0"/>
              </a:rPr>
              <a:t>Подводный терем</a:t>
            </a:r>
          </a:p>
          <a:p>
            <a:pPr algn="ctr"/>
            <a:r>
              <a:rPr lang="ru-RU" sz="1200">
                <a:latin typeface="Calibri" pitchFamily="34" charset="0"/>
              </a:rPr>
              <a:t>1884, Эскиз декорации к опере А.С.Даргомыжского "Русалка", Дом-музей В.М.Васнецова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cs typeface="Arial" charset="0"/>
              </a:rPr>
              <a:t/>
            </a:r>
            <a:br>
              <a:rPr lang="ru-RU" sz="2400" dirty="0" smtClean="0">
                <a:cs typeface="Arial" charset="0"/>
              </a:rPr>
            </a:br>
            <a:r>
              <a:rPr lang="ru-RU" sz="2400" dirty="0" smtClean="0">
                <a:cs typeface="Arial" charset="0"/>
              </a:rPr>
              <a:t>Виктор Михайлович Васнецов очень любил театр. Для весенней сказки А.Н.Островского «Снегурочка», поставленной в частном театре в московском доме С.И.Мамонтова, Васнецов не только сочинил эскизы декораций и костюмов,</a:t>
            </a:r>
            <a:r>
              <a:rPr lang="ru-RU" sz="2400" dirty="0" smtClean="0">
                <a:latin typeface="Calibri" pitchFamily="34" charset="0"/>
              </a:rPr>
              <a:t> </a:t>
            </a:r>
            <a:r>
              <a:rPr lang="ru-RU" sz="2400" dirty="0" smtClean="0">
                <a:cs typeface="Arial" charset="0"/>
              </a:rPr>
              <a:t>но и</a:t>
            </a:r>
            <a:r>
              <a:rPr lang="ru-RU" sz="2400" dirty="0" smtClean="0">
                <a:latin typeface="Calibri" pitchFamily="34" charset="0"/>
              </a:rPr>
              <a:t> </a:t>
            </a:r>
            <a:r>
              <a:rPr lang="ru-RU" sz="2400" dirty="0" smtClean="0">
                <a:cs typeface="Arial" charset="0"/>
              </a:rPr>
              <a:t>сам исполнил роль Деда Мороза. </a:t>
            </a:r>
            <a:endParaRPr lang="ru-RU" sz="2400" dirty="0">
              <a:cs typeface="Arial" charset="0"/>
            </a:endParaRPr>
          </a:p>
        </p:txBody>
      </p:sp>
      <p:pic>
        <p:nvPicPr>
          <p:cNvPr id="3076" name="Picture 4" descr="C:\Users\Елена\Desktop\0_b82f_9c7b3044_XL-570x4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42" y="2285992"/>
            <a:ext cx="6143668" cy="4103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36096" y="2130425"/>
            <a:ext cx="3528392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52120" y="3143248"/>
            <a:ext cx="3168352" cy="249555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6386" name="Picture 2" descr="C:\Users\Елена\Desktop\rus187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428736"/>
            <a:ext cx="3819435" cy="54292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5786" y="0"/>
            <a:ext cx="32924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Снегурочка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500042"/>
            <a:ext cx="52864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1899 г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7" name="Picture 2" descr="C:\Users\Елена\Desktop\69e40b83ee6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1428736"/>
            <a:ext cx="3732646" cy="542926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857752" y="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"</a:t>
            </a:r>
            <a:r>
              <a:rPr lang="ru-RU" sz="2800" dirty="0" smtClean="0">
                <a:solidFill>
                  <a:schemeClr val="bg1"/>
                </a:solidFill>
              </a:rPr>
              <a:t>Иван Царевич на сером волке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1889 г.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4714884"/>
            <a:ext cx="858679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Царевна-</a:t>
            </a:r>
            <a:br>
              <a:rPr lang="ru-RU" dirty="0" smtClean="0"/>
            </a:br>
            <a:r>
              <a:rPr lang="ru-RU" dirty="0" smtClean="0"/>
              <a:t>лягушка.</a:t>
            </a:r>
            <a:endParaRPr lang="ru-RU" dirty="0"/>
          </a:p>
        </p:txBody>
      </p:sp>
      <p:pic>
        <p:nvPicPr>
          <p:cNvPr id="31746" name="Picture 2" descr="C:\Users\Елена\Desktop\c526097a5a6fbbe1ce7e14fa489_pre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3357562"/>
            <a:ext cx="4661983" cy="35004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215074" y="6000768"/>
            <a:ext cx="43576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 1918 г.</a:t>
            </a:r>
          </a:p>
        </p:txBody>
      </p:sp>
      <p:pic>
        <p:nvPicPr>
          <p:cNvPr id="6" name="Picture 3" descr="C:\Users\Елена\Desktop\0_22f4d_11d9102b_X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48" y="0"/>
            <a:ext cx="4857752" cy="311503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1472" y="1071546"/>
            <a:ext cx="66963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Ковёр-самолёт.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14414" y="2071678"/>
            <a:ext cx="41922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/>
              <a:t>1880 г.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Виктор Михайлович Васнецов. Алёнушка. 188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9" y="530812"/>
            <a:ext cx="3857652" cy="5566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143240" y="6215082"/>
            <a:ext cx="3857652" cy="52322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«Алёнушка» (1881)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143472" y="214290"/>
            <a:ext cx="382101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Простоволосая девушка, сидя на камне у пруда, задумалась над своей горькой судьбой. Окружающая природа – бледно-серое небо, колючие лапы ёлок, облетевшие осины и тёмная поверхность пруда с застывшими на нём жёлтыми листьями – всё передаёт её подавленное состояние. На густой глади омута не видно отражения тоскующей героини: её словно затягивает туда. Мастер не просто написал художественный лирический образ из сказки про </a:t>
            </a:r>
            <a:r>
              <a:rPr lang="ru-RU" b="1" dirty="0" err="1" smtClean="0"/>
              <a:t>Алёнушку</a:t>
            </a:r>
            <a:r>
              <a:rPr lang="ru-RU" b="1" dirty="0" smtClean="0"/>
              <a:t> и её братца Иванушку, он проникновенно отобразил на полотне страдающую душу русского народа.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80010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Академик живописи, иллюстратор, декоратор и архитектор Виктор Михайлович Васнецов скончался в своём доме в Москве 23 июля 1926 и похоронен на Введенском кладбище. Созданные им произведения являются национальным достоянием, отражающим героизм и душу русского народа.</a:t>
            </a:r>
            <a:endParaRPr lang="ru-RU" sz="2400" b="1" dirty="0"/>
          </a:p>
        </p:txBody>
      </p:sp>
      <p:pic>
        <p:nvPicPr>
          <p:cNvPr id="38914" name="Picture 2" descr="Картинка 1 из 1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14612" y="2668132"/>
            <a:ext cx="3286148" cy="4189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277</Words>
  <Application>Microsoft Office PowerPoint</Application>
  <PresentationFormat>Экран (4:3)</PresentationFormat>
  <Paragraphs>25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 Виктор Михайлович Васнецов очень любил театр. Для весенней сказки А.Н.Островского «Снегурочка», поставленной в частном театре в московском доме С.И.Мамонтова, Васнецов не только сочинил эскизы декораций и костюмов, но и сам исполнил роль Деда Мороза. </vt:lpstr>
      <vt:lpstr>Слайд 5</vt:lpstr>
      <vt:lpstr>Царевна- лягушка.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Перевай</cp:lastModifiedBy>
  <cp:revision>15</cp:revision>
  <dcterms:created xsi:type="dcterms:W3CDTF">2011-10-02T08:46:45Z</dcterms:created>
  <dcterms:modified xsi:type="dcterms:W3CDTF">2013-10-02T10:49:55Z</dcterms:modified>
</cp:coreProperties>
</file>