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B05"/>
    <a:srgbClr val="0000FF"/>
    <a:srgbClr val="E06306"/>
    <a:srgbClr val="9BE5FF"/>
    <a:srgbClr val="8D8969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22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82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1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17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57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24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0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5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32240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95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767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F09FC-CC67-4DAD-A273-9D70EE48DC49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A53DF5-C14D-433F-BAF8-39284BE25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701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D579-40E1-4E8F-94EF-AF8245882075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AE33-755F-4AB0-A482-0C53BC0F0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424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7FDB67-0586-4358-9BFA-FB24415AB5A8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96896E-098C-450C-B86D-DB3D079F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709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2D02-874D-4732-9E3D-A3C60F349F7D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9C9C-7790-49AB-B84E-751B49BE2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258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2898-7F82-4D98-9403-81F363B69DA9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E400-C14B-40F6-A4CC-E656162E7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899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AEA7-696E-4094-B2B5-9683498B1680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8CE3-FA53-4735-A258-B258ABD33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43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1B18D0-BF54-4D5C-A140-2A7B2C1069E3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369B9-B738-4A0C-81EC-7284B49C8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93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B572-4791-4926-8FFB-074A4DBA82E0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D4AE-D421-4202-BA01-9846E4281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4591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6E07D-1045-4751-8B11-B21903CC1D34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472845-565F-4480-87C7-C6A406C69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727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0276-C16D-41FE-9904-C28DE6A7D4A7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28C2-909E-4381-8830-E54A1E055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432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E81B-D3EA-4CA1-BF05-560E7E804E03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D2EC-8990-448F-9AF9-5B90B5C6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1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5D6E28-F6F0-453A-B94C-A96EFCCC30C2}" type="datetimeFigureOut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12/27/2015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D7F317-4AEA-43DF-B355-D258420A4DD3}" type="slidenum">
              <a:rPr lang="en-US" smtClean="0">
                <a:solidFill>
                  <a:srgbClr val="F4E7ED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F4E7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63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F4E7ED">
                    <a:shade val="5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B0346F-0D21-42EA-B514-5BC3C1376AD4}" type="datetimeFigureOut">
              <a:rPr lang="en-US"/>
              <a:pPr>
                <a:defRPr/>
              </a:pPr>
              <a:t>12/27/2015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4E7ED">
                    <a:shade val="5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F4E7ED">
                    <a:shade val="50000"/>
                  </a:srgb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8612CEB-644E-4C58-8934-BE0ED4E3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65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microsoft.com/office/2007/relationships/media" Target="../media/media2.mp3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2.mp3"/><Relationship Id="rId6" Type="http://schemas.openxmlformats.org/officeDocument/2006/relationships/image" Target="../media/image21.jpeg"/><Relationship Id="rId5" Type="http://schemas.openxmlformats.org/officeDocument/2006/relationships/hyperlink" Target="mob.ua-zvuki-zvonok_budilnika.mp3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hyperlink" Target="&#1082;&#1072;&#1088;&#1082;&#1072;&#1085;&#1100;&#1077;%20&#1074;&#1086;&#1088;&#1086;&#1085;&#1100;&#1077;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243786" cy="11430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Начало- середина- конец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10111"/>
            <a:ext cx="7772400" cy="3143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9286" y="1929098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 книге Георгия Юдина </a:t>
            </a:r>
          </a:p>
          <a:p>
            <a:r>
              <a:rPr lang="ru-RU" sz="2800" dirty="0" smtClean="0"/>
              <a:t>          «</a:t>
            </a:r>
            <a:r>
              <a:rPr lang="ru-RU" sz="2800" dirty="0" err="1" smtClean="0"/>
              <a:t>Заниматика</a:t>
            </a:r>
            <a:r>
              <a:rPr lang="ru-RU" sz="2800" dirty="0" smtClean="0"/>
              <a:t> для </a:t>
            </a:r>
          </a:p>
          <a:p>
            <a:r>
              <a:rPr lang="ru-RU" sz="2800" dirty="0" smtClean="0"/>
              <a:t>            первоклашек»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333750" cy="4333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51" y="4005064"/>
            <a:ext cx="2729326" cy="1816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2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93096"/>
            <a:ext cx="8183880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83880" cy="5976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-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Ничего подобного!- отрезал Ворон. – Я говорил не о вещах, которые можно увидеть и потрогать, а о времени,</a:t>
            </a: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увидеть и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потрогать которое нельзя.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Ха! Нельзя!- громко сказал Мишка. – Да я будильник и видел, и сто раз трогал.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Будильник – это не время. Это только              			железка   с  колёсиками,      			которая показывает 				невидимое, таинственное 			время, не имеющее 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                    ни	начала, 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                    ни середины,</a:t>
            </a:r>
          </a:p>
          <a:p>
            <a:pPr>
              <a:buFontTx/>
              <a:buChar char="-"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                     ни конца.</a:t>
            </a: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1" y="3835245"/>
            <a:ext cx="2755711" cy="1890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4293096"/>
            <a:ext cx="1733630" cy="1432489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58092"/>
            <a:ext cx="1725811" cy="1725811"/>
          </a:xfrm>
          <a:prstGeom prst="rect">
            <a:avLst/>
          </a:prstGeom>
        </p:spPr>
      </p:pic>
      <p:pic>
        <p:nvPicPr>
          <p:cNvPr id="5" name="mob.ua-zvuki-zvonok_budilnik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035340" y="5774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4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217" y="613225"/>
            <a:ext cx="8183880" cy="49148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Все почему-то молча уставились на небо.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А у Земли тоже есть начало, середина и конец?-робко спросил мышонок </a:t>
            </a:r>
            <a:r>
              <a:rPr lang="ru-RU" sz="3200" b="1" dirty="0" err="1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Мыша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-Конечно. Но как и когда точно появилась Земля</a:t>
            </a: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, не знают даже самые знаменитые учёные. Известно только, что сначала она была не такой, как сейчас.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Без охотников?- встрепенулся лисёнок.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7" y="4509120"/>
            <a:ext cx="3924995" cy="20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76305"/>
            <a:ext cx="904959" cy="66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50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52" y="4593531"/>
            <a:ext cx="8183880" cy="25649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Без единого живого существа. Одни грохочущие вулканы, раскалённые камни и дым. Сейчас это её прошлое, и ему примерно 4600 миллионов лет.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- Такая старая? – ужаснулся лисёнок.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98" y="2812953"/>
            <a:ext cx="5239764" cy="3561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7" y="2812953"/>
            <a:ext cx="3106291" cy="2097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1"/>
            <a:ext cx="8403128" cy="5112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7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- И ничего и </a:t>
            </a: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не старая</a:t>
            </a:r>
            <a:r>
              <a:rPr lang="ru-RU" sz="27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, - </a:t>
            </a: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рассердился </a:t>
            </a:r>
            <a:r>
              <a:rPr lang="ru-RU" sz="27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27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ea typeface="+mj-ea"/>
                <a:cs typeface="+mj-cs"/>
              </a:rPr>
              <a:t>Ворон. </a:t>
            </a: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Никто ведь не знает, сколько еще миллионов лет проживёт Земля. Может, в десять раз больше, чем она уже жила. Значит, её можно считать ещё молодой. Вот, например, я, столетний ворон, вдруг проживу ещё лет двести, и будет мне в будущем триста лет. Значит, сейчас меня можно называть …</a:t>
            </a:r>
          </a:p>
          <a:p>
            <a:pPr>
              <a:buFontTx/>
              <a:buChar char="-"/>
            </a:pP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Стареньким воронён-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 ком! - простодушно 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подсказал медвежонок.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1099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11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4" y="3789040"/>
            <a:ext cx="3766919" cy="266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8136904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Tx/>
              <a:buChar char="-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Итак,- тихо сказал Ворон, -всё в мире имеет начало, середину </a:t>
            </a: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конец, к сожалению. Прошлое, настоящее и будущее…</a:t>
            </a: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Tx/>
              <a:buChar char="-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 мне больше нравится будущее, чем конец, - громко</a:t>
            </a:r>
          </a:p>
          <a:p>
            <a:pPr lvl="0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сказал Мишка.- </a:t>
            </a:r>
          </a:p>
          <a:p>
            <a:pPr lvl="0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Потому что тогда </a:t>
            </a:r>
          </a:p>
          <a:p>
            <a:pPr lvl="0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3200" b="1" dirty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е</a:t>
            </a: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сть надежда на </a:t>
            </a:r>
          </a:p>
          <a:p>
            <a:pPr lvl="0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3200" b="1" dirty="0" smtClean="0">
                <a:solidFill>
                  <a:srgbClr val="B83D68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Продолжение.</a:t>
            </a:r>
            <a:endParaRPr lang="ru-RU" sz="3200" b="1" dirty="0">
              <a:solidFill>
                <a:srgbClr val="B83D68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6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48428"/>
            <a:ext cx="8196398" cy="4441061"/>
          </a:xfrm>
        </p:spPr>
        <p:txBody>
          <a:bodyPr>
            <a:normAutofit fontScale="90000"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>
                <a:solidFill>
                  <a:srgbClr val="FF0000"/>
                </a:solidFill>
              </a:rPr>
              <a:t>1) Как называется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начало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недели,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середина</a:t>
            </a:r>
            <a:r>
              <a:rPr lang="ru-RU" i="1" dirty="0" smtClean="0">
                <a:solidFill>
                  <a:srgbClr val="FF0000"/>
                </a:solidFill>
              </a:rPr>
              <a:t> и </a:t>
            </a:r>
            <a:r>
              <a:rPr lang="ru-RU" i="1" dirty="0" smtClean="0">
                <a:solidFill>
                  <a:srgbClr val="00B0F0"/>
                </a:solidFill>
              </a:rPr>
              <a:t>конец</a:t>
            </a:r>
            <a:r>
              <a:rPr lang="ru-RU" i="1" dirty="0" smtClean="0">
                <a:solidFill>
                  <a:srgbClr val="FF0000"/>
                </a:solidFill>
              </a:rPr>
              <a:t>?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>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85" y="3284984"/>
            <a:ext cx="8183880" cy="18905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259632" y="532740"/>
            <a:ext cx="4806124" cy="107721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 для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любознательных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12" y="506499"/>
            <a:ext cx="2140322" cy="2140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3" y="3630090"/>
            <a:ext cx="2764357" cy="2082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64" y="2852936"/>
            <a:ext cx="3309487" cy="2859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5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36" y="1916832"/>
            <a:ext cx="8196398" cy="421117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tx2"/>
                </a:solidFill>
              </a:rPr>
              <a:t>2) С какого числа </a:t>
            </a:r>
            <a:r>
              <a:rPr lang="ru-RU" i="1" dirty="0" smtClean="0">
                <a:solidFill>
                  <a:srgbClr val="FF0000"/>
                </a:solidFill>
              </a:rPr>
              <a:t>начинается</a:t>
            </a:r>
            <a:r>
              <a:rPr lang="ru-RU" i="1" dirty="0" smtClean="0">
                <a:solidFill>
                  <a:schemeClr val="tx2"/>
                </a:solidFill>
              </a:rPr>
              <a:t> и 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каким числом заканчивается </a:t>
            </a:r>
            <a:r>
              <a:rPr lang="ru-RU" i="1" dirty="0" smtClean="0">
                <a:solidFill>
                  <a:srgbClr val="0070C0"/>
                </a:solidFill>
              </a:rPr>
              <a:t>каждый месяц?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65" y="3140968"/>
            <a:ext cx="8183880" cy="18905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259632" y="532740"/>
            <a:ext cx="4806124" cy="107721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 для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любознательных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12" y="506499"/>
            <a:ext cx="2140322" cy="2140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14" y="3844846"/>
            <a:ext cx="2985120" cy="1835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29296"/>
            <a:ext cx="1556239" cy="1466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65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18" y="1916832"/>
            <a:ext cx="8196398" cy="316835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chemeClr val="accent6"/>
                </a:solidFill>
              </a:rPr>
              <a:t>3) </a:t>
            </a:r>
            <a:r>
              <a:rPr lang="ru-RU" i="1" dirty="0" smtClean="0">
                <a:solidFill>
                  <a:srgbClr val="FF0000"/>
                </a:solidFill>
              </a:rPr>
              <a:t>С какого месяца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chemeClr val="accent6"/>
                </a:solidFill>
              </a:rPr>
              <a:t>начинается и 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smtClean="0">
                <a:solidFill>
                  <a:schemeClr val="accent6"/>
                </a:solidFill>
              </a:rPr>
              <a:t> каким месяцем </a:t>
            </a:r>
            <a:r>
              <a:rPr lang="ru-RU" i="1" dirty="0" smtClean="0">
                <a:solidFill>
                  <a:srgbClr val="0070C0"/>
                </a:solidFill>
              </a:rPr>
              <a:t>заканчивается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каждый год?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465" y="3140968"/>
            <a:ext cx="8183880" cy="18905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259632" y="532740"/>
            <a:ext cx="4806124" cy="107721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 для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любознательных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12" y="506499"/>
            <a:ext cx="2140322" cy="2140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821410" cy="2866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83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468313" y="5300663"/>
            <a:ext cx="8183562" cy="1050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/>
            </a:endParaRPr>
          </a:p>
        </p:txBody>
      </p:sp>
      <p:pic>
        <p:nvPicPr>
          <p:cNvPr id="48134" name="Picture 6" descr="ри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054475" cy="573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Прямоугольник 3"/>
          <p:cNvSpPr/>
          <p:nvPr/>
        </p:nvSpPr>
        <p:spPr>
          <a:xfrm>
            <a:off x="4528489" y="705682"/>
            <a:ext cx="42963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rgbClr val="B83D6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83D68">
                      <a:satMod val="220000"/>
                      <a:alpha val="35000"/>
                    </a:srgbClr>
                  </a:glow>
                </a:effectLst>
              </a:rPr>
              <a:t>Вопросы для 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rgbClr val="B83D6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rgbClr val="B83D68">
                      <a:satMod val="220000"/>
                      <a:alpha val="35000"/>
                    </a:srgbClr>
                  </a:glow>
                </a:effectLst>
              </a:rPr>
              <a:t>любознательных</a:t>
            </a:r>
          </a:p>
        </p:txBody>
      </p:sp>
      <p:pic>
        <p:nvPicPr>
          <p:cNvPr id="4813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67" y="1794760"/>
            <a:ext cx="1757412" cy="17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mishki-43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84" y="3789040"/>
            <a:ext cx="4006807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2 зайчик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54" y="2635048"/>
            <a:ext cx="811213" cy="92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6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17" y="2557211"/>
            <a:ext cx="1213974" cy="121397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4" y="911992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4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5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74" y="5806440"/>
            <a:ext cx="8183880" cy="1051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Установи связь событий. Соедини  стрелками связанные между собой события из левого и правого столбиков.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3528392" cy="4752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0062" y="429000"/>
            <a:ext cx="8183880" cy="418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96752"/>
            <a:ext cx="3672408" cy="4752528"/>
          </a:xfrm>
          <a:prstGeom prst="rect">
            <a:avLst/>
          </a:prstGeom>
          <a:solidFill>
            <a:srgbClr val="9B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В лесу проснулись птицы.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1E5B05"/>
                </a:solidFill>
              </a:rPr>
              <a:t>    Скоро хлынет       	дождь.</a:t>
            </a:r>
            <a:endParaRPr lang="ru-RU" sz="2400" b="1" dirty="0">
              <a:solidFill>
                <a:srgbClr val="1E5B05"/>
              </a:solidFill>
            </a:endParaRPr>
          </a:p>
          <a:p>
            <a:pPr lvl="0"/>
            <a:endParaRPr lang="ru-RU" sz="2400" b="1" dirty="0">
              <a:solidFill>
                <a:srgbClr val="F4E7ED">
                  <a:lumMod val="25000"/>
                </a:srgbClr>
              </a:solidFill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Прилетают птицы.</a:t>
            </a:r>
            <a:endParaRPr lang="ru-RU" sz="2400" b="1" dirty="0">
              <a:solidFill>
                <a:srgbClr val="00206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Мы будем играть.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Я ложусь спать.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1521" y="567051"/>
            <a:ext cx="590899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сначала- что пото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82" y="1320144"/>
            <a:ext cx="32763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Надвигается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чёрная туча.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Наступила весна.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Пришла ночь.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Мама вернулась домой.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Рассвело.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63889">
            <a:off x="3220999" y="2185423"/>
            <a:ext cx="1981921" cy="145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63889">
            <a:off x="3218147" y="3208514"/>
            <a:ext cx="1799399" cy="189891"/>
          </a:xfrm>
          <a:prstGeom prst="rightArrow">
            <a:avLst/>
          </a:prstGeom>
          <a:solidFill>
            <a:srgbClr val="1E5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510">
            <a:off x="3462166" y="3914793"/>
            <a:ext cx="1499588" cy="136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2865045" y="4595060"/>
            <a:ext cx="1739369" cy="24231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1297">
            <a:off x="2288749" y="3550371"/>
            <a:ext cx="3846418" cy="13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19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409" y="2810625"/>
            <a:ext cx="818388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Мишка шёл </a:t>
            </a:r>
            <a:br>
              <a:rPr lang="ru-RU" dirty="0" smtClean="0"/>
            </a:br>
            <a:r>
              <a:rPr lang="ru-RU" dirty="0" smtClean="0"/>
              <a:t>по лесу и </a:t>
            </a:r>
            <a:br>
              <a:rPr lang="ru-RU" dirty="0" smtClean="0"/>
            </a:br>
            <a:r>
              <a:rPr lang="ru-RU" dirty="0" smtClean="0"/>
              <a:t>просто так </a:t>
            </a:r>
            <a:br>
              <a:rPr lang="ru-RU" dirty="0" smtClean="0"/>
            </a:br>
            <a:r>
              <a:rPr lang="ru-RU" dirty="0" smtClean="0"/>
              <a:t>улыбался.</a:t>
            </a:r>
            <a:br>
              <a:rPr lang="ru-RU" dirty="0" smtClean="0"/>
            </a:br>
            <a:r>
              <a:rPr lang="ru-RU" dirty="0" smtClean="0"/>
              <a:t>Вдруг из кустов</a:t>
            </a:r>
            <a:br>
              <a:rPr lang="ru-RU" dirty="0" smtClean="0"/>
            </a:br>
            <a:r>
              <a:rPr lang="ru-RU" dirty="0" smtClean="0"/>
              <a:t>выскочил </a:t>
            </a:r>
            <a:r>
              <a:rPr lang="ru-RU" dirty="0" err="1" smtClean="0"/>
              <a:t>зай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err="1" smtClean="0"/>
              <a:t>чонок</a:t>
            </a:r>
            <a:r>
              <a:rPr lang="ru-RU" dirty="0" smtClean="0"/>
              <a:t> и, выта-</a:t>
            </a:r>
            <a:br>
              <a:rPr lang="ru-RU" dirty="0" smtClean="0"/>
            </a:br>
            <a:r>
              <a:rPr lang="ru-RU" dirty="0" err="1" smtClean="0"/>
              <a:t>ращив</a:t>
            </a:r>
            <a:r>
              <a:rPr lang="ru-RU" dirty="0" smtClean="0"/>
              <a:t> глаза,</a:t>
            </a:r>
            <a:br>
              <a:rPr lang="ru-RU" dirty="0" smtClean="0"/>
            </a:br>
            <a:r>
              <a:rPr lang="ru-RU" dirty="0" smtClean="0"/>
              <a:t>закричал: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3" y="493445"/>
            <a:ext cx="4185164" cy="4176464"/>
          </a:xfrm>
        </p:spPr>
      </p:pic>
      <p:sp>
        <p:nvSpPr>
          <p:cNvPr id="5" name="Прямоугольник 4"/>
          <p:cNvSpPr/>
          <p:nvPr/>
        </p:nvSpPr>
        <p:spPr>
          <a:xfrm>
            <a:off x="2843808" y="3255597"/>
            <a:ext cx="1512168" cy="1414312"/>
          </a:xfrm>
          <a:prstGeom prst="rect">
            <a:avLst/>
          </a:prstGeom>
          <a:solidFill>
            <a:srgbClr val="8D8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72472" y="3268446"/>
            <a:ext cx="1834601" cy="2062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29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83880" cy="1915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Не ходи туда! Там про страшное</a:t>
            </a:r>
            <a:br>
              <a:rPr lang="ru-RU" dirty="0" smtClean="0"/>
            </a:br>
            <a:r>
              <a:rPr lang="ru-RU" dirty="0" smtClean="0"/>
              <a:t>рассказывают!</a:t>
            </a:r>
            <a:br>
              <a:rPr lang="ru-RU" dirty="0" smtClean="0"/>
            </a:br>
            <a:r>
              <a:rPr lang="ru-RU" dirty="0" smtClean="0"/>
              <a:t>- Про страшное?! Это я люблю, - сказал медвежонок и смело вышел на поляну.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4795681" cy="36004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325288" cy="2487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34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поляне сидели разные звери, а посередине, на высоком пеньке, стоял самый старый и самый мудрый в лесу чёрный ворон.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404665"/>
            <a:ext cx="4896544" cy="3467032"/>
          </a:xfrm>
        </p:spPr>
      </p:pic>
    </p:spTree>
    <p:extLst>
      <p:ext uri="{BB962C8B-B14F-4D97-AF65-F5344CB8AC3E}">
        <p14:creationId xmlns="" xmlns:p14="http://schemas.microsoft.com/office/powerpoint/2010/main" val="34475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183880" cy="3254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Несмотря на то, что зайчонок испугался и убежал, я продолжаю свою лекцию и повторяю, нравится это кому-нибудь или нет, всё в мире имеет Начало, Середину и Конец.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3584398" cy="259228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60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89040"/>
            <a:ext cx="8183880" cy="2275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Как конец?- вздрогнул Мишка.-</a:t>
            </a:r>
            <a:br>
              <a:rPr lang="ru-RU" dirty="0" smtClean="0"/>
            </a:br>
            <a:r>
              <a:rPr lang="ru-RU" dirty="0" smtClean="0"/>
              <a:t>И у медведей так?</a:t>
            </a:r>
            <a:br>
              <a:rPr lang="ru-RU" dirty="0" smtClean="0"/>
            </a:br>
            <a:r>
              <a:rPr lang="ru-RU" dirty="0" smtClean="0"/>
              <a:t>- У всех!- сердито </a:t>
            </a:r>
            <a:br>
              <a:rPr lang="ru-RU" dirty="0" smtClean="0"/>
            </a:br>
            <a:r>
              <a:rPr lang="ru-RU" dirty="0" smtClean="0"/>
              <a:t>каркнул Ворон.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0094"/>
            <a:ext cx="4762500" cy="3571875"/>
          </a:xfrm>
        </p:spPr>
      </p:pic>
      <p:pic>
        <p:nvPicPr>
          <p:cNvPr id="5" name="Рисунок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57" y="4688808"/>
            <a:ext cx="2446522" cy="1769360"/>
          </a:xfrm>
          <a:prstGeom prst="rect">
            <a:avLst/>
          </a:prstGeom>
        </p:spPr>
      </p:pic>
      <p:pic>
        <p:nvPicPr>
          <p:cNvPr id="3" name="карканье воронье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224179" y="5846099"/>
            <a:ext cx="588405" cy="612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9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21" y="3356992"/>
            <a:ext cx="8340412" cy="3256424"/>
          </a:xfrm>
        </p:spPr>
        <p:txBody>
          <a:bodyPr>
            <a:normAutofit/>
          </a:bodyPr>
          <a:lstStyle/>
          <a:p>
            <a:r>
              <a:rPr lang="ru-RU" dirty="0" smtClean="0"/>
              <a:t> -Какой он всё-таки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неприятный, этот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старикашка Ворон, -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передёрнув плечами,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сказала красавица лиса.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92696"/>
            <a:ext cx="2381250" cy="40100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5" y="692696"/>
            <a:ext cx="3888432" cy="3110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0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18388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А придумал это не я,- глянув на лису, сказал Ворон. – так было всегда.</a:t>
            </a:r>
            <a:br>
              <a:rPr lang="ru-RU" dirty="0" smtClean="0"/>
            </a:br>
            <a:r>
              <a:rPr lang="ru-RU" dirty="0" smtClean="0"/>
              <a:t>Все удручённо молчали.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728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6" y="1340768"/>
            <a:ext cx="3024336" cy="241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76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484784"/>
            <a:ext cx="8183880" cy="4536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А! Я догадался!-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радостно пискнул </a:t>
            </a:r>
            <a:br>
              <a:rPr lang="ru-RU" dirty="0" smtClean="0"/>
            </a:br>
            <a:r>
              <a:rPr lang="ru-RU" dirty="0" smtClean="0"/>
              <a:t>мышонок </a:t>
            </a:r>
            <a:r>
              <a:rPr lang="ru-RU" dirty="0" err="1" smtClean="0"/>
              <a:t>Мыша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- Дедушка Ворон </a:t>
            </a:r>
            <a:br>
              <a:rPr lang="ru-RU" dirty="0" smtClean="0"/>
            </a:br>
            <a:r>
              <a:rPr lang="ru-RU" dirty="0" smtClean="0"/>
              <a:t>говорит о том, что вот, </a:t>
            </a:r>
            <a:br>
              <a:rPr lang="ru-RU" dirty="0" smtClean="0"/>
            </a:br>
            <a:r>
              <a:rPr lang="ru-RU" dirty="0" smtClean="0"/>
              <a:t>например, у змеи есть </a:t>
            </a:r>
            <a:br>
              <a:rPr lang="ru-RU" dirty="0" smtClean="0"/>
            </a:br>
            <a:r>
              <a:rPr lang="ru-RU" dirty="0" smtClean="0"/>
              <a:t>начало – это голова,</a:t>
            </a:r>
            <a:br>
              <a:rPr lang="ru-RU" dirty="0" smtClean="0"/>
            </a:br>
            <a:r>
              <a:rPr lang="ru-RU" dirty="0" smtClean="0"/>
              <a:t>середина – это </a:t>
            </a:r>
            <a:br>
              <a:rPr lang="ru-RU" dirty="0" smtClean="0"/>
            </a:br>
            <a:r>
              <a:rPr lang="ru-RU" dirty="0" smtClean="0"/>
              <a:t>туловище и хвост – это</a:t>
            </a:r>
            <a:br>
              <a:rPr lang="ru-RU" dirty="0" smtClean="0"/>
            </a:br>
            <a:r>
              <a:rPr lang="ru-RU" dirty="0" smtClean="0"/>
              <a:t>конец.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52"/>
            <a:ext cx="2972808" cy="218005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333750" cy="3333750"/>
          </a:xfrm>
        </p:spPr>
      </p:pic>
    </p:spTree>
    <p:extLst>
      <p:ext uri="{BB962C8B-B14F-4D97-AF65-F5344CB8AC3E}">
        <p14:creationId xmlns="" xmlns:p14="http://schemas.microsoft.com/office/powerpoint/2010/main" val="37046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17a6ff5ccffabd57155ad489c336d4aae38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к мы общаемс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ак мы общаемс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384</Words>
  <Application>Microsoft Office PowerPoint</Application>
  <PresentationFormat>Экран (4:3)</PresentationFormat>
  <Paragraphs>68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Как мы общаемся</vt:lpstr>
      <vt:lpstr>1_Как мы общаемся</vt:lpstr>
      <vt:lpstr>Начало- середина- конец                                                                                                                         </vt:lpstr>
      <vt:lpstr> Мишка шёл  по лесу и  просто так  улыбался. Вдруг из кустов выскочил зай- чонок и, выта- ращив глаза, закричал:</vt:lpstr>
      <vt:lpstr>- Не ходи туда! Там про страшное рассказывают! - Про страшное?! Это я люблю, - сказал медвежонок и смело вышел на поляну.</vt:lpstr>
      <vt:lpstr>На поляне сидели разные звери, а посередине, на высоком пеньке, стоял самый старый и самый мудрый в лесу чёрный ворон.</vt:lpstr>
      <vt:lpstr>- Несмотря на то, что зайчонок испугался и убежал, я продолжаю свою лекцию и повторяю, нравится это кому-нибудь или нет, всё в мире имеет Начало, Середину и Конец.</vt:lpstr>
      <vt:lpstr>- Как конец?- вздрогнул Мишка.- И у медведей так? - У всех!- сердито  каркнул Ворон.</vt:lpstr>
      <vt:lpstr> -Какой он всё-таки   неприятный, этот    старикашка Ворон, -   передёрнув плечами,    сказала красавица лиса.</vt:lpstr>
      <vt:lpstr>- А придумал это не я,- глянув на лису, сказал Ворон. – так было всегда. Все удручённо молчали.</vt:lpstr>
      <vt:lpstr>- А! Я догадался!-  радостно пискнул  мышонок Мыша. - Дедушка Ворон  говорит о том, что вот,  например, у змеи есть  начало – это голова, середина – это  туловище и хвост – это конец. </vt:lpstr>
      <vt:lpstr>Слайд 10</vt:lpstr>
      <vt:lpstr>Слайд 11</vt:lpstr>
      <vt:lpstr>Слайд 12</vt:lpstr>
      <vt:lpstr>Слайд 13</vt:lpstr>
      <vt:lpstr>Слайд 14</vt:lpstr>
      <vt:lpstr> 1) Как называется  начало недели,  середина и конец?     </vt:lpstr>
      <vt:lpstr>  2) С какого числа начинается и   каким числом заканчивается каждый месяц?    </vt:lpstr>
      <vt:lpstr> 3) С какого месяца  начинается и   каким месяцем заканчивается каждый год?   </vt:lpstr>
      <vt:lpstr>Слайд 18</vt:lpstr>
      <vt:lpstr>Установи связь событий. Соедини  стрелками связанные между собой события из левого и правого столбиков.</vt:lpstr>
    </vt:vector>
  </TitlesOfParts>
  <Manager>Зинченко Т.Ф.</Manager>
  <Company>МКОУ ССОШ№1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Заниматика №3</dc:title>
  <dc:creator>Татиана</dc:creator>
  <cp:lastModifiedBy>Tatiana</cp:lastModifiedBy>
  <cp:revision>39</cp:revision>
  <dcterms:created xsi:type="dcterms:W3CDTF">2012-08-06T20:16:08Z</dcterms:created>
  <dcterms:modified xsi:type="dcterms:W3CDTF">2015-12-26T23:41:30Z</dcterms:modified>
</cp:coreProperties>
</file>