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7" r:id="rId3"/>
    <p:sldId id="281" r:id="rId4"/>
    <p:sldId id="298" r:id="rId5"/>
    <p:sldId id="285" r:id="rId6"/>
    <p:sldId id="288" r:id="rId7"/>
    <p:sldId id="287" r:id="rId8"/>
    <p:sldId id="289" r:id="rId9"/>
    <p:sldId id="290" r:id="rId10"/>
    <p:sldId id="265" r:id="rId11"/>
    <p:sldId id="291" r:id="rId12"/>
    <p:sldId id="292" r:id="rId13"/>
    <p:sldId id="293" r:id="rId14"/>
    <p:sldId id="266" r:id="rId15"/>
    <p:sldId id="267" r:id="rId16"/>
    <p:sldId id="268" r:id="rId17"/>
    <p:sldId id="269" r:id="rId18"/>
    <p:sldId id="294" r:id="rId19"/>
    <p:sldId id="295" r:id="rId20"/>
    <p:sldId id="296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CB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1.png"/><Relationship Id="rId4" Type="http://schemas.openxmlformats.org/officeDocument/2006/relationships/image" Target="../media/image6.jpeg"/><Relationship Id="rId9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000108"/>
            <a:ext cx="7772400" cy="2638153"/>
          </a:xfrm>
        </p:spPr>
        <p:txBody>
          <a:bodyPr>
            <a:normAutofit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Возрастные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особенности детей 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3-4 лет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1670" y="3571876"/>
            <a:ext cx="4786346" cy="2286016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  <a:latin typeface="Georgia" pitchFamily="18" charset="0"/>
              </a:rPr>
              <a:t>Педагог-психолог:</a:t>
            </a:r>
          </a:p>
          <a:p>
            <a:pPr algn="l"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  <a:latin typeface="Georgia" pitchFamily="18" charset="0"/>
              </a:rPr>
              <a:t>Горяева Елена Александровна</a:t>
            </a:r>
          </a:p>
          <a:p>
            <a:pPr algn="l"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  <a:latin typeface="Georgia" pitchFamily="18" charset="0"/>
              </a:rPr>
              <a:t>Учителя-логопеды: </a:t>
            </a:r>
          </a:p>
          <a:p>
            <a:pPr algn="l"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  <a:latin typeface="Georgia" pitchFamily="18" charset="0"/>
              </a:rPr>
              <a:t>Попова Татьяна Александровна</a:t>
            </a:r>
          </a:p>
          <a:p>
            <a:pPr algn="l"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  <a:latin typeface="Georgia" pitchFamily="18" charset="0"/>
              </a:rPr>
              <a:t>Горюнова </a:t>
            </a:r>
            <a:r>
              <a:rPr lang="ru-RU" sz="2200" dirty="0" smtClean="0">
                <a:solidFill>
                  <a:schemeClr val="tx1"/>
                </a:solidFill>
                <a:latin typeface="Georgia" pitchFamily="18" charset="0"/>
              </a:rPr>
              <a:t>Ольга </a:t>
            </a:r>
            <a:r>
              <a:rPr lang="ru-RU" sz="2200" dirty="0" smtClean="0">
                <a:solidFill>
                  <a:schemeClr val="tx1"/>
                </a:solidFill>
                <a:latin typeface="Georgia" pitchFamily="18" charset="0"/>
              </a:rPr>
              <a:t>Сергеевна</a:t>
            </a:r>
          </a:p>
          <a:p>
            <a:pPr algn="l">
              <a:spcBef>
                <a:spcPts val="0"/>
              </a:spcBef>
            </a:pPr>
            <a:r>
              <a:rPr lang="ru-RU" sz="2200" dirty="0" smtClean="0">
                <a:solidFill>
                  <a:schemeClr val="tx1"/>
                </a:solidFill>
                <a:latin typeface="Georgia" pitchFamily="18" charset="0"/>
              </a:rPr>
              <a:t>Инструктор по ФК:</a:t>
            </a:r>
          </a:p>
          <a:p>
            <a:pPr algn="l">
              <a:spcBef>
                <a:spcPts val="0"/>
              </a:spcBef>
            </a:pPr>
            <a:r>
              <a:rPr lang="ru-RU" sz="2200" dirty="0" err="1" smtClean="0">
                <a:solidFill>
                  <a:schemeClr val="tx1"/>
                </a:solidFill>
                <a:latin typeface="Georgia" pitchFamily="18" charset="0"/>
              </a:rPr>
              <a:t>Куделькина</a:t>
            </a:r>
            <a:r>
              <a:rPr lang="ru-RU" sz="2200" dirty="0" smtClean="0">
                <a:solidFill>
                  <a:schemeClr val="tx1"/>
                </a:solidFill>
                <a:latin typeface="Georgia" pitchFamily="18" charset="0"/>
              </a:rPr>
              <a:t> Оксана Владимировна</a:t>
            </a:r>
            <a:endParaRPr lang="ru-RU" sz="2200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85720" y="357166"/>
            <a:ext cx="850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Норма развития</a:t>
            </a:r>
            <a:b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</a:b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звуковой стороны речи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aphicFrame>
        <p:nvGraphicFramePr>
          <p:cNvPr id="4" name="Содержимое 10"/>
          <p:cNvGraphicFramePr>
            <a:graphicFrameLocks/>
          </p:cNvGraphicFramePr>
          <p:nvPr/>
        </p:nvGraphicFramePr>
        <p:xfrm>
          <a:off x="428596" y="2071678"/>
          <a:ext cx="8286809" cy="39887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5113"/>
                <a:gridCol w="2420423"/>
                <a:gridCol w="2054580"/>
                <a:gridCol w="1506693"/>
              </a:tblGrid>
              <a:tr h="56740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latin typeface="Georgia" pitchFamily="18" charset="0"/>
                        </a:rPr>
                        <a:t>Звукопроизно</a:t>
                      </a:r>
                      <a:endParaRPr lang="ru-RU" sz="2000" b="1" dirty="0" smtClean="0">
                        <a:latin typeface="Georgia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latin typeface="Georgia" pitchFamily="18" charset="0"/>
                        </a:rPr>
                        <a:t>шение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Возраст детей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3-4 года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4-5 лет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5-6 лет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05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Норма 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Гласные,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м,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н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п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 б, к, г,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х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д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 т, в,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ф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 – и их мягкие варианты,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й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 ль,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сь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зь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 </a:t>
                      </a:r>
                      <a:r>
                        <a:rPr lang="ru-RU" sz="2000" b="1" u="sng" dirty="0">
                          <a:latin typeface="Georgia" pitchFamily="18" charset="0"/>
                        </a:rPr>
                        <a:t>с, </a:t>
                      </a:r>
                      <a:r>
                        <a:rPr lang="ru-RU" sz="2000" b="1" u="sng" dirty="0" err="1">
                          <a:latin typeface="Georgia" pitchFamily="18" charset="0"/>
                        </a:rPr>
                        <a:t>з</a:t>
                      </a:r>
                      <a:r>
                        <a:rPr lang="ru-RU" sz="2000" b="1" u="sng" dirty="0">
                          <a:latin typeface="Georgia" pitchFamily="18" charset="0"/>
                        </a:rPr>
                        <a:t>, </a:t>
                      </a:r>
                      <a:r>
                        <a:rPr lang="ru-RU" sz="2000" b="1" u="sng" dirty="0" err="1">
                          <a:latin typeface="Georgia" pitchFamily="18" charset="0"/>
                        </a:rPr>
                        <a:t>ц</a:t>
                      </a:r>
                      <a:r>
                        <a:rPr lang="ru-RU" sz="2000" b="1" u="sng" dirty="0">
                          <a:latin typeface="Georgia" pitchFamily="18" charset="0"/>
                        </a:rPr>
                        <a:t>,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 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Georgia" pitchFamily="18" charset="0"/>
                        </a:rPr>
                        <a:t>ш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 ж,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ч,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щ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u="sng" dirty="0">
                          <a:latin typeface="Georgia" pitchFamily="18" charset="0"/>
                        </a:rPr>
                        <a:t>л, </a:t>
                      </a:r>
                      <a:r>
                        <a:rPr lang="ru-RU" sz="2000" b="1" u="sng" dirty="0" err="1">
                          <a:latin typeface="Georgia" pitchFamily="18" charset="0"/>
                        </a:rPr>
                        <a:t>р</a:t>
                      </a:r>
                      <a:r>
                        <a:rPr lang="ru-RU" sz="2000" b="1" u="sng" dirty="0">
                          <a:latin typeface="Georgia" pitchFamily="18" charset="0"/>
                        </a:rPr>
                        <a:t>, </a:t>
                      </a:r>
                      <a:r>
                        <a:rPr lang="ru-RU" sz="2000" b="1" u="sng" dirty="0" err="1">
                          <a:latin typeface="Georgia" pitchFamily="18" charset="0"/>
                        </a:rPr>
                        <a:t>рь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л,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р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рь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Могут отсутствовать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с,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з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ц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Georgia" pitchFamily="18" charset="0"/>
                        </a:rPr>
                        <a:t>л,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р</a:t>
                      </a:r>
                      <a:r>
                        <a:rPr lang="ru-RU" sz="2000" b="1" dirty="0">
                          <a:latin typeface="Georgia" pitchFamily="18" charset="0"/>
                        </a:rPr>
                        <a:t>, </a:t>
                      </a:r>
                      <a:r>
                        <a:rPr lang="ru-RU" sz="2000" b="1" dirty="0" err="1">
                          <a:latin typeface="Georgia" pitchFamily="18" charset="0"/>
                        </a:rPr>
                        <a:t>рь</a:t>
                      </a: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ПРОИЗНОСИТЕЛЬНАЯ СТОРОНА РЕЧИ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71678"/>
            <a:ext cx="8686800" cy="4525963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/>
              <a:t>		</a:t>
            </a:r>
            <a:r>
              <a:rPr lang="ru-RU" sz="2800" b="1" dirty="0" smtClean="0">
                <a:latin typeface="Georgia" pitchFamily="18" charset="0"/>
              </a:rPr>
              <a:t>Малыш с каждым днём говорит всё более отчётливо и понятно для окружающих. Это связано с дозреванием артикуляционного аппарата, что даёт возможность ребёнку правильно произносить те звуки, которые раньше у него не получались.</a:t>
            </a:r>
            <a:endParaRPr lang="ru-RU" sz="2800" dirty="0" smtClean="0">
              <a:latin typeface="Georgia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Своевременное выявление отклонений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928802"/>
            <a:ext cx="86868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sz="2800" b="1" dirty="0" smtClean="0">
                <a:latin typeface="Georgia" pitchFamily="18" charset="0"/>
              </a:rPr>
              <a:t>В возрасте 2-4 лет отклонениями от речевой нормы считаются: полное отсутствие речи, сильное опоздание в появлении речи, к 3-4 года речь абсолютно невнятна, остановка развития речи на одном уровне, к 3-4 годам торопливая речь с проглатыванием слогов и слов, нарушение дыхательного ритма во время разговора.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ПРИЧИНЫ НАРУШЕНИЙ РЕЧИ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829196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sz="3000" b="1" dirty="0" smtClean="0">
                <a:latin typeface="Georgia" pitchFamily="18" charset="0"/>
              </a:rPr>
              <a:t>Наследственность, осложнённая беременность матери ребёнка, родовые травмы,  тяжёлое протекание детских болезней, неблагоприятное влияние среды на  ребёнка, органическое поражение ЦНС (центральной нервной системы), травмы, ушибы головного мозга, патология органов речевого аппарата: расщелина нёба, неправильный прикус, короткая уздечка языка и многое другое, нарушение слуха.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Прямоугольник 1"/>
          <p:cNvSpPr/>
          <p:nvPr/>
        </p:nvSpPr>
        <p:spPr>
          <a:xfrm>
            <a:off x="357158" y="357166"/>
            <a:ext cx="835824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Артикуляционный аппарат </a:t>
            </a:r>
          </a:p>
          <a:p>
            <a:pPr algn="just"/>
            <a:r>
              <a:rPr lang="ru-RU" sz="2400" b="1" dirty="0" smtClean="0">
                <a:latin typeface="Georgia" pitchFamily="18" charset="0"/>
              </a:rPr>
              <a:t>анатомо-физиологическая система органов,</a:t>
            </a:r>
          </a:p>
          <a:p>
            <a:pPr algn="just"/>
            <a:r>
              <a:rPr lang="ru-RU" sz="2400" b="1" dirty="0" smtClean="0">
                <a:latin typeface="Georgia" pitchFamily="18" charset="0"/>
              </a:rPr>
              <a:t>включающая гортань, голосовые складки,</a:t>
            </a:r>
          </a:p>
          <a:p>
            <a:pPr algn="just"/>
            <a:r>
              <a:rPr lang="ru-RU" sz="2400" b="1" dirty="0" smtClean="0">
                <a:latin typeface="Georgia" pitchFamily="18" charset="0"/>
              </a:rPr>
              <a:t>язык, мягкое и твердое небо, зубы верхней и</a:t>
            </a:r>
          </a:p>
          <a:p>
            <a:pPr algn="just"/>
            <a:r>
              <a:rPr lang="ru-RU" sz="2400" b="1" dirty="0" smtClean="0">
                <a:latin typeface="Georgia" pitchFamily="18" charset="0"/>
              </a:rPr>
              <a:t>нижней челюсти, губы, носоглотку</a:t>
            </a:r>
          </a:p>
        </p:txBody>
      </p:sp>
      <p:pic>
        <p:nvPicPr>
          <p:cNvPr id="4" name="Содержимое 8" descr="http://upload.wikimedia.org/wikipedia/ru/9/9d/Profilarticul.jpg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2428868"/>
            <a:ext cx="4000528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5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2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21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357158" y="500042"/>
            <a:ext cx="84296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Выявление проблем в работе артикуляционного аппарата</a:t>
            </a: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857364"/>
            <a:ext cx="835824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Georgia" pitchFamily="18" charset="0"/>
              </a:rPr>
              <a:t>Речевые органы не могут сохранять одно и то   </a:t>
            </a:r>
          </a:p>
          <a:p>
            <a:r>
              <a:rPr lang="ru-RU" sz="2400" b="1" dirty="0" smtClean="0">
                <a:latin typeface="Georgia" pitchFamily="18" charset="0"/>
              </a:rPr>
              <a:t>   же положение в течение 5-6 секунд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Georgia" pitchFamily="18" charset="0"/>
              </a:rPr>
              <a:t> Синеватый оттенок языка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Georgia" pitchFamily="18" charset="0"/>
              </a:rPr>
              <a:t> Повышенное слюноотделение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Georgia" pitchFamily="18" charset="0"/>
              </a:rPr>
              <a:t> Невозможность выполнить многие простые  </a:t>
            </a:r>
          </a:p>
          <a:p>
            <a:r>
              <a:rPr lang="ru-RU" sz="2400" b="1" dirty="0" smtClean="0">
                <a:latin typeface="Georgia" pitchFamily="18" charset="0"/>
              </a:rPr>
              <a:t>    движения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Georgia" pitchFamily="18" charset="0"/>
              </a:rPr>
              <a:t> Асимметрия в работе мышц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Georgia" pitchFamily="18" charset="0"/>
              </a:rPr>
              <a:t> Нарушения тонуса мышц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Georgia" pitchFamily="18" charset="0"/>
              </a:rPr>
              <a:t> Подергивания, дрожание в различных группах </a:t>
            </a:r>
          </a:p>
          <a:p>
            <a:r>
              <a:rPr lang="ru-RU" sz="2400" b="1" dirty="0" smtClean="0">
                <a:latin typeface="Georgia" pitchFamily="18" charset="0"/>
              </a:rPr>
              <a:t>    мышц</a:t>
            </a: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Georgia" pitchFamily="18" charset="0"/>
              </a:rPr>
              <a:t> Назализация голоса (гнусавость) </a:t>
            </a:r>
            <a:endParaRPr lang="ru-RU" sz="2400" b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357158" y="500042"/>
            <a:ext cx="842968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Артикуляционная гимнастика</a:t>
            </a:r>
          </a:p>
          <a:p>
            <a:pPr algn="ctr"/>
            <a:r>
              <a:rPr lang="ru-RU" sz="3200" b="1" u="sng" dirty="0" smtClean="0">
                <a:latin typeface="Georgia" pitchFamily="18" charset="0"/>
              </a:rPr>
              <a:t> </a:t>
            </a:r>
          </a:p>
          <a:p>
            <a:pPr algn="just"/>
            <a:r>
              <a:rPr lang="ru-RU" sz="2400" b="1" dirty="0" smtClean="0">
                <a:latin typeface="Georgia" pitchFamily="18" charset="0"/>
              </a:rPr>
              <a:t>это комплекс специально подобранных упражнений для органов артикуляции, направленных на исправление недостатков произношения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3429000"/>
            <a:ext cx="842968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Цель артикуляционной гимнастики</a:t>
            </a:r>
          </a:p>
          <a:p>
            <a:pPr algn="ctr"/>
            <a:r>
              <a:rPr lang="ru-RU" sz="3200" b="1" u="sng" dirty="0" smtClean="0">
                <a:latin typeface="Georgia" pitchFamily="18" charset="0"/>
              </a:rPr>
              <a:t> </a:t>
            </a:r>
          </a:p>
          <a:p>
            <a:pPr algn="just"/>
            <a:r>
              <a:rPr lang="ru-RU" sz="2400" b="1" dirty="0" smtClean="0">
                <a:latin typeface="Georgia" pitchFamily="18" charset="0"/>
              </a:rPr>
              <a:t>выработка полноценных движений и определенных положений органов артикуляционного аппарата, необходимых для правильного произношения звуков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Содержимое 3" descr="http://kinder.revda09.ru/files/a/a/a3vlym2i259wfx1qnpxi5ms2z.jpg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714356"/>
            <a:ext cx="6000792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>
                                      <p:cBhvr override="childStyle">
                                        <p:cTn id="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Содержимое 3" descr="C:\Users\i5\Desktop\media\image1.jpeg"/>
          <p:cNvPicPr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7686" y="500042"/>
            <a:ext cx="4108517" cy="3519399"/>
          </a:xfrm>
          <a:prstGeom prst="rect">
            <a:avLst/>
          </a:prstGeom>
          <a:noFill/>
          <a:ln w="76200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5" name="Рисунок 4" descr="http://www.maaam.ru/upload/blogs/84306299c3d1fa209a4be6de7014160f.jpg.jpg"/>
          <p:cNvPicPr/>
          <p:nvPr/>
        </p:nvPicPr>
        <p:blipFill>
          <a:blip r:embed="rId5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00034" y="3143248"/>
            <a:ext cx="3714776" cy="321740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nsportal.ru/sites/default/files/2012/2/a85ef1b9baa4a9f2044fbe775aa80905_h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00100" y="357166"/>
            <a:ext cx="2357455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Скругленный прямоугольник 10"/>
          <p:cNvSpPr/>
          <p:nvPr/>
        </p:nvSpPr>
        <p:spPr>
          <a:xfrm>
            <a:off x="4357686" y="4286256"/>
            <a:ext cx="4286280" cy="2143140"/>
          </a:xfrm>
          <a:prstGeom prst="roundRect">
            <a:avLst/>
          </a:prstGeom>
          <a:solidFill>
            <a:srgbClr val="76CB0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52" name="Рисунок 52" descr="&amp;Kcy;&amp;acy;&amp;kcy; &amp;ncy;&amp;acy;&amp;rcy;&amp;icy;&amp;scy;&amp;ocy;&amp;vcy;&amp;acy;&amp;tcy;&amp;softcy; &amp;ocy;&amp;vcy;&amp;ocy;&amp;shchcy;&amp;icy; &amp;icy; &amp;fcy;&amp;rcy;&amp;ucy;&amp;kcy;&amp;tcy;&amp;ycy; &amp;ncy;&amp;acy; &amp;tcy;&amp;acy;&amp;rcy;&amp;iecy;&amp;lcy;&amp;kcy;&amp;iecy; &amp;Scy;&amp;acy;&amp;jcy;&amp;tcy; &amp;ocy; &amp;rcy;&amp;icy;&amp;scy;&amp;ocy;&amp;vcy;&amp;acy;&amp;ncy;&amp;icy;&amp;icy;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72396" y="4429132"/>
            <a:ext cx="922183" cy="1357298"/>
          </a:xfrm>
          <a:prstGeom prst="rect">
            <a:avLst/>
          </a:prstGeom>
          <a:noFill/>
        </p:spPr>
      </p:pic>
      <p:pic>
        <p:nvPicPr>
          <p:cNvPr id="6151" name="Рисунок 53" descr="&amp;Rcy;&amp;acy;&amp;scy;&amp;kcy;&amp;rcy;&amp;acy;&amp;scy;&amp;kcy;&amp;icy; &amp;ocy;&amp;vcy;&amp;ocy;&amp;shchcy;&amp;iecy;&amp;jcy; &amp;icy; &amp;fcy;&amp;rcy;&amp;ucy;&amp;kcy;&amp;tcy;&amp;ocy;&amp;vcy; - &amp;Dcy;&amp;iecy;&amp;tcy;&amp;scy;&amp;kcy;&amp;icy;&amp;jcy; &amp;dcy;&amp;vcy;&amp;ocy;&amp;rcy;&amp;icy;&amp;kcy;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500826" y="5143512"/>
            <a:ext cx="1026625" cy="1214422"/>
          </a:xfrm>
          <a:prstGeom prst="rect">
            <a:avLst/>
          </a:prstGeom>
          <a:noFill/>
        </p:spPr>
      </p:pic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5429256" y="4357694"/>
          <a:ext cx="1165143" cy="857256"/>
        </p:xfrm>
        <a:graphic>
          <a:graphicData uri="http://schemas.openxmlformats.org/presentationml/2006/ole">
            <p:oleObj spid="_x0000_s6150" name="Точечный рисунок" r:id="rId9" imgW="4505954" imgH="3343742" progId="PBrush">
              <p:embed/>
            </p:oleObj>
          </a:graphicData>
        </a:graphic>
      </p:graphicFrame>
      <p:pic>
        <p:nvPicPr>
          <p:cNvPr id="6149" name="Рисунок 55" descr="&amp;Pcy;&amp;rcy;&amp;ocy;&amp;scy;&amp;tcy;&amp;ycy;&amp;iecy; &amp;dcy;&amp;iecy;&amp;tcy;&amp;scy;&amp;kcy;&amp;icy;&amp;iecy; &amp;rcy;&amp;acy;&amp;scy;&amp;kcy;&amp;rcy;&amp;acy;&amp;scy;&amp;kcy;&amp;icy; &amp;Pcy;&amp;rcy;&amp;ocy;&amp;scy;&amp;tcy;&amp;ycy;&amp;iecy; &amp;acy;&amp;scy;&amp;scy;&amp;ocy;&amp;tscy;&amp;icy;&amp;acy;&amp;tcy;&amp;icy;&amp;vcy;&amp;ncy;&amp;ycy;&amp;iecy; &amp;dcy;&amp;iecy;&amp;tcy;&amp;scy;&amp;kcy;&amp;icy;&amp;iecy; &amp;rcy;&amp;acy;&amp;scy;&amp;kcy;&amp;rcy;&amp;acy;&amp;scy;&amp;kcy;&amp;icy; &amp;dcy;&amp;lcy;&amp;yacy; - 20 &amp;Dcy;&amp;iecy;&amp;kcy;&amp;acy;&amp;bcy;&amp;rcy;&amp;yacy; 2013 - Blog - Danila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357686" y="4786322"/>
            <a:ext cx="1051685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Двигательная активность детей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928802"/>
            <a:ext cx="8401080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b="1" dirty="0" smtClean="0">
                <a:latin typeface="Georgia" pitchFamily="18" charset="0"/>
              </a:rPr>
              <a:t>Правильно организованное физическое воспитание способствует :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развитию логического мышления, памяти, внимания, воображения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 укреплению воли и выработке характера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предупреждению  нарушений осанки и деформации скелета</a:t>
            </a:r>
            <a:endParaRPr lang="ru-RU" b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8586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Мышление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357158" y="1214422"/>
            <a:ext cx="8401080" cy="5500702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В три-четыре года малыш должен уметь считать до пяти, показывать соответствующее количество пальчиков на руке, при пересчёте предметов использовать количественные числительные (один, два, три)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В этом возрасте ребёнок может сравнивать количество предметов, используя слова «больше», «меньше», «столько же»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Ребёнок ориентируется в таких понятиях, как «большой - маленький», «длинный - короткий», «широкий - узкий», «высокий - низкий»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Малыш знает основные геометрические формы (шар, куб), фигуры (круг, квадрат, треугольник)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Умеет различать предметы по форме, размеру и цвету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Знает обобщающие слова (например: овощи, игрушки)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Складывать разрезную картинку из 4-6 частей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Основные формы занятий с детьми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утренняя гимнастика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физкультурные занятия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занятия в спортивных школах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спортивные праздники</a:t>
            </a:r>
          </a:p>
          <a:p>
            <a:pPr algn="just">
              <a:buFont typeface="Wingdings" pitchFamily="2" charset="2"/>
              <a:buChar char="Ø"/>
            </a:pPr>
            <a:r>
              <a:rPr lang="ru-RU" b="1" dirty="0" smtClean="0">
                <a:latin typeface="Georgia" pitchFamily="18" charset="0"/>
              </a:rPr>
              <a:t>в семье – подвижные игры на свежем воздухе, в сочетании с закаливанием</a:t>
            </a:r>
            <a:endParaRPr lang="ru-RU" b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214282" y="2428868"/>
            <a:ext cx="8229600" cy="86834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all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Спасибо за внимание!</a:t>
            </a:r>
            <a:endParaRPr kumimoji="0" lang="ru-RU" sz="4000" b="1" i="0" u="none" strike="noStrike" kern="1200" cap="all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7173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sz="49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Память и внимание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/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</a:b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357158" y="1071546"/>
            <a:ext cx="8258204" cy="5429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28596" y="185736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lvl="0" algn="just">
              <a:buFont typeface="Wingdings" pitchFamily="2" charset="2"/>
              <a:buChar char="Ø"/>
              <a:defRPr/>
            </a:pPr>
            <a:r>
              <a:rPr lang="ru-RU" sz="3000" b="1" dirty="0" smtClean="0">
                <a:latin typeface="Georgia" pitchFamily="18" charset="0"/>
              </a:rPr>
              <a:t>Ребёнок должен удерживать внимание в течение 5 - 7 минут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3000" b="1" dirty="0" smtClean="0">
                <a:latin typeface="Georgia" pitchFamily="18" charset="0"/>
              </a:rPr>
              <a:t>Находить отличия между похожими картинками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3000" b="1" dirty="0" smtClean="0">
                <a:latin typeface="Georgia" pitchFamily="18" charset="0"/>
              </a:rPr>
              <a:t>Запоминать и воспроизводить несколько слов, движений, ритмов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3000" b="1" dirty="0" smtClean="0">
                <a:latin typeface="Georgia" pitchFamily="18" charset="0"/>
              </a:rPr>
              <a:t>Уметь рассказывать по памяти короткую сказку, мультфильм</a:t>
            </a:r>
          </a:p>
          <a:p>
            <a:pPr lvl="0" algn="just">
              <a:buFont typeface="Wingdings" pitchFamily="2" charset="2"/>
              <a:buChar char="Ø"/>
              <a:defRPr/>
            </a:pPr>
            <a:r>
              <a:rPr lang="ru-RU" sz="3000" b="1" dirty="0" smtClean="0">
                <a:latin typeface="Georgia" pitchFamily="18" charset="0"/>
              </a:rPr>
              <a:t>Воспроизводить события текущего и прошедшего дня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7173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572560" cy="514353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600" b="1" dirty="0" smtClean="0">
                <a:latin typeface="Georgia" pitchFamily="18" charset="0"/>
              </a:rPr>
              <a:t>Ребёнок должен знать свою фамилию, имя и  название населённого пункта в котором он живёт</a:t>
            </a:r>
          </a:p>
          <a:p>
            <a:pPr>
              <a:buFont typeface="Wingdings" pitchFamily="2" charset="2"/>
              <a:buChar char="Ø"/>
            </a:pPr>
            <a:r>
              <a:rPr lang="ru-RU" sz="2600" b="1" dirty="0" smtClean="0">
                <a:latin typeface="Georgia" pitchFamily="18" charset="0"/>
              </a:rPr>
              <a:t>Знать и уметь показывать названия частей тела человека и животных</a:t>
            </a:r>
          </a:p>
          <a:p>
            <a:pPr>
              <a:buFont typeface="Wingdings" pitchFamily="2" charset="2"/>
              <a:buChar char="Ø"/>
            </a:pPr>
            <a:r>
              <a:rPr lang="ru-RU" sz="2600" b="1" dirty="0" smtClean="0">
                <a:latin typeface="Georgia" pitchFamily="18" charset="0"/>
              </a:rPr>
              <a:t>Ребёнок должен различать диких и домашних животных, называть их детёнышей, знать где живут, чем питаются</a:t>
            </a:r>
          </a:p>
          <a:p>
            <a:pPr>
              <a:buFont typeface="Wingdings" pitchFamily="2" charset="2"/>
              <a:buChar char="Ø"/>
            </a:pPr>
            <a:r>
              <a:rPr lang="ru-RU" sz="2600" b="1" dirty="0" smtClean="0">
                <a:latin typeface="Georgia" pitchFamily="18" charset="0"/>
              </a:rPr>
              <a:t>Знать названия времён года, их последовательность и признаки</a:t>
            </a:r>
          </a:p>
          <a:p>
            <a:pPr>
              <a:buFont typeface="Wingdings" pitchFamily="2" charset="2"/>
              <a:buChar char="Ø"/>
            </a:pPr>
            <a:r>
              <a:rPr lang="ru-RU" sz="2600" b="1" dirty="0" smtClean="0">
                <a:latin typeface="Georgia" pitchFamily="18" charset="0"/>
              </a:rPr>
              <a:t>Владеть знаниями о правилах безопасности</a:t>
            </a:r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sz="49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Окружающий  мир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/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</a:b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Мелкая моторика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5257800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3400" b="1" dirty="0" smtClean="0">
                <a:latin typeface="Georgia" pitchFamily="18" charset="0"/>
              </a:rPr>
              <a:t>В три-четыре года ребёнок должен уметь правильно держать в руке карандаш, кисть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400" b="1" dirty="0" smtClean="0">
                <a:latin typeface="Georgia" pitchFamily="18" charset="0"/>
              </a:rPr>
              <a:t>Уметь обводить простые лёгкие рисунки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400" b="1" dirty="0" smtClean="0">
                <a:latin typeface="Georgia" pitchFamily="18" charset="0"/>
              </a:rPr>
              <a:t>Уметь рисовать круги, линии, простые рисунки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400" b="1" dirty="0" smtClean="0">
                <a:latin typeface="Georgia" pitchFamily="18" charset="0"/>
              </a:rPr>
              <a:t>Уметь заштриховывать рисунок в разных направлениях, не выходя за границы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400" b="1" dirty="0" smtClean="0">
                <a:latin typeface="Georgia" pitchFamily="18" charset="0"/>
              </a:rPr>
              <a:t>Уметь действовать с ножницами: правильно держать, резать по прямой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400" b="1" dirty="0" smtClean="0">
                <a:latin typeface="Georgia" pitchFamily="18" charset="0"/>
              </a:rPr>
              <a:t>Уметь выполнять несложную аппликацию, намазывать готовые детали клеем и приклеивать на намеченное место</a:t>
            </a:r>
          </a:p>
          <a:p>
            <a:pPr algn="just">
              <a:buFont typeface="Wingdings" pitchFamily="2" charset="2"/>
              <a:buChar char="Ø"/>
            </a:pPr>
            <a:r>
              <a:rPr lang="ru-RU" sz="3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itchFamily="18" charset="0"/>
              </a:rPr>
              <a:t>Уметь лепить из пластилина шарики и колбаски, соединять их между собой</a:t>
            </a:r>
            <a:endParaRPr lang="ru-RU" sz="3400" b="1" dirty="0" smtClean="0">
              <a:latin typeface="Georgia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428868"/>
            <a:ext cx="7772400" cy="1470025"/>
          </a:xfrm>
        </p:spPr>
        <p:txBody>
          <a:bodyPr>
            <a:noAutofit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Нормы развития речи </a:t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</a:b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у детей 3-4 лет</a:t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</a:b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СЛОВАРНЫЙ ЗАПАС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0" y="1600200"/>
            <a:ext cx="8715404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 smtClean="0"/>
              <a:t>		</a:t>
            </a:r>
            <a:r>
              <a:rPr lang="ru-RU" b="1" dirty="0" smtClean="0">
                <a:latin typeface="Georgia" pitchFamily="18" charset="0"/>
              </a:rPr>
              <a:t>Словарь, которым пользуется ребёнок, доходит в этом возрасте до 2000 слов. Среди них всё ещё преобладают существительные и глаголы, также появляются в речи местоимения, наречия, числительные. Именно в 3-4 года начинается период детского словотворчества: малыши пытаются по-своему обозначать предметы и явления, используя слова, которых нет в родном языке.   </a:t>
            </a:r>
            <a:endParaRPr lang="ru-RU" dirty="0" smtClean="0">
              <a:latin typeface="Georg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428628"/>
          </a:xfrm>
        </p:spPr>
        <p:txBody>
          <a:bodyPr>
            <a:noAutofit/>
          </a:bodyPr>
          <a:lstStyle/>
          <a:p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ГРАММАТИЧЕСКИЙ СТРОЙ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/>
            </a:r>
            <a:b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</a:b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786842" cy="554357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b="1" dirty="0" smtClean="0"/>
              <a:t>	</a:t>
            </a:r>
          </a:p>
          <a:p>
            <a:pPr algn="just">
              <a:buNone/>
            </a:pPr>
            <a:r>
              <a:rPr lang="ru-RU" b="1" dirty="0" smtClean="0"/>
              <a:t>		</a:t>
            </a:r>
            <a:r>
              <a:rPr lang="ru-RU" sz="5900" b="1" dirty="0" smtClean="0">
                <a:latin typeface="Georgia" pitchFamily="18" charset="0"/>
              </a:rPr>
              <a:t>Словоизменением основных частей речи дети в этом возрасте уже в основном овладели (ребёнок осваивает падежи, времена глаголов, число существительных, пользуется уменьшительно-ласкательными суффиксами)</a:t>
            </a:r>
          </a:p>
          <a:p>
            <a:pPr algn="just">
              <a:buNone/>
            </a:pPr>
            <a:r>
              <a:rPr lang="ru-RU" sz="5900" b="1" dirty="0" smtClean="0">
                <a:latin typeface="Georgia" pitchFamily="18" charset="0"/>
              </a:rPr>
              <a:t>		Дети согласовывают глаголы прошедшего времени с существительными в роде, а также имена прилагательные с существительными женского и мужского рода.</a:t>
            </a:r>
          </a:p>
          <a:p>
            <a:pPr>
              <a:buNone/>
            </a:pPr>
            <a:r>
              <a:rPr lang="ru-RU" sz="5900" b="1" dirty="0" smtClean="0">
                <a:latin typeface="Georgia" pitchFamily="18" charset="0"/>
              </a:rPr>
              <a:t>	</a:t>
            </a:r>
            <a:endParaRPr lang="ru-RU" sz="5900" dirty="0" smtClean="0">
              <a:latin typeface="Georgia" pitchFamily="18" charset="0"/>
            </a:endParaRPr>
          </a:p>
          <a:p>
            <a:pPr>
              <a:buNone/>
            </a:pPr>
            <a:endParaRPr lang="ru-RU" sz="5900" dirty="0" smtClean="0">
              <a:latin typeface="Georgi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"/>
            <a:ext cx="9144001" cy="6915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49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СВЯЗНАЯ  РЕЧЬ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8786842" cy="564357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b="1" dirty="0" smtClean="0"/>
              <a:t>		</a:t>
            </a:r>
            <a:r>
              <a:rPr lang="ru-RU" sz="4000" b="1" dirty="0" smtClean="0">
                <a:latin typeface="Georgia" pitchFamily="18" charset="0"/>
              </a:rPr>
              <a:t>Речь ребёнка трёх-четырёх лет ситуативная, он ещё не владеет монологической речью, поэтому в рассказах о событиях из собственной жизни допускается непоследовательность. Пересказ небольшой сказки возможен, но это скорее рассказ наизусть. Дело в том, что у детей в этом возрасте очень хорошая память, и знакомую сказку они просто помнят. Дети пользуются простыми предложениями, состоящими из 4-5 слов. Трудно малышам описать содержание сюжетной картины. Чаще всего он называет предметы, людей, животных, а также перечисляет действия, которые они совершают. </a:t>
            </a:r>
            <a:endParaRPr lang="ru-RU" sz="4000" dirty="0" smtClean="0">
              <a:latin typeface="Georgia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547</Words>
  <PresentationFormat>Экран (4:3)</PresentationFormat>
  <Paragraphs>107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Точечный рисунок</vt:lpstr>
      <vt:lpstr>Возрастные особенности детей 3-4 лет</vt:lpstr>
      <vt:lpstr>Мышление</vt:lpstr>
      <vt:lpstr>Память и внимание </vt:lpstr>
      <vt:lpstr>Окружающий  мир </vt:lpstr>
      <vt:lpstr>Мелкая моторика</vt:lpstr>
      <vt:lpstr>Нормы развития речи  у детей 3-4 лет </vt:lpstr>
      <vt:lpstr>СЛОВАРНЫЙ ЗАПАС</vt:lpstr>
      <vt:lpstr>ГРАММАТИЧЕСКИЙ СТРОЙ </vt:lpstr>
      <vt:lpstr>СВЯЗНАЯ  РЕЧЬ </vt:lpstr>
      <vt:lpstr>Слайд 10</vt:lpstr>
      <vt:lpstr>ПРОИЗНОСИТЕЛЬНАЯ СТОРОНА РЕЧИ</vt:lpstr>
      <vt:lpstr>Своевременное выявление отклонений</vt:lpstr>
      <vt:lpstr>ПРИЧИНЫ НАРУШЕНИЙ РЕЧИ</vt:lpstr>
      <vt:lpstr>Слайд 14</vt:lpstr>
      <vt:lpstr>Слайд 15</vt:lpstr>
      <vt:lpstr>Слайд 16</vt:lpstr>
      <vt:lpstr>Слайд 17</vt:lpstr>
      <vt:lpstr>Слайд 18</vt:lpstr>
      <vt:lpstr>Двигательная активность детей</vt:lpstr>
      <vt:lpstr>Основные формы занятий с детьми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речевого и психического развития  детей 4-5 лет</dc:title>
  <cp:lastModifiedBy>1</cp:lastModifiedBy>
  <cp:revision>12</cp:revision>
  <dcterms:modified xsi:type="dcterms:W3CDTF">2014-11-26T12:11:08Z</dcterms:modified>
</cp:coreProperties>
</file>