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5" r:id="rId4"/>
    <p:sldId id="263" r:id="rId5"/>
    <p:sldId id="258" r:id="rId6"/>
    <p:sldId id="270" r:id="rId7"/>
    <p:sldId id="260" r:id="rId8"/>
    <p:sldId id="273" r:id="rId9"/>
    <p:sldId id="262" r:id="rId10"/>
    <p:sldId id="264" r:id="rId11"/>
    <p:sldId id="274" r:id="rId12"/>
    <p:sldId id="268" r:id="rId13"/>
    <p:sldId id="269" r:id="rId14"/>
    <p:sldId id="278" r:id="rId15"/>
    <p:sldId id="277" r:id="rId16"/>
    <p:sldId id="276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32578-EEB3-4ECE-A337-761F02D50D88}" type="datetimeFigureOut">
              <a:rPr lang="ru-RU" smtClean="0"/>
              <a:t>14.09.2013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D90D9-C818-4B6E-984C-2CD84F445C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87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D90D9-C818-4B6E-984C-2CD84F445CB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155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D90D9-C818-4B6E-984C-2CD84F445CB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182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D90D9-C818-4B6E-984C-2CD84F445CB4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291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5E4C-E607-42D8-94E9-4D9AD0076F6E}" type="datetimeFigureOut">
              <a:rPr lang="ru-RU" smtClean="0"/>
              <a:t>14.09.2013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8108-67D0-4017-BA0E-BF243CDD4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632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5E4C-E607-42D8-94E9-4D9AD0076F6E}" type="datetimeFigureOut">
              <a:rPr lang="ru-RU" smtClean="0"/>
              <a:t>14.09.2013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8108-67D0-4017-BA0E-BF243CDD4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557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5E4C-E607-42D8-94E9-4D9AD0076F6E}" type="datetimeFigureOut">
              <a:rPr lang="ru-RU" smtClean="0"/>
              <a:t>14.09.2013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8108-67D0-4017-BA0E-BF243CDD4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457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5E4C-E607-42D8-94E9-4D9AD0076F6E}" type="datetimeFigureOut">
              <a:rPr lang="ru-RU" smtClean="0"/>
              <a:t>14.09.2013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8108-67D0-4017-BA0E-BF243CDD4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847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5E4C-E607-42D8-94E9-4D9AD0076F6E}" type="datetimeFigureOut">
              <a:rPr lang="ru-RU" smtClean="0"/>
              <a:t>14.09.2013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8108-67D0-4017-BA0E-BF243CDD4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98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5E4C-E607-42D8-94E9-4D9AD0076F6E}" type="datetimeFigureOut">
              <a:rPr lang="ru-RU" smtClean="0"/>
              <a:t>14.09.2013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8108-67D0-4017-BA0E-BF243CDD4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31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5E4C-E607-42D8-94E9-4D9AD0076F6E}" type="datetimeFigureOut">
              <a:rPr lang="ru-RU" smtClean="0"/>
              <a:t>14.09.2013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8108-67D0-4017-BA0E-BF243CDD4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656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5E4C-E607-42D8-94E9-4D9AD0076F6E}" type="datetimeFigureOut">
              <a:rPr lang="ru-RU" smtClean="0"/>
              <a:t>14.09.2013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8108-67D0-4017-BA0E-BF243CDD4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733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5E4C-E607-42D8-94E9-4D9AD0076F6E}" type="datetimeFigureOut">
              <a:rPr lang="ru-RU" smtClean="0"/>
              <a:t>14.09.2013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8108-67D0-4017-BA0E-BF243CDD4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434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5E4C-E607-42D8-94E9-4D9AD0076F6E}" type="datetimeFigureOut">
              <a:rPr lang="ru-RU" smtClean="0"/>
              <a:t>14.09.2013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8108-67D0-4017-BA0E-BF243CDD4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930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5E4C-E607-42D8-94E9-4D9AD0076F6E}" type="datetimeFigureOut">
              <a:rPr lang="ru-RU" smtClean="0"/>
              <a:t>14.09.2013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8108-67D0-4017-BA0E-BF243CDD4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00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05E4C-E607-42D8-94E9-4D9AD0076F6E}" type="datetimeFigureOut">
              <a:rPr lang="ru-RU" smtClean="0"/>
              <a:t>14.09.2013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38108-67D0-4017-BA0E-BF243CDD4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375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://pwpt.ru/download/presentation/8a16f2e61d7fd3368fefea036cd26298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7.xml"/><Relationship Id="rId3" Type="http://schemas.openxmlformats.org/officeDocument/2006/relationships/slide" Target="slide3.xml"/><Relationship Id="rId7" Type="http://schemas.openxmlformats.org/officeDocument/2006/relationships/slide" Target="slide15.xml"/><Relationship Id="rId12" Type="http://schemas.openxmlformats.org/officeDocument/2006/relationships/slide" Target="slide1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1.xml"/><Relationship Id="rId5" Type="http://schemas.openxmlformats.org/officeDocument/2006/relationships/slide" Target="slide6.xml"/><Relationship Id="rId10" Type="http://schemas.openxmlformats.org/officeDocument/2006/relationships/slide" Target="slide10.xml"/><Relationship Id="rId4" Type="http://schemas.openxmlformats.org/officeDocument/2006/relationships/slide" Target="slide5.xml"/><Relationship Id="rId9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Падежи русского языка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6775" y="3886200"/>
            <a:ext cx="6011449" cy="1752600"/>
          </a:xfrm>
        </p:spPr>
        <p:txBody>
          <a:bodyPr>
            <a:normAutofit fontScale="92500" lnSpcReduction="20000"/>
          </a:bodyPr>
          <a:lstStyle/>
          <a:p>
            <a:pPr algn="l"/>
            <a:endParaRPr lang="ru-RU" dirty="0" smtClean="0"/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Работу выполнила:</a:t>
            </a:r>
          </a:p>
          <a:p>
            <a:pPr algn="l"/>
            <a:r>
              <a:rPr lang="ru-RU" smtClean="0">
                <a:solidFill>
                  <a:schemeClr val="tx1"/>
                </a:solidFill>
              </a:rPr>
              <a:t>Подгорнова </a:t>
            </a:r>
            <a:r>
              <a:rPr lang="ru-RU" dirty="0" smtClean="0">
                <a:solidFill>
                  <a:schemeClr val="tx1"/>
                </a:solidFill>
              </a:rPr>
              <a:t>И.А. , учитель начальных классов</a:t>
            </a:r>
          </a:p>
          <a:p>
            <a:pPr algn="l"/>
            <a:endParaRPr lang="ru-RU" dirty="0"/>
          </a:p>
        </p:txBody>
      </p:sp>
      <p:pic>
        <p:nvPicPr>
          <p:cNvPr id="2050" name="Picture 2" descr="C:\Users\Ирина\AppData\Local\Microsoft\Windows\Temporary Internet Files\Content.IE5\I2188ZAA\MM900356712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149080"/>
            <a:ext cx="1528564" cy="152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Ирина\AppData\Local\Microsoft\Windows\Temporary Internet Files\Content.IE5\BHBPI1SS\MM900356784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165618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533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Georgia" pitchFamily="18" charset="0"/>
              </a:rPr>
              <a:t>ТВОРИТЕЛЬНЫЙ ПАДЕЖ</a:t>
            </a:r>
            <a:br>
              <a:rPr lang="ru-RU" b="1" i="1" dirty="0">
                <a:solidFill>
                  <a:srgbClr val="0070C0"/>
                </a:solidFill>
                <a:latin typeface="Georgia" pitchFamily="18" charset="0"/>
              </a:rPr>
            </a:br>
            <a:r>
              <a:rPr lang="ru-RU" sz="3600" b="1" i="1" dirty="0">
                <a:solidFill>
                  <a:srgbClr val="0070C0"/>
                </a:solidFill>
                <a:latin typeface="Georgia" pitchFamily="18" charset="0"/>
              </a:rPr>
              <a:t>КЕМ? ЧЕМ?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i="1" dirty="0"/>
              <a:t>К  существительному  в творительном  падеже нужно подставить слово </a:t>
            </a:r>
            <a:r>
              <a:rPr lang="ru-RU" b="1" i="1" dirty="0" smtClean="0">
                <a:solidFill>
                  <a:srgbClr val="FF0000"/>
                </a:solidFill>
              </a:rPr>
              <a:t>ДОВОЛЕН </a:t>
            </a:r>
            <a:r>
              <a:rPr lang="ru-RU" b="1" i="1" dirty="0"/>
              <a:t>, при этом существительное не изменится.</a:t>
            </a:r>
          </a:p>
          <a:p>
            <a:pPr marL="0" indent="0">
              <a:buNone/>
            </a:pPr>
            <a:r>
              <a:rPr lang="ru-RU" b="1" i="1" dirty="0" smtClean="0"/>
              <a:t>Доволен  </a:t>
            </a:r>
            <a:r>
              <a:rPr lang="ru-RU" b="1" i="1" dirty="0"/>
              <a:t>(</a:t>
            </a:r>
            <a:r>
              <a:rPr lang="ru-RU" b="1" i="1" dirty="0">
                <a:solidFill>
                  <a:schemeClr val="tx2"/>
                </a:solidFill>
              </a:rPr>
              <a:t>чем</a:t>
            </a:r>
            <a:r>
              <a:rPr lang="ru-RU" b="1" i="1" dirty="0"/>
              <a:t>?) </a:t>
            </a:r>
            <a:r>
              <a:rPr lang="ru-RU" b="1" i="1" dirty="0" smtClean="0"/>
              <a:t>карандашом.</a:t>
            </a:r>
            <a:endParaRPr lang="ru-RU" b="1" i="1" dirty="0"/>
          </a:p>
          <a:p>
            <a:pPr marL="0" indent="0">
              <a:buNone/>
            </a:pPr>
            <a:r>
              <a:rPr lang="ru-RU" b="1" i="1" dirty="0" smtClean="0"/>
              <a:t>Доволен (</a:t>
            </a:r>
            <a:r>
              <a:rPr lang="ru-RU" b="1" i="1" dirty="0" smtClean="0">
                <a:solidFill>
                  <a:schemeClr val="tx2"/>
                </a:solidFill>
              </a:rPr>
              <a:t>кем</a:t>
            </a:r>
            <a:r>
              <a:rPr lang="ru-RU" b="1" i="1" dirty="0"/>
              <a:t>?) лисой.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770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Предлоги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B050"/>
                </a:solidFill>
              </a:rPr>
              <a:t>ЗА</a:t>
            </a:r>
            <a:r>
              <a:rPr lang="ru-RU" b="1" dirty="0">
                <a:solidFill>
                  <a:srgbClr val="00B050"/>
                </a:solidFill>
              </a:rPr>
              <a:t>,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B050"/>
                </a:solidFill>
              </a:rPr>
              <a:t>НАД,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B050"/>
                </a:solidFill>
              </a:rPr>
              <a:t>ПОД,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B050"/>
                </a:solidFill>
              </a:rPr>
              <a:t>ПЕРЕД,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B050"/>
                </a:solidFill>
              </a:rPr>
              <a:t>С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7740352" y="6165304"/>
            <a:ext cx="1008112" cy="576064"/>
          </a:xfrm>
          <a:prstGeom prst="actionButtonForwardNex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11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Georgia" pitchFamily="18" charset="0"/>
              </a:rPr>
              <a:t>ПРЕДЛОЖНЫЙ ПАДЕЖ</a:t>
            </a:r>
            <a:br>
              <a:rPr lang="ru-RU" b="1" i="1" dirty="0">
                <a:solidFill>
                  <a:srgbClr val="0070C0"/>
                </a:solidFill>
                <a:latin typeface="Georgia" pitchFamily="18" charset="0"/>
              </a:rPr>
            </a:br>
            <a:r>
              <a:rPr lang="ru-RU" sz="3200" b="1" i="1" dirty="0">
                <a:solidFill>
                  <a:srgbClr val="0070C0"/>
                </a:solidFill>
                <a:latin typeface="Georgia" pitchFamily="18" charset="0"/>
              </a:rPr>
              <a:t>О КОМ? О ЧЁМ?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9552" y="1445760"/>
            <a:ext cx="4038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i="1" dirty="0"/>
              <a:t>К  существительному  в предложном  падеже нужно подставить слово </a:t>
            </a:r>
            <a:r>
              <a:rPr lang="ru-RU" b="1" i="1" dirty="0" smtClean="0">
                <a:solidFill>
                  <a:srgbClr val="FF0000"/>
                </a:solidFill>
              </a:rPr>
              <a:t>ГОВОРЮ </a:t>
            </a:r>
            <a:r>
              <a:rPr lang="ru-RU" b="1" i="1" dirty="0"/>
              <a:t>или </a:t>
            </a:r>
            <a:r>
              <a:rPr lang="ru-RU" b="1" i="1" dirty="0">
                <a:solidFill>
                  <a:srgbClr val="FF0000"/>
                </a:solidFill>
              </a:rPr>
              <a:t>ДУМАЮ </a:t>
            </a:r>
            <a:r>
              <a:rPr lang="ru-RU" b="1" i="1" dirty="0"/>
              <a:t>, при этом существительное не изменится.</a:t>
            </a:r>
          </a:p>
          <a:p>
            <a:pPr marL="0" indent="0">
              <a:buNone/>
            </a:pPr>
            <a:endParaRPr lang="ru-RU" b="1" i="1" dirty="0"/>
          </a:p>
          <a:p>
            <a:pPr marL="0" indent="0">
              <a:buNone/>
            </a:pPr>
            <a:r>
              <a:rPr lang="ru-RU" b="1" i="1" dirty="0" smtClean="0"/>
              <a:t>Говорю  </a:t>
            </a:r>
            <a:r>
              <a:rPr lang="ru-RU" b="1" i="1" dirty="0"/>
              <a:t>( </a:t>
            </a:r>
            <a:r>
              <a:rPr lang="ru-RU" b="1" i="1" dirty="0">
                <a:solidFill>
                  <a:schemeClr val="tx2"/>
                </a:solidFill>
              </a:rPr>
              <a:t>о чём?</a:t>
            </a:r>
            <a:r>
              <a:rPr lang="ru-RU" b="1" i="1" dirty="0"/>
              <a:t>)  о  солнышке.</a:t>
            </a:r>
          </a:p>
          <a:p>
            <a:pPr marL="0" indent="0">
              <a:buNone/>
            </a:pPr>
            <a:r>
              <a:rPr lang="ru-RU" b="1" i="1" dirty="0" smtClean="0"/>
              <a:t>Думаю  </a:t>
            </a:r>
            <a:r>
              <a:rPr lang="ru-RU" b="1" i="1" dirty="0"/>
              <a:t>( </a:t>
            </a:r>
            <a:r>
              <a:rPr lang="ru-RU" b="1" i="1" dirty="0">
                <a:solidFill>
                  <a:schemeClr val="tx2">
                    <a:lumMod val="75000"/>
                  </a:schemeClr>
                </a:solidFill>
              </a:rPr>
              <a:t>о ком? </a:t>
            </a:r>
            <a:r>
              <a:rPr lang="ru-RU" b="1" i="1" dirty="0"/>
              <a:t>) о собаке.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490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Существительные в Предложном  падеже </a:t>
            </a:r>
            <a:r>
              <a:rPr lang="ru-RU" b="1" dirty="0">
                <a:solidFill>
                  <a:srgbClr val="FF0000"/>
                </a:solidFill>
              </a:rPr>
              <a:t>ВСЕГДА</a:t>
            </a:r>
            <a:r>
              <a:rPr lang="ru-RU" b="1" dirty="0"/>
              <a:t> употребляются с </a:t>
            </a:r>
            <a:r>
              <a:rPr lang="ru-RU" sz="3200" b="1" dirty="0">
                <a:solidFill>
                  <a:srgbClr val="FF0000"/>
                </a:solidFill>
              </a:rPr>
              <a:t>предлогом</a:t>
            </a:r>
            <a:r>
              <a:rPr lang="ru-RU" b="1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B050"/>
                </a:solidFill>
              </a:rPr>
              <a:t>О,  ОБ,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B050"/>
                </a:solidFill>
              </a:rPr>
              <a:t>В, ВО,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B050"/>
                </a:solidFill>
              </a:rPr>
              <a:t>НА,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B050"/>
                </a:solidFill>
              </a:rPr>
              <a:t> ПРИ</a:t>
            </a:r>
          </a:p>
          <a:p>
            <a:endParaRPr lang="ru-RU" dirty="0"/>
          </a:p>
        </p:txBody>
      </p:sp>
      <p:pic>
        <p:nvPicPr>
          <p:cNvPr id="4098" name="Picture 2" descr="C:\Users\Ирина\AppData\Local\Microsoft\Windows\Temporary Internet Files\Content.IE5\B0UKNC3I\MP90044659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797152"/>
            <a:ext cx="1423814" cy="1843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Управляющая кнопка: далее 4">
            <a:hlinkClick r:id="rId3" action="ppaction://hlinksldjump" highlightClick="1"/>
          </p:cNvPr>
          <p:cNvSpPr/>
          <p:nvPr/>
        </p:nvSpPr>
        <p:spPr>
          <a:xfrm>
            <a:off x="2915816" y="7461448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7740352" y="5949280"/>
            <a:ext cx="1080120" cy="691660"/>
          </a:xfrm>
          <a:prstGeom prst="actionButtonForwardNex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2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2377480"/>
            <a:ext cx="666721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Проверь себя!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C:\Users\Ирина\AppData\Local\Microsoft\Windows\Temporary Internet Files\Content.IE5\ABGFJI6J\MC9004344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434" y="548680"/>
            <a:ext cx="16256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596336" y="6165304"/>
            <a:ext cx="1008112" cy="576064"/>
          </a:xfrm>
          <a:prstGeom prst="actionButtonForwardNex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C:\Users\Ирина\AppData\Local\Microsoft\Windows\Temporary Internet Files\Content.IE5\LB1YZCQN\MC90044042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290773"/>
            <a:ext cx="1827886" cy="150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58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9" descr="a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63" y="4857750"/>
            <a:ext cx="2046287" cy="148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 bwMode="auto">
          <a:xfrm>
            <a:off x="5435600" y="3929063"/>
            <a:ext cx="3357563" cy="1643062"/>
          </a:xfrm>
          <a:prstGeom prst="rect">
            <a:avLst/>
          </a:prstGeom>
          <a:solidFill>
            <a:schemeClr val="bg1">
              <a:alpha val="80000"/>
            </a:schemeClr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    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-36000"/>
            <a:ext cx="91440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  <a:t>Выбери правильные ответы и слепи снеговика</a:t>
            </a: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5435600" y="500063"/>
            <a:ext cx="3357563" cy="1643062"/>
          </a:xfrm>
          <a:prstGeom prst="rect">
            <a:avLst/>
          </a:prstGeom>
          <a:solidFill>
            <a:schemeClr val="bg1">
              <a:alpha val="80000"/>
            </a:schemeClr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       </a:t>
            </a: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5435600" y="2214563"/>
            <a:ext cx="3357563" cy="1643062"/>
          </a:xfrm>
          <a:prstGeom prst="rect">
            <a:avLst/>
          </a:prstGeom>
          <a:solidFill>
            <a:schemeClr val="bg1">
              <a:alpha val="80000"/>
            </a:schemeClr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       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5436000" y="500042"/>
            <a:ext cx="3351404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rPr>
              <a:t>Вопросы Винительного падежа</a:t>
            </a:r>
            <a:endParaRPr lang="ru-RU" sz="2400" dirty="0">
              <a:effectLst>
                <a:glow rad="101600">
                  <a:srgbClr val="FFFFFF"/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5436000" y="2214554"/>
            <a:ext cx="3357586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rPr>
              <a:t>Вопросы Дательного падежа</a:t>
            </a:r>
            <a:endParaRPr lang="ru-RU" sz="2400" dirty="0">
              <a:effectLst>
                <a:glow rad="101600">
                  <a:srgbClr val="FFFFFF"/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>
            <a:spLocks/>
          </p:cNvSpPr>
          <p:nvPr/>
        </p:nvSpPr>
        <p:spPr>
          <a:xfrm>
            <a:off x="5436001" y="1258888"/>
            <a:ext cx="2285600" cy="396875"/>
          </a:xfrm>
          <a:prstGeom prst="roundRect">
            <a:avLst/>
          </a:prstGeom>
          <a:gradFill>
            <a:gsLst>
              <a:gs pos="0">
                <a:schemeClr val="bg1"/>
              </a:gs>
              <a:gs pos="39999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Кого? Что?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>
            <a:spLocks/>
          </p:cNvSpPr>
          <p:nvPr/>
        </p:nvSpPr>
        <p:spPr>
          <a:xfrm>
            <a:off x="5530850" y="1746250"/>
            <a:ext cx="2190750" cy="396875"/>
          </a:xfrm>
          <a:prstGeom prst="roundRect">
            <a:avLst/>
          </a:prstGeom>
          <a:gradFill>
            <a:gsLst>
              <a:gs pos="0">
                <a:schemeClr val="bg1"/>
              </a:gs>
              <a:gs pos="64999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Кем? Чем ?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>
            <a:spLocks/>
          </p:cNvSpPr>
          <p:nvPr/>
        </p:nvSpPr>
        <p:spPr>
          <a:xfrm>
            <a:off x="5747858" y="3405181"/>
            <a:ext cx="2253142" cy="396875"/>
          </a:xfrm>
          <a:prstGeom prst="roundRect">
            <a:avLst/>
          </a:prstGeom>
          <a:gradFill>
            <a:gsLst>
              <a:gs pos="0">
                <a:schemeClr val="bg1"/>
              </a:gs>
              <a:gs pos="64999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Кому? Чему?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>
            <a:spLocks/>
          </p:cNvSpPr>
          <p:nvPr/>
        </p:nvSpPr>
        <p:spPr>
          <a:xfrm>
            <a:off x="5555952" y="4679950"/>
            <a:ext cx="2445048" cy="396875"/>
          </a:xfrm>
          <a:prstGeom prst="roundRect">
            <a:avLst/>
          </a:prstGeom>
          <a:gradFill>
            <a:gsLst>
              <a:gs pos="0">
                <a:schemeClr val="bg1"/>
              </a:gs>
              <a:gs pos="39999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 ком? О чём?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Рисунок 15" descr="b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7356" y="3929066"/>
            <a:ext cx="2047875" cy="1752600"/>
          </a:xfrm>
          <a:prstGeom prst="rect">
            <a:avLst/>
          </a:prstGeom>
          <a:effectLst>
            <a:glow rad="63500">
              <a:srgbClr val="FFFFFF">
                <a:alpha val="40000"/>
              </a:srgbClr>
            </a:glow>
          </a:effectLst>
        </p:spPr>
      </p:pic>
      <p:pic>
        <p:nvPicPr>
          <p:cNvPr id="2063" name="Рисунок 17" descr="сн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DFBFE"/>
              </a:clrFrom>
              <a:clrTo>
                <a:srgbClr val="FDFB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4572000"/>
            <a:ext cx="1500188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b2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57290" y="2643182"/>
            <a:ext cx="3086100" cy="2266950"/>
          </a:xfrm>
          <a:prstGeom prst="rect">
            <a:avLst/>
          </a:prstGeom>
          <a:effectLst>
            <a:glow rad="63500">
              <a:srgbClr val="FFFFFF">
                <a:alpha val="40000"/>
              </a:srgbClr>
            </a:glow>
          </a:effectLst>
        </p:spPr>
      </p:pic>
      <p:pic>
        <p:nvPicPr>
          <p:cNvPr id="22" name="Рисунок 21" descr="b3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72000" y="1494000"/>
            <a:ext cx="1952625" cy="1838325"/>
          </a:xfrm>
          <a:prstGeom prst="rect">
            <a:avLst/>
          </a:prstGeom>
          <a:effectLst>
            <a:glow rad="63500">
              <a:srgbClr val="FFFFFF">
                <a:alpha val="40000"/>
              </a:srgbClr>
            </a:glow>
          </a:effectLst>
        </p:spPr>
      </p:pic>
      <p:sp>
        <p:nvSpPr>
          <p:cNvPr id="23" name="Овал 22"/>
          <p:cNvSpPr/>
          <p:nvPr/>
        </p:nvSpPr>
        <p:spPr>
          <a:xfrm>
            <a:off x="3887788" y="4643438"/>
            <a:ext cx="1643062" cy="1643062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НЕТ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5436000" y="3929066"/>
            <a:ext cx="3357586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rPr>
              <a:t>Вопросы Предложного падежа</a:t>
            </a:r>
            <a:endParaRPr lang="ru-RU" sz="2400" dirty="0">
              <a:effectLst>
                <a:glow rad="101600">
                  <a:srgbClr val="FFFFFF"/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Скругленный прямоугольник 23"/>
          <p:cNvSpPr>
            <a:spLocks/>
          </p:cNvSpPr>
          <p:nvPr/>
        </p:nvSpPr>
        <p:spPr>
          <a:xfrm>
            <a:off x="5747858" y="2987675"/>
            <a:ext cx="2253142" cy="396875"/>
          </a:xfrm>
          <a:prstGeom prst="roundRect">
            <a:avLst/>
          </a:prstGeom>
          <a:gradFill>
            <a:gsLst>
              <a:gs pos="0">
                <a:schemeClr val="bg1"/>
              </a:gs>
              <a:gs pos="64999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Кого? Чего?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3887788" y="4643438"/>
            <a:ext cx="1643062" cy="1643062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НЕТ</a:t>
            </a:r>
          </a:p>
        </p:txBody>
      </p:sp>
      <p:sp>
        <p:nvSpPr>
          <p:cNvPr id="26" name="Скругленный прямоугольник 25"/>
          <p:cNvSpPr>
            <a:spLocks/>
          </p:cNvSpPr>
          <p:nvPr/>
        </p:nvSpPr>
        <p:spPr>
          <a:xfrm>
            <a:off x="5555952" y="5145087"/>
            <a:ext cx="2445048" cy="396875"/>
          </a:xfrm>
          <a:prstGeom prst="roundRect">
            <a:avLst/>
          </a:prstGeom>
          <a:gradFill>
            <a:gsLst>
              <a:gs pos="0">
                <a:schemeClr val="bg1"/>
              </a:gs>
              <a:gs pos="64999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Кто? Что?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3887788" y="4643438"/>
            <a:ext cx="1643062" cy="1643062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НЕТ</a:t>
            </a:r>
          </a:p>
        </p:txBody>
      </p:sp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7884368" y="6093296"/>
            <a:ext cx="903036" cy="576064"/>
          </a:xfrm>
          <a:prstGeom prst="actionButtonForwardNex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654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5" grpId="0" animBg="1"/>
      <p:bldP spid="25" grpId="1" animBg="1"/>
      <p:bldP spid="27" grpId="0" animBg="1"/>
      <p:bldP spid="2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1" y="3588919"/>
            <a:ext cx="1766910" cy="2630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2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25" y="3588919"/>
            <a:ext cx="2296205" cy="2630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3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3" y="3588919"/>
            <a:ext cx="2148314" cy="2630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79689804-kirpich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" y="5214938"/>
            <a:ext cx="142875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mstera2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75" y="5214938"/>
            <a:ext cx="142875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f20120706110429-kirpich-keramicheskij-rjadovoj-polnotelyj.jpg"/>
          <p:cNvPicPr>
            <a:picLocks noChangeAspect="1"/>
          </p:cNvPicPr>
          <p:nvPr/>
        </p:nvPicPr>
        <p:blipFill>
          <a:blip r:embed="rId7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38" y="4857750"/>
            <a:ext cx="14287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 bwMode="auto">
          <a:xfrm>
            <a:off x="321421" y="1109564"/>
            <a:ext cx="2714625" cy="1509419"/>
          </a:xfrm>
          <a:prstGeom prst="rect">
            <a:avLst/>
          </a:prstGeom>
          <a:solidFill>
            <a:schemeClr val="tx2">
              <a:lumMod val="20000"/>
              <a:lumOff val="80000"/>
              <a:alpha val="77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ru-RU" dirty="0">
                <a:solidFill>
                  <a:schemeClr val="tx1"/>
                </a:solidFill>
              </a:rPr>
              <a:t>       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353332" y="1108181"/>
            <a:ext cx="268271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latin typeface="+mj-lt"/>
              </a:rPr>
              <a:t>Существительные в Родительном падеже отвечают на вопросы КОГО? ЧЕГО?</a:t>
            </a:r>
            <a:endParaRPr lang="ru-RU" b="1" dirty="0">
              <a:latin typeface="+mj-lt"/>
            </a:endParaRPr>
          </a:p>
        </p:txBody>
      </p:sp>
      <p:sp>
        <p:nvSpPr>
          <p:cNvPr id="12" name="Скругленный прямоугольник 11"/>
          <p:cNvSpPr>
            <a:spLocks/>
          </p:cNvSpPr>
          <p:nvPr/>
        </p:nvSpPr>
        <p:spPr>
          <a:xfrm>
            <a:off x="285751" y="2635443"/>
            <a:ext cx="611188" cy="396875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да</a:t>
            </a:r>
          </a:p>
        </p:txBody>
      </p:sp>
      <p:sp>
        <p:nvSpPr>
          <p:cNvPr id="13" name="Скругленный прямоугольник 12"/>
          <p:cNvSpPr>
            <a:spLocks/>
          </p:cNvSpPr>
          <p:nvPr/>
        </p:nvSpPr>
        <p:spPr>
          <a:xfrm>
            <a:off x="2292424" y="2590243"/>
            <a:ext cx="612775" cy="396875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нет</a:t>
            </a: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3210884" y="1121657"/>
            <a:ext cx="2714625" cy="1464469"/>
          </a:xfrm>
          <a:prstGeom prst="rect">
            <a:avLst/>
          </a:prstGeom>
          <a:solidFill>
            <a:schemeClr val="tx2">
              <a:lumMod val="20000"/>
              <a:lumOff val="80000"/>
              <a:alpha val="77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ru-RU" dirty="0">
                <a:solidFill>
                  <a:schemeClr val="tx1"/>
                </a:solidFill>
              </a:rPr>
              <a:t>       </a:t>
            </a:r>
          </a:p>
        </p:txBody>
      </p:sp>
      <p:sp>
        <p:nvSpPr>
          <p:cNvPr id="15" name="TextBox 14"/>
          <p:cNvSpPr txBox="1"/>
          <p:nvPr/>
        </p:nvSpPr>
        <p:spPr bwMode="auto">
          <a:xfrm>
            <a:off x="3233659" y="1124916"/>
            <a:ext cx="2643187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+mj-lt"/>
              </a:rPr>
              <a:t>в</a:t>
            </a:r>
            <a:r>
              <a:rPr lang="ru-RU" b="1" dirty="0" smtClean="0">
                <a:latin typeface="+mj-lt"/>
              </a:rPr>
              <a:t> Именительном падеже отвечают на вопросы КОГО? ЧТО?</a:t>
            </a:r>
            <a:endParaRPr lang="ru-RU" b="1" dirty="0">
              <a:latin typeface="+mj-lt"/>
            </a:endParaRPr>
          </a:p>
        </p:txBody>
      </p:sp>
      <p:sp>
        <p:nvSpPr>
          <p:cNvPr id="16" name="Скругленный прямоугольник 15"/>
          <p:cNvSpPr>
            <a:spLocks/>
          </p:cNvSpPr>
          <p:nvPr/>
        </p:nvSpPr>
        <p:spPr>
          <a:xfrm>
            <a:off x="3210884" y="2586126"/>
            <a:ext cx="611187" cy="396875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да</a:t>
            </a:r>
          </a:p>
        </p:txBody>
      </p:sp>
      <p:sp>
        <p:nvSpPr>
          <p:cNvPr id="17" name="Скругленный прямоугольник 16"/>
          <p:cNvSpPr>
            <a:spLocks/>
          </p:cNvSpPr>
          <p:nvPr/>
        </p:nvSpPr>
        <p:spPr>
          <a:xfrm>
            <a:off x="5316538" y="2613655"/>
            <a:ext cx="612775" cy="396875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нет</a:t>
            </a: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6057899" y="1114179"/>
            <a:ext cx="2714625" cy="1500187"/>
          </a:xfrm>
          <a:prstGeom prst="rect">
            <a:avLst/>
          </a:prstGeom>
          <a:solidFill>
            <a:schemeClr val="tx2">
              <a:lumMod val="20000"/>
              <a:lumOff val="80000"/>
              <a:alpha val="77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ru-RU" dirty="0">
                <a:solidFill>
                  <a:schemeClr val="tx1"/>
                </a:solidFill>
              </a:rPr>
              <a:t>       </a:t>
            </a:r>
          </a:p>
        </p:txBody>
      </p:sp>
      <p:sp>
        <p:nvSpPr>
          <p:cNvPr id="19" name="TextBox 18"/>
          <p:cNvSpPr txBox="1"/>
          <p:nvPr/>
        </p:nvSpPr>
        <p:spPr bwMode="auto">
          <a:xfrm>
            <a:off x="6075704" y="1141033"/>
            <a:ext cx="27146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latin typeface="+mj-lt"/>
              </a:rPr>
              <a:t>В Творительном падеже на вопросы КЕМ? ЧЕМ?</a:t>
            </a:r>
            <a:endParaRPr lang="ru-RU" b="1" dirty="0">
              <a:latin typeface="+mj-lt"/>
            </a:endParaRPr>
          </a:p>
        </p:txBody>
      </p:sp>
      <p:sp>
        <p:nvSpPr>
          <p:cNvPr id="20" name="Скругленный прямоугольник 19"/>
          <p:cNvSpPr>
            <a:spLocks/>
          </p:cNvSpPr>
          <p:nvPr/>
        </p:nvSpPr>
        <p:spPr>
          <a:xfrm>
            <a:off x="6095274" y="2590243"/>
            <a:ext cx="611187" cy="396875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да</a:t>
            </a:r>
          </a:p>
        </p:txBody>
      </p:sp>
      <p:sp>
        <p:nvSpPr>
          <p:cNvPr id="21" name="Скругленный прямоугольник 20"/>
          <p:cNvSpPr>
            <a:spLocks/>
          </p:cNvSpPr>
          <p:nvPr/>
        </p:nvSpPr>
        <p:spPr>
          <a:xfrm>
            <a:off x="8177554" y="2622663"/>
            <a:ext cx="612775" cy="396875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нет</a:t>
            </a:r>
          </a:p>
        </p:txBody>
      </p:sp>
      <p:sp>
        <p:nvSpPr>
          <p:cNvPr id="2068" name="TextBox 21"/>
          <p:cNvSpPr txBox="1">
            <a:spLocks noChangeArrowheads="1"/>
          </p:cNvSpPr>
          <p:nvPr/>
        </p:nvSpPr>
        <p:spPr bwMode="auto">
          <a:xfrm>
            <a:off x="395536" y="121499"/>
            <a:ext cx="78372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Выбери правильные ответы </a:t>
            </a:r>
            <a:r>
              <a:rPr lang="ru-RU" sz="2400" b="1" dirty="0"/>
              <a:t> </a:t>
            </a:r>
            <a:r>
              <a:rPr lang="ru-RU" sz="2400" b="1" dirty="0" smtClean="0"/>
              <a:t>и </a:t>
            </a:r>
            <a:r>
              <a:rPr lang="ru-RU" sz="2400" b="1" dirty="0"/>
              <a:t>построй </a:t>
            </a:r>
            <a:r>
              <a:rPr lang="ru-RU" sz="2400" b="1" dirty="0" smtClean="0"/>
              <a:t>три домика!</a:t>
            </a:r>
            <a:endParaRPr lang="ru-RU" sz="2400" b="1" dirty="0"/>
          </a:p>
        </p:txBody>
      </p:sp>
      <p:pic>
        <p:nvPicPr>
          <p:cNvPr id="2070" name="Рисунок 8" descr="трава.JPG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857875"/>
            <a:ext cx="91440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884368" y="5695950"/>
            <a:ext cx="1080120" cy="521494"/>
          </a:xfrm>
          <a:prstGeom prst="actionButtonForwardNex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77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052737"/>
            <a:ext cx="59584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/>
              <a:t>Существительные в </a:t>
            </a:r>
            <a:r>
              <a:rPr lang="ru-RU" sz="2400" b="1" dirty="0" smtClean="0"/>
              <a:t>Именительном падеже отвечают </a:t>
            </a:r>
            <a:r>
              <a:rPr lang="ru-RU" sz="2400" b="1" dirty="0"/>
              <a:t>на вопросы </a:t>
            </a:r>
            <a:r>
              <a:rPr lang="ru-RU" sz="2400" b="1" dirty="0" smtClean="0"/>
              <a:t>КТО? ЧТО</a:t>
            </a:r>
            <a:r>
              <a:rPr lang="ru-RU" sz="2400" b="1" dirty="0"/>
              <a:t>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420888"/>
            <a:ext cx="144016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58716" y="2420888"/>
            <a:ext cx="144016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028384" y="6021288"/>
            <a:ext cx="936104" cy="504056"/>
          </a:xfrm>
          <a:prstGeom prst="actionButtonForwardNex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61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Определи падеж выделенного слова в каждом предложении</a:t>
            </a:r>
            <a:endParaRPr lang="ru-RU" sz="3200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4004" y="1340768"/>
            <a:ext cx="8229600" cy="4309939"/>
          </a:xfrm>
        </p:spPr>
        <p:txBody>
          <a:bodyPr>
            <a:normAutofit/>
          </a:bodyPr>
          <a:lstStyle/>
          <a:p>
            <a:pPr marL="1079500" indent="-896938">
              <a:buFontTx/>
              <a:buNone/>
            </a:pPr>
            <a:r>
              <a:rPr lang="ru-RU" dirty="0" smtClean="0"/>
              <a:t>Человек </a:t>
            </a:r>
            <a:r>
              <a:rPr lang="ru-RU" u="sng" dirty="0">
                <a:solidFill>
                  <a:srgbClr val="A50021"/>
                </a:solidFill>
              </a:rPr>
              <a:t>трудом</a:t>
            </a:r>
            <a:r>
              <a:rPr lang="ru-RU" dirty="0"/>
              <a:t> красен. </a:t>
            </a:r>
            <a:endParaRPr lang="ru-RU" b="1" dirty="0"/>
          </a:p>
          <a:p>
            <a:pPr marL="1079500" indent="-896938">
              <a:buFontTx/>
              <a:buNone/>
            </a:pPr>
            <a:r>
              <a:rPr lang="ru-RU" dirty="0" smtClean="0"/>
              <a:t>Терпенье </a:t>
            </a:r>
            <a:r>
              <a:rPr lang="ru-RU" dirty="0"/>
              <a:t>и </a:t>
            </a:r>
            <a:r>
              <a:rPr lang="ru-RU" u="sng" dirty="0">
                <a:solidFill>
                  <a:srgbClr val="A50021"/>
                </a:solidFill>
              </a:rPr>
              <a:t>труд</a:t>
            </a:r>
            <a:r>
              <a:rPr lang="ru-RU" dirty="0"/>
              <a:t> всё перетрут. </a:t>
            </a:r>
            <a:endParaRPr lang="ru-RU" dirty="0" smtClean="0"/>
          </a:p>
          <a:p>
            <a:pPr marL="1079500" indent="-896938">
              <a:buFontTx/>
              <a:buNone/>
            </a:pPr>
            <a:r>
              <a:rPr lang="ru-RU" dirty="0" smtClean="0"/>
              <a:t>Без </a:t>
            </a:r>
            <a:r>
              <a:rPr lang="ru-RU" u="sng" dirty="0">
                <a:solidFill>
                  <a:srgbClr val="A50021"/>
                </a:solidFill>
              </a:rPr>
              <a:t>труда</a:t>
            </a:r>
            <a:r>
              <a:rPr lang="ru-RU" dirty="0"/>
              <a:t> не выловишь и рыбку из            пруда. </a:t>
            </a:r>
            <a:r>
              <a:rPr lang="ru-RU" dirty="0" smtClean="0"/>
              <a:t> </a:t>
            </a:r>
            <a:endParaRPr lang="ru-RU" dirty="0"/>
          </a:p>
          <a:p>
            <a:pPr marL="1079500" indent="-896938">
              <a:buFontTx/>
              <a:buNone/>
            </a:pPr>
            <a:r>
              <a:rPr lang="ru-RU" dirty="0" smtClean="0"/>
              <a:t>По </a:t>
            </a:r>
            <a:r>
              <a:rPr lang="ru-RU" u="sng" dirty="0">
                <a:solidFill>
                  <a:srgbClr val="A50021"/>
                </a:solidFill>
              </a:rPr>
              <a:t>труду</a:t>
            </a:r>
            <a:r>
              <a:rPr lang="ru-RU" u="sng" dirty="0"/>
              <a:t> </a:t>
            </a:r>
            <a:r>
              <a:rPr lang="ru-RU" dirty="0"/>
              <a:t>о человеке судят. </a:t>
            </a:r>
          </a:p>
          <a:p>
            <a:pPr marL="1079500" indent="-896938">
              <a:buFontTx/>
              <a:buNone/>
            </a:pPr>
            <a:r>
              <a:rPr lang="ru-RU" dirty="0" smtClean="0"/>
              <a:t>Человек </a:t>
            </a:r>
            <a:r>
              <a:rPr lang="ru-RU" dirty="0"/>
              <a:t>воспевает </a:t>
            </a:r>
            <a:r>
              <a:rPr lang="ru-RU" u="sng" dirty="0">
                <a:solidFill>
                  <a:srgbClr val="A50021"/>
                </a:solidFill>
              </a:rPr>
              <a:t>труд</a:t>
            </a:r>
            <a:r>
              <a:rPr lang="ru-RU" u="sng" dirty="0"/>
              <a:t>.</a:t>
            </a:r>
            <a:r>
              <a:rPr lang="ru-RU" dirty="0"/>
              <a:t> </a:t>
            </a:r>
            <a:r>
              <a:rPr lang="ru-RU" dirty="0" smtClean="0">
                <a:solidFill>
                  <a:srgbClr val="A50021"/>
                </a:solidFill>
              </a:rPr>
              <a:t> </a:t>
            </a:r>
          </a:p>
          <a:p>
            <a:pPr marL="1079500" indent="-896938">
              <a:buFontTx/>
              <a:buNone/>
            </a:pPr>
            <a:r>
              <a:rPr lang="ru-RU" dirty="0" smtClean="0"/>
              <a:t>Есть </a:t>
            </a:r>
            <a:r>
              <a:rPr lang="ru-RU" dirty="0"/>
              <a:t>много пословиц о </a:t>
            </a:r>
            <a:r>
              <a:rPr lang="ru-RU" u="sng" dirty="0">
                <a:solidFill>
                  <a:srgbClr val="A50021"/>
                </a:solidFill>
              </a:rPr>
              <a:t>труде</a:t>
            </a:r>
            <a:r>
              <a:rPr lang="ru-RU" u="sng" dirty="0"/>
              <a:t>.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115616" y="5765340"/>
            <a:ext cx="936104" cy="5844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И.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339752" y="5805264"/>
            <a:ext cx="936104" cy="5604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Р.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419872" y="5805264"/>
            <a:ext cx="1008112" cy="5844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Д.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788024" y="5819331"/>
            <a:ext cx="936104" cy="5556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В.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940152" y="5805264"/>
            <a:ext cx="936104" cy="5046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dirty="0" smtClean="0">
                <a:solidFill>
                  <a:srgbClr val="1F497D">
                    <a:lumMod val="75000"/>
                  </a:srgbClr>
                </a:solidFill>
              </a:rPr>
              <a:t>Т.</a:t>
            </a:r>
            <a:endParaRPr lang="ru-RU" sz="3200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214621" y="5789041"/>
            <a:ext cx="936104" cy="5208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dirty="0" smtClean="0">
                <a:solidFill>
                  <a:srgbClr val="1F497D">
                    <a:lumMod val="75000"/>
                  </a:srgbClr>
                </a:solidFill>
              </a:rPr>
              <a:t>П.</a:t>
            </a:r>
            <a:endParaRPr lang="ru-RU" sz="3200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2" name="Управляющая кнопка: назад 1">
            <a:hlinkClick r:id="rId3" action="ppaction://hlinksldjump" highlightClick="1"/>
          </p:cNvPr>
          <p:cNvSpPr/>
          <p:nvPr/>
        </p:nvSpPr>
        <p:spPr>
          <a:xfrm>
            <a:off x="8172400" y="6389712"/>
            <a:ext cx="971600" cy="468288"/>
          </a:xfrm>
          <a:prstGeom prst="actionButtonBackPrevious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24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395 -0.06684 0.04392 -0.11471 0.05989 -0.17831 C 0.06267 -0.20352 0.06597 -0.23242 0.07378 -0.25601 C 0.07708 -0.26619 0.0802 -0.27636 0.08298 -0.28677 C 0.08402 -0.29093 0.08611 -0.29903 0.08611 -0.29903 C 0.08854 -0.31892 0.09184 -0.33834 0.09375 -0.35846 C 0.0927 -0.39547 0.09218 -0.43224 0.09079 -0.46924 C 0.09062 -0.4734 0.08975 -0.47734 0.08923 -0.4815 C 0.08802 -0.49306 0.08802 -0.51226 0.08298 -0.52243 C 0.0809 -0.5266 0.0769 -0.53469 0.0769 -0.53469 C 0.07482 -0.54602 0.07291 -0.55504 0.06909 -0.56545 C 0.06197 -0.58464 0.04861 -0.59551 0.0368 -0.60846 C 0.02881 -0.61725 0.03611 -0.61309 0.0276 -0.61679 C 0.01336 -0.6309 -0.0073 -0.63645 -0.02466 -0.6413 C -0.05469 -0.63807 -0.08386 -0.63136 -0.11389 -0.62905 C -0.13282 -0.62465 -0.12605 -0.62488 -0.13386 -0.62488 L -0.11702 -0.62488 " pathEditMode="relative" ptsTypes="fffffffffffffff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02429 C 0.01372 -0.02914 0.03229 -0.04071 0.04844 -0.05088 C 0.06111 -0.05875 0.07309 -0.06892 0.08681 -0.07355 C 0.09254 -0.0784 0.0974 -0.08465 0.10382 -0.08789 C 0.10868 -0.0902 0.11024 -0.08881 0.11458 -0.09182 C 0.12205 -0.0969 0.12778 -0.10153 0.13611 -0.10407 C 0.15573 -0.11749 0.17535 -0.12974 0.19618 -0.139 C 0.20538 -0.14732 0.21441 -0.15449 0.22535 -0.1575 C 0.2342 -0.16721 0.24132 -0.1716 0.25156 -0.17785 C 0.25885 -0.18224 0.26406 -0.18918 0.27153 -0.19219 C 0.2816 -0.20606 0.29462 -0.20606 0.30694 -0.21485 C 0.32726 -0.22942 0.30972 -0.22225 0.32379 -0.22711 C 0.33073 -0.23636 0.33819 -0.24191 0.34688 -0.24769 C 0.35191 -0.2574 0.36059 -0.25972 0.36684 -0.26804 C 0.36927 -0.27128 0.37049 -0.27567 0.37309 -0.27845 C 0.37882 -0.28423 0.38646 -0.28631 0.39149 -0.29279 C 0.39306 -0.29487 0.39444 -0.29718 0.39618 -0.2988 C 0.39757 -0.29996 0.39913 -0.30019 0.40069 -0.30088 C 0.41302 -0.3173 0.4276 -0.32771 0.44219 -0.33997 C 0.45712 -0.35246 0.44774 -0.34829 0.4592 -0.35222 C 0.47153 -0.36194 0.48021 -0.37581 0.49149 -0.38691 C 0.50087 -0.40565 0.48837 -0.38321 0.49913 -0.39524 C 0.50764 -0.40472 0.5158 -0.42392 0.52535 -0.43201 C 0.5309 -0.44311 0.53837 -0.45352 0.54688 -0.46069 C 0.55365 -0.4741 0.56042 -0.48705 0.56528 -0.50185 C 0.5691 -0.51342 0.57083 -0.52591 0.57604 -0.53654 C 0.57014 -0.53932 0.56354 -0.54001 0.55764 -0.54279 C 0.5533 -0.54487 0.54531 -0.55088 0.54531 -0.55065 C 0.54306 -0.55551 0.5408 -0.56129 0.53611 -0.56129 " pathEditMode="relative" rAng="0" ptsTypes="ffffffffffffffffffffffffffff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93" y="-268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5.06938E-6 C 0.00104 -0.01712 0.00086 -0.03423 0.00312 -0.05112 C 0.00364 -0.05459 0.00677 -0.05621 0.00781 -0.05944 C 0.01232 -0.07286 0.01232 -0.08812 0.01857 -0.10038 C 0.02239 -0.11541 0.02586 -0.13044 0.02934 -0.14547 C 0.03177 -0.15611 0.03316 -0.16629 0.03698 -0.17623 C 0.04062 -0.20445 0.04826 -0.23104 0.05399 -0.25833 C 0.05868 -0.28007 0.06232 -0.30227 0.0677 -0.32378 C 0.06875 -0.33534 0.07014 -0.34691 0.07083 -0.3587 C 0.07152 -0.37165 0.07239 -0.39756 0.07239 -0.39756 " pathEditMode="relative" ptsTypes="fffffffff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12766E-6 C 0.00052 -0.00416 -0.00017 -0.00879 0.00157 -0.01226 C 0.00938 -0.02706 0.02379 -0.04256 0.03577 -0.05296 C 0.03993 -0.06083 0.03854 -0.0636 0.04497 -0.06892 C 0.0507 -0.08418 0.06042 -0.09598 0.07153 -0.10546 C 0.07778 -0.11864 0.08282 -0.11818 0.09011 -0.12766 C 0.10174 -0.14339 0.1165 -0.15588 0.13039 -0.16836 C 0.13802 -0.17553 0.14306 -0.18594 0.1507 -0.19265 C 0.16111 -0.21069 0.15573 -0.2049 0.16459 -0.213 C 0.16667 -0.22086 0.17014 -0.22433 0.17535 -0.22919 C 0.17917 -0.23636 0.18004 -0.24098 0.1849 -0.24723 C 0.18681 -0.25578 0.19028 -0.25856 0.19584 -0.26342 C 0.19914 -0.27267 0.20191 -0.28238 0.20816 -0.28793 C 0.20973 -0.29464 0.21598 -0.30597 0.21598 -0.30574 C 0.21875 -0.31661 0.21667 -0.31036 0.22361 -0.32424 C 0.22448 -0.32609 0.22448 -0.32863 0.22518 -0.33048 C 0.22604 -0.33256 0.22848 -0.33626 0.22848 -0.33626 " pathEditMode="relative" rAng="0" ptsTypes="ffffffffffffffff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06" y="-168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042 -0.00485 0.0125 -0.01896 0.01685 -0.03075 C 0.01823 -0.03422 0.02327 -0.04255 0.02466 -0.04509 C 0.02622 -0.05226 0.0283 -0.05689 0.03073 -0.06359 C 0.03612 -0.07793 0.03941 -0.0932 0.04619 -0.10661 C 0.04671 -0.10939 0.04705 -0.11216 0.04775 -0.1147 C 0.04862 -0.11748 0.05 -0.12002 0.0507 -0.12303 C 0.05296 -0.13228 0.05278 -0.13737 0.05695 -0.14546 C 0.05973 -0.1568 0.0573 -0.19796 0.04619 -0.20698 C 0.04185 -0.21045 0.02674 -0.21646 0.0231 -0.22132 " pathEditMode="relative" ptsTypes="fffffffff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48011E-7 C -0.0052 -0.00601 -0.00937 -0.01064 -0.00937 -0.01943 C -0.02257 -0.05273 -0.02395 -0.10407 -0.05399 -0.1161 C -0.06441 -0.12488 -0.07673 -0.12789 -0.08941 -0.12997 C -0.10729 -0.12951 -0.14322 -0.12835 -0.14322 -0.12812 L -0.12777 -0.12997 " pathEditMode="relative" rAng="0" ptsTypes="ffffA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70" y="-64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Список литературы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7" y="1268761"/>
            <a:ext cx="61024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hlinkClick r:id="rId2"/>
              </a:rPr>
              <a:t>http://pwpt.ru/download/presentation/8a16f2e61d7fd3368fefea036cd26298</a:t>
            </a:r>
            <a:r>
              <a:rPr lang="en-US" sz="2800" dirty="0" smtClean="0">
                <a:hlinkClick r:id="rId2"/>
              </a:rPr>
              <a:t>/</a:t>
            </a:r>
            <a:endParaRPr lang="ru-RU" sz="2800" dirty="0" smtClean="0"/>
          </a:p>
          <a:p>
            <a:endParaRPr lang="ru-RU" sz="2800" dirty="0"/>
          </a:p>
          <a:p>
            <a:r>
              <a:rPr lang="ru-RU" sz="2800" b="1" dirty="0"/>
              <a:t>Русский язык.  </a:t>
            </a:r>
            <a:r>
              <a:rPr lang="ru-RU" sz="2800" dirty="0"/>
              <a:t>Авторы: </a:t>
            </a:r>
            <a:r>
              <a:rPr lang="ru-RU" sz="2800" dirty="0" err="1"/>
              <a:t>Чуракова</a:t>
            </a:r>
            <a:r>
              <a:rPr lang="ru-RU" sz="2800" dirty="0"/>
              <a:t> Н.А., </a:t>
            </a:r>
            <a:r>
              <a:rPr lang="ru-RU" sz="2800" dirty="0" err="1"/>
              <a:t>Каленчук</a:t>
            </a:r>
            <a:r>
              <a:rPr lang="ru-RU" sz="2800" dirty="0"/>
              <a:t> М.Л., </a:t>
            </a:r>
            <a:r>
              <a:rPr lang="ru-RU" sz="2800" dirty="0" err="1"/>
              <a:t>Малаховская</a:t>
            </a:r>
            <a:r>
              <a:rPr lang="ru-RU" sz="2800" dirty="0"/>
              <a:t> О.В., </a:t>
            </a:r>
            <a:r>
              <a:rPr lang="ru-RU" sz="2800" dirty="0" err="1"/>
              <a:t>Байкова</a:t>
            </a:r>
            <a:r>
              <a:rPr lang="ru-RU" sz="2800" dirty="0"/>
              <a:t> Т.А</a:t>
            </a:r>
            <a:r>
              <a:rPr lang="ru-RU" sz="2800" dirty="0" smtClean="0"/>
              <a:t>. </a:t>
            </a:r>
            <a:r>
              <a:rPr lang="ru-RU" sz="2800" smtClean="0"/>
              <a:t>Академкнига</a:t>
            </a:r>
            <a:endParaRPr lang="ru-RU" sz="2800" dirty="0" smtClean="0"/>
          </a:p>
          <a:p>
            <a:endParaRPr lang="ru-RU" sz="2800" dirty="0"/>
          </a:p>
          <a:p>
            <a:endParaRPr lang="ru-RU" sz="2800" dirty="0"/>
          </a:p>
        </p:txBody>
      </p:sp>
      <p:sp>
        <p:nvSpPr>
          <p:cNvPr id="3" name="Управляющая кнопка: назад 2">
            <a:hlinkClick r:id="rId3" action="ppaction://hlinksldjump" highlightClick="1"/>
          </p:cNvPr>
          <p:cNvSpPr/>
          <p:nvPr/>
        </p:nvSpPr>
        <p:spPr>
          <a:xfrm>
            <a:off x="8028384" y="6093296"/>
            <a:ext cx="1008112" cy="576064"/>
          </a:xfrm>
          <a:prstGeom prst="actionButtonBackPrevious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57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ОГЛАВЛЕНИЕ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18864" y="1567333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u="sng" dirty="0" smtClean="0">
                <a:hlinkClick r:id="rId3" action="ppaction://hlinksldjump"/>
              </a:rPr>
              <a:t>Названия падежей</a:t>
            </a:r>
            <a:endParaRPr lang="ru-RU" u="sng" dirty="0" smtClean="0"/>
          </a:p>
          <a:p>
            <a:pPr marL="0" indent="0">
              <a:buNone/>
            </a:pPr>
            <a:r>
              <a:rPr lang="ru-RU" u="sng" dirty="0" smtClean="0">
                <a:hlinkClick r:id="rId4" action="ppaction://hlinksldjump"/>
              </a:rPr>
              <a:t>Вопросы падежей</a:t>
            </a:r>
            <a:endParaRPr lang="ru-RU" u="sng" dirty="0" smtClean="0"/>
          </a:p>
          <a:p>
            <a:pPr marL="0" indent="0">
              <a:buNone/>
            </a:pPr>
            <a:r>
              <a:rPr lang="ru-RU" u="sng" dirty="0" smtClean="0">
                <a:hlinkClick r:id="rId5" action="ppaction://hlinksldjump"/>
              </a:rPr>
              <a:t>Именительный</a:t>
            </a:r>
            <a:r>
              <a:rPr lang="ru-RU" u="sng" dirty="0" smtClean="0"/>
              <a:t> </a:t>
            </a:r>
          </a:p>
          <a:p>
            <a:pPr marL="0" indent="0">
              <a:buNone/>
            </a:pPr>
            <a:r>
              <a:rPr lang="ru-RU" u="sng" dirty="0" smtClean="0">
                <a:hlinkClick r:id="rId6" action="ppaction://hlinksldjump"/>
              </a:rPr>
              <a:t>Родительный</a:t>
            </a:r>
            <a:r>
              <a:rPr lang="ru-RU" u="sng" dirty="0" smtClean="0">
                <a:hlinkClick r:id="rId7" action="ppaction://hlinksldjump"/>
              </a:rPr>
              <a:t> </a:t>
            </a:r>
            <a:endParaRPr lang="ru-RU" u="sng" dirty="0" smtClean="0"/>
          </a:p>
          <a:p>
            <a:pPr marL="0" indent="0">
              <a:buNone/>
            </a:pPr>
            <a:r>
              <a:rPr lang="ru-RU" u="sng" dirty="0" smtClean="0">
                <a:hlinkClick r:id="rId8" action="ppaction://hlinksldjump"/>
              </a:rPr>
              <a:t>Дательный </a:t>
            </a:r>
            <a:endParaRPr lang="ru-RU" u="sng" dirty="0" smtClean="0"/>
          </a:p>
          <a:p>
            <a:pPr marL="0" indent="0">
              <a:buNone/>
            </a:pPr>
            <a:r>
              <a:rPr lang="ru-RU" u="sng" dirty="0" smtClean="0">
                <a:hlinkClick r:id="rId9" action="ppaction://hlinksldjump"/>
              </a:rPr>
              <a:t>Винительный</a:t>
            </a:r>
            <a:r>
              <a:rPr lang="ru-RU" u="sng" dirty="0" smtClean="0">
                <a:hlinkClick r:id="rId8" action="ppaction://hlinksldjump"/>
              </a:rPr>
              <a:t> </a:t>
            </a:r>
            <a:endParaRPr lang="ru-RU" u="sng" dirty="0" smtClean="0"/>
          </a:p>
          <a:p>
            <a:pPr marL="0" indent="0">
              <a:buNone/>
            </a:pPr>
            <a:r>
              <a:rPr lang="ru-RU" u="sng" dirty="0" smtClean="0">
                <a:hlinkClick r:id="rId10" action="ppaction://hlinksldjump"/>
              </a:rPr>
              <a:t>Творительный </a:t>
            </a:r>
            <a:endParaRPr lang="ru-RU" u="sng" dirty="0" smtClean="0"/>
          </a:p>
          <a:p>
            <a:pPr marL="0" indent="0">
              <a:buNone/>
            </a:pPr>
            <a:r>
              <a:rPr lang="ru-RU" u="sng" dirty="0" smtClean="0">
                <a:hlinkClick r:id="rId11" action="ppaction://hlinksldjump"/>
              </a:rPr>
              <a:t>Предложный</a:t>
            </a:r>
            <a:endParaRPr lang="ru-RU" u="sng" dirty="0" smtClean="0"/>
          </a:p>
          <a:p>
            <a:pPr marL="0" indent="0">
              <a:buNone/>
            </a:pPr>
            <a:r>
              <a:rPr lang="ru-RU" u="sng" dirty="0" smtClean="0">
                <a:hlinkClick r:id="rId12" action="ppaction://hlinksldjump"/>
              </a:rPr>
              <a:t>Проверь себя</a:t>
            </a:r>
            <a:endParaRPr lang="ru-RU" u="sng" dirty="0" smtClean="0"/>
          </a:p>
          <a:p>
            <a:pPr marL="0" indent="0">
              <a:buNone/>
            </a:pPr>
            <a:r>
              <a:rPr lang="ru-RU" u="sng" dirty="0" smtClean="0">
                <a:hlinkClick r:id="rId13" action="ppaction://hlinksldjump"/>
              </a:rPr>
              <a:t>Список литературы</a:t>
            </a:r>
            <a:endParaRPr lang="ru-RU" u="sng" dirty="0" smtClean="0"/>
          </a:p>
          <a:p>
            <a:pPr marL="0" indent="0">
              <a:buNone/>
            </a:pPr>
            <a:endParaRPr lang="ru-RU" u="sng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2" name="Управляющая кнопка: настраиваемая 1">
            <a:hlinkClick r:id="" action="ppaction://hlinkshowjump?jump=endshow" highlightClick="1"/>
          </p:cNvPr>
          <p:cNvSpPr/>
          <p:nvPr/>
        </p:nvSpPr>
        <p:spPr>
          <a:xfrm>
            <a:off x="7092280" y="6093296"/>
            <a:ext cx="1656184" cy="360040"/>
          </a:xfrm>
          <a:prstGeom prst="actionButtonBlank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ВЫХОД 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81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Названия падежей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И</a:t>
            </a:r>
            <a:r>
              <a:rPr lang="ru-RU" b="1" i="1" dirty="0" smtClean="0"/>
              <a:t>менительный</a:t>
            </a:r>
          </a:p>
          <a:p>
            <a:r>
              <a:rPr lang="ru-RU" b="1" i="1" dirty="0" smtClean="0">
                <a:solidFill>
                  <a:srgbClr val="C00000"/>
                </a:solidFill>
              </a:rPr>
              <a:t>Р</a:t>
            </a:r>
            <a:r>
              <a:rPr lang="ru-RU" b="1" i="1" dirty="0" smtClean="0"/>
              <a:t>одительный </a:t>
            </a:r>
          </a:p>
          <a:p>
            <a:r>
              <a:rPr lang="ru-RU" b="1" i="1" dirty="0" smtClean="0">
                <a:solidFill>
                  <a:srgbClr val="C00000"/>
                </a:solidFill>
              </a:rPr>
              <a:t>Д</a:t>
            </a:r>
            <a:r>
              <a:rPr lang="ru-RU" b="1" i="1" dirty="0" smtClean="0"/>
              <a:t>ательный</a:t>
            </a:r>
          </a:p>
          <a:p>
            <a:r>
              <a:rPr lang="ru-RU" b="1" i="1" dirty="0" smtClean="0">
                <a:solidFill>
                  <a:srgbClr val="C00000"/>
                </a:solidFill>
              </a:rPr>
              <a:t>В</a:t>
            </a:r>
            <a:r>
              <a:rPr lang="ru-RU" b="1" i="1" dirty="0" smtClean="0"/>
              <a:t>инительный </a:t>
            </a:r>
          </a:p>
          <a:p>
            <a:r>
              <a:rPr lang="ru-RU" b="1" i="1" dirty="0">
                <a:solidFill>
                  <a:srgbClr val="C00000"/>
                </a:solidFill>
              </a:rPr>
              <a:t>Т</a:t>
            </a:r>
            <a:r>
              <a:rPr lang="ru-RU" b="1" i="1" dirty="0" smtClean="0"/>
              <a:t>ворительный </a:t>
            </a:r>
          </a:p>
          <a:p>
            <a:r>
              <a:rPr lang="ru-RU" b="1" i="1" dirty="0">
                <a:solidFill>
                  <a:srgbClr val="C00000"/>
                </a:solidFill>
              </a:rPr>
              <a:t>П</a:t>
            </a:r>
            <a:r>
              <a:rPr lang="ru-RU" b="1" i="1" dirty="0" smtClean="0"/>
              <a:t>редложный</a:t>
            </a:r>
            <a:endParaRPr lang="ru-RU" b="1" i="1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884368" y="5926968"/>
            <a:ext cx="936104" cy="620688"/>
          </a:xfrm>
          <a:prstGeom prst="actionButtonForwardNex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66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ЗАПОМНИ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И</a:t>
            </a:r>
            <a:r>
              <a:rPr lang="ru-RU" b="1" dirty="0" smtClean="0"/>
              <a:t>ван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Р</a:t>
            </a:r>
            <a:r>
              <a:rPr lang="ru-RU" b="1" dirty="0" smtClean="0"/>
              <a:t>убит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Д</a:t>
            </a:r>
            <a:r>
              <a:rPr lang="ru-RU" b="1" dirty="0" smtClean="0"/>
              <a:t>рова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</a:t>
            </a:r>
            <a:r>
              <a:rPr lang="ru-RU" b="1" dirty="0" smtClean="0"/>
              <a:t>арвара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Т</a:t>
            </a:r>
            <a:r>
              <a:rPr lang="ru-RU" b="1" dirty="0" smtClean="0"/>
              <a:t>опит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</a:t>
            </a:r>
            <a:r>
              <a:rPr lang="ru-RU" b="1" dirty="0" smtClean="0"/>
              <a:t>ечь</a:t>
            </a: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7596336" y="5949280"/>
            <a:ext cx="1224136" cy="720080"/>
          </a:xfrm>
          <a:prstGeom prst="actionButtonForwardNex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613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ВОПРОСЫ ПАДЕЖЕЙ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err="1" smtClean="0">
                <a:solidFill>
                  <a:srgbClr val="FF0000"/>
                </a:solidFill>
              </a:rPr>
              <a:t>И</a:t>
            </a:r>
            <a:r>
              <a:rPr lang="ru-RU" b="1" dirty="0" err="1" smtClean="0"/>
              <a:t>.п</a:t>
            </a:r>
            <a:r>
              <a:rPr lang="ru-RU" b="1" dirty="0" smtClean="0"/>
              <a:t>. (</a:t>
            </a:r>
            <a:r>
              <a:rPr lang="ru-RU" b="1" dirty="0" smtClean="0">
                <a:solidFill>
                  <a:srgbClr val="0070C0"/>
                </a:solidFill>
              </a:rPr>
              <a:t>есть</a:t>
            </a:r>
            <a:r>
              <a:rPr lang="ru-RU" b="1" dirty="0" smtClean="0"/>
              <a:t>) - кто? что?</a:t>
            </a:r>
          </a:p>
          <a:p>
            <a:pPr marL="0" indent="0">
              <a:buNone/>
            </a:pPr>
            <a:r>
              <a:rPr lang="ru-RU" b="1" dirty="0" err="1" smtClean="0">
                <a:solidFill>
                  <a:srgbClr val="FF0000"/>
                </a:solidFill>
              </a:rPr>
              <a:t>Р</a:t>
            </a:r>
            <a:r>
              <a:rPr lang="ru-RU" b="1" dirty="0" err="1" smtClean="0"/>
              <a:t>.п</a:t>
            </a:r>
            <a:r>
              <a:rPr lang="ru-RU" b="1" dirty="0" smtClean="0"/>
              <a:t>. (</a:t>
            </a:r>
            <a:r>
              <a:rPr lang="ru-RU" b="1" dirty="0" smtClean="0">
                <a:solidFill>
                  <a:srgbClr val="0070C0"/>
                </a:solidFill>
              </a:rPr>
              <a:t>нет</a:t>
            </a:r>
            <a:r>
              <a:rPr lang="ru-RU" b="1" dirty="0" smtClean="0"/>
              <a:t>) - кого? чего?</a:t>
            </a:r>
          </a:p>
          <a:p>
            <a:pPr marL="0" indent="0">
              <a:buNone/>
            </a:pPr>
            <a:r>
              <a:rPr lang="ru-RU" b="1" dirty="0" err="1" smtClean="0">
                <a:solidFill>
                  <a:srgbClr val="FF0000"/>
                </a:solidFill>
              </a:rPr>
              <a:t>Д</a:t>
            </a:r>
            <a:r>
              <a:rPr lang="ru-RU" b="1" dirty="0" err="1" smtClean="0"/>
              <a:t>.п</a:t>
            </a:r>
            <a:r>
              <a:rPr lang="ru-RU" b="1" dirty="0" smtClean="0"/>
              <a:t>. (</a:t>
            </a:r>
            <a:r>
              <a:rPr lang="ru-RU" b="1" dirty="0" smtClean="0">
                <a:solidFill>
                  <a:srgbClr val="0070C0"/>
                </a:solidFill>
              </a:rPr>
              <a:t>дать</a:t>
            </a:r>
            <a:r>
              <a:rPr lang="ru-RU" b="1" dirty="0" smtClean="0"/>
              <a:t>) - кому? чему?</a:t>
            </a:r>
          </a:p>
          <a:p>
            <a:pPr marL="0" indent="0">
              <a:buNone/>
            </a:pPr>
            <a:r>
              <a:rPr lang="ru-RU" b="1" dirty="0" err="1" smtClean="0">
                <a:solidFill>
                  <a:srgbClr val="FF0000"/>
                </a:solidFill>
              </a:rPr>
              <a:t>В</a:t>
            </a:r>
            <a:r>
              <a:rPr lang="ru-RU" b="1" dirty="0" err="1" smtClean="0"/>
              <a:t>.п</a:t>
            </a:r>
            <a:r>
              <a:rPr lang="ru-RU" b="1" dirty="0" smtClean="0"/>
              <a:t>. (</a:t>
            </a:r>
            <a:r>
              <a:rPr lang="ru-RU" b="1" dirty="0" smtClean="0">
                <a:solidFill>
                  <a:srgbClr val="0070C0"/>
                </a:solidFill>
              </a:rPr>
              <a:t>вижу</a:t>
            </a:r>
            <a:r>
              <a:rPr lang="ru-RU" b="1" dirty="0" smtClean="0"/>
              <a:t>) - кого? что?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Т</a:t>
            </a:r>
            <a:r>
              <a:rPr lang="ru-RU" b="1" dirty="0" smtClean="0"/>
              <a:t>.п. (</a:t>
            </a:r>
            <a:r>
              <a:rPr lang="ru-RU" b="1" dirty="0" smtClean="0">
                <a:solidFill>
                  <a:srgbClr val="0070C0"/>
                </a:solidFill>
              </a:rPr>
              <a:t>доволен</a:t>
            </a:r>
            <a:r>
              <a:rPr lang="ru-RU" b="1" dirty="0" smtClean="0"/>
              <a:t>) - кем? чем?</a:t>
            </a:r>
          </a:p>
          <a:p>
            <a:pPr marL="0" indent="0">
              <a:buNone/>
            </a:pPr>
            <a:r>
              <a:rPr lang="ru-RU" b="1" dirty="0" err="1" smtClean="0">
                <a:solidFill>
                  <a:srgbClr val="FF0000"/>
                </a:solidFill>
              </a:rPr>
              <a:t>П</a:t>
            </a:r>
            <a:r>
              <a:rPr lang="ru-RU" b="1" dirty="0" err="1" smtClean="0"/>
              <a:t>.п</a:t>
            </a:r>
            <a:r>
              <a:rPr lang="ru-RU" b="1" dirty="0" smtClean="0"/>
              <a:t>.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/>
              <a:t>(</a:t>
            </a:r>
            <a:r>
              <a:rPr lang="ru-RU" b="1" dirty="0" smtClean="0">
                <a:solidFill>
                  <a:srgbClr val="0070C0"/>
                </a:solidFill>
              </a:rPr>
              <a:t>говорю</a:t>
            </a:r>
            <a:r>
              <a:rPr lang="ru-RU" b="1" dirty="0" smtClean="0"/>
              <a:t>) -  о ком? о чём?</a:t>
            </a:r>
          </a:p>
          <a:p>
            <a:endParaRPr lang="ru-RU" b="1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7668344" y="6093296"/>
            <a:ext cx="1042416" cy="576064"/>
          </a:xfrm>
          <a:prstGeom prst="actionButtonForwardNex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03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Georgia" pitchFamily="18" charset="0"/>
              </a:rPr>
              <a:t>ИМЕНИТЕЛЬНЫЙ ПАДЕЖ</a:t>
            </a:r>
            <a:br>
              <a:rPr lang="ru-RU" b="1" i="1" dirty="0">
                <a:solidFill>
                  <a:srgbClr val="0070C0"/>
                </a:solidFill>
                <a:latin typeface="Georgia" pitchFamily="18" charset="0"/>
              </a:rPr>
            </a:br>
            <a:r>
              <a:rPr lang="ru-RU" sz="3600" b="1" i="1" dirty="0">
                <a:solidFill>
                  <a:srgbClr val="0070C0"/>
                </a:solidFill>
                <a:latin typeface="Georgia" pitchFamily="18" charset="0"/>
              </a:rPr>
              <a:t>КТО? ЧТО?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/>
              <a:t>Существительное  в именительном  падеже  в  предложении                          </a:t>
            </a:r>
            <a:r>
              <a:rPr lang="ru-RU" sz="3600" b="1" i="1" dirty="0">
                <a:solidFill>
                  <a:srgbClr val="FF0000"/>
                </a:solidFill>
              </a:rPr>
              <a:t>всегда</a:t>
            </a:r>
            <a:r>
              <a:rPr lang="ru-RU" b="1" i="1" dirty="0"/>
              <a:t> является </a:t>
            </a:r>
            <a:r>
              <a:rPr lang="ru-RU" sz="3600" b="1" i="1" dirty="0">
                <a:solidFill>
                  <a:srgbClr val="FF0000"/>
                </a:solidFill>
              </a:rPr>
              <a:t>подлежащим.</a:t>
            </a:r>
          </a:p>
          <a:p>
            <a:pPr marL="0" indent="0">
              <a:buNone/>
            </a:pPr>
            <a:r>
              <a:rPr lang="ru-RU" sz="3600" b="1" i="1" u="sng" dirty="0" smtClean="0"/>
              <a:t>Лук</a:t>
            </a:r>
            <a:r>
              <a:rPr lang="ru-RU" sz="3600" b="1" i="1" dirty="0" smtClean="0"/>
              <a:t> растёт на грядке.</a:t>
            </a:r>
            <a:endParaRPr lang="ru-RU" sz="3600" b="1" i="1" dirty="0"/>
          </a:p>
          <a:p>
            <a:pPr marL="0" indent="0">
              <a:buNone/>
            </a:pPr>
            <a:r>
              <a:rPr lang="ru-RU" sz="3600" b="1" i="1" dirty="0" smtClean="0"/>
              <a:t>растёт (что</a:t>
            </a:r>
            <a:r>
              <a:rPr lang="ru-RU" sz="3600" b="1" i="1" dirty="0"/>
              <a:t>?) </a:t>
            </a:r>
            <a:r>
              <a:rPr lang="ru-RU" sz="3600" b="1" i="1" dirty="0" smtClean="0"/>
              <a:t>лук</a:t>
            </a:r>
            <a:endParaRPr lang="ru-RU" sz="3600" b="1" i="1" dirty="0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>
                <a:solidFill>
                  <a:srgbClr val="FF0000"/>
                </a:solidFill>
              </a:rPr>
              <a:t>ПРЕДЛОГОВ НЕТ</a:t>
            </a:r>
          </a:p>
        </p:txBody>
      </p:sp>
      <p:sp>
        <p:nvSpPr>
          <p:cNvPr id="7" name="Управляющая кнопка: далее 6">
            <a:hlinkClick r:id="rId2" action="ppaction://hlinksldjump" highlightClick="1"/>
          </p:cNvPr>
          <p:cNvSpPr/>
          <p:nvPr/>
        </p:nvSpPr>
        <p:spPr>
          <a:xfrm>
            <a:off x="7668344" y="6237312"/>
            <a:ext cx="1008112" cy="620688"/>
          </a:xfrm>
          <a:prstGeom prst="actionButtonForwardNex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Ирина\AppData\Local\Microsoft\Windows\Temporary Internet Files\Content.IE5\Z2EOUDE8\MC90029965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076" y="2996952"/>
            <a:ext cx="1838070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306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Georgia" pitchFamily="18" charset="0"/>
              </a:rPr>
              <a:t>РОДИТЕЛЬНЫЙ ПАДЕЖ</a:t>
            </a:r>
            <a:br>
              <a:rPr lang="ru-RU" b="1" i="1" dirty="0">
                <a:solidFill>
                  <a:srgbClr val="0070C0"/>
                </a:solidFill>
                <a:latin typeface="Georgia" pitchFamily="18" charset="0"/>
              </a:rPr>
            </a:br>
            <a:r>
              <a:rPr lang="ru-RU" b="1" i="1" dirty="0">
                <a:solidFill>
                  <a:srgbClr val="0070C0"/>
                </a:solidFill>
                <a:latin typeface="Georgia" pitchFamily="18" charset="0"/>
              </a:rPr>
              <a:t>КОГО? ЧЕГО?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i="1" dirty="0"/>
              <a:t>К  существительному  в родительном  падеже нужно подставить слово </a:t>
            </a:r>
            <a:r>
              <a:rPr lang="ru-RU" b="1" i="1" dirty="0">
                <a:solidFill>
                  <a:srgbClr val="FF0000"/>
                </a:solidFill>
              </a:rPr>
              <a:t>НЕТ </a:t>
            </a:r>
            <a:r>
              <a:rPr lang="ru-RU" b="1" i="1" dirty="0"/>
              <a:t>, при этом существительное не изменится.</a:t>
            </a:r>
          </a:p>
          <a:p>
            <a:pPr marL="0" indent="0">
              <a:buNone/>
            </a:pPr>
            <a:r>
              <a:rPr lang="ru-RU" b="1" i="1" dirty="0"/>
              <a:t>Нет (</a:t>
            </a:r>
            <a:r>
              <a:rPr lang="ru-RU" b="1" i="1" dirty="0">
                <a:solidFill>
                  <a:schemeClr val="tx2"/>
                </a:solidFill>
              </a:rPr>
              <a:t>чего</a:t>
            </a:r>
            <a:r>
              <a:rPr lang="ru-RU" b="1" i="1" dirty="0"/>
              <a:t>?) </a:t>
            </a:r>
            <a:r>
              <a:rPr lang="ru-RU" b="1" i="1" dirty="0" smtClean="0"/>
              <a:t>окна.</a:t>
            </a:r>
            <a:endParaRPr lang="ru-RU" b="1" i="1" dirty="0"/>
          </a:p>
          <a:p>
            <a:pPr marL="0" indent="0">
              <a:buNone/>
            </a:pPr>
            <a:r>
              <a:rPr lang="ru-RU" b="1" i="1" dirty="0"/>
              <a:t>Нет (</a:t>
            </a:r>
            <a:r>
              <a:rPr lang="ru-RU" b="1" i="1" dirty="0">
                <a:solidFill>
                  <a:schemeClr val="tx2"/>
                </a:solidFill>
              </a:rPr>
              <a:t>кого</a:t>
            </a:r>
            <a:r>
              <a:rPr lang="ru-RU" b="1" i="1" dirty="0"/>
              <a:t>?) </a:t>
            </a:r>
            <a:r>
              <a:rPr lang="ru-RU" b="1" i="1" dirty="0" smtClean="0"/>
              <a:t>бабушки.</a:t>
            </a:r>
            <a:endParaRPr lang="ru-RU" b="1" i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Предлоги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B050"/>
                </a:solidFill>
              </a:rPr>
              <a:t>У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B050"/>
                </a:solidFill>
              </a:rPr>
              <a:t>ОТ, 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B050"/>
                </a:solidFill>
              </a:rPr>
              <a:t>ДО, 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B050"/>
                </a:solidFill>
              </a:rPr>
              <a:t>ИЗ,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B050"/>
                </a:solidFill>
              </a:rPr>
              <a:t>С,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B050"/>
                </a:solidFill>
              </a:rPr>
              <a:t> БЕЗ,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B050"/>
                </a:solidFill>
              </a:rPr>
              <a:t>ОКОЛО,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B050"/>
                </a:solidFill>
              </a:rPr>
              <a:t> ВОКРУГ.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B050"/>
                </a:solidFill>
              </a:rPr>
              <a:t>ДЛЯ</a:t>
            </a:r>
          </a:p>
        </p:txBody>
      </p:sp>
      <p:pic>
        <p:nvPicPr>
          <p:cNvPr id="2050" name="Picture 2" descr="C:\Users\Ирина\AppData\Local\Microsoft\Windows\Temporary Internet Files\Content.IE5\FGBI9V31\MC90027851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860952"/>
            <a:ext cx="1440160" cy="1841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Управляющая кнопка: далее 4">
            <a:hlinkClick r:id="rId3" action="ppaction://hlinksldjump" highlightClick="1"/>
          </p:cNvPr>
          <p:cNvSpPr/>
          <p:nvPr/>
        </p:nvSpPr>
        <p:spPr>
          <a:xfrm>
            <a:off x="7956376" y="6165304"/>
            <a:ext cx="1042416" cy="658684"/>
          </a:xfrm>
          <a:prstGeom prst="actionButtonForwardNex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73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Georgia" pitchFamily="18" charset="0"/>
              </a:rPr>
              <a:t>ДАТЕЛЬЛЬНЫЙ ПАДЕЖ</a:t>
            </a:r>
            <a:br>
              <a:rPr lang="ru-RU" b="1" i="1" dirty="0">
                <a:solidFill>
                  <a:srgbClr val="0070C0"/>
                </a:solidFill>
                <a:latin typeface="Georgia" pitchFamily="18" charset="0"/>
              </a:rPr>
            </a:br>
            <a:r>
              <a:rPr lang="ru-RU" sz="3600" b="1" i="1" dirty="0">
                <a:solidFill>
                  <a:srgbClr val="0070C0"/>
                </a:solidFill>
                <a:latin typeface="Georgia" pitchFamily="18" charset="0"/>
              </a:rPr>
              <a:t>КОМУ? ЧЕМУ?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/>
              <a:t>К  существительному  в дательном  падеже нужно подставить слово </a:t>
            </a:r>
            <a:r>
              <a:rPr lang="ru-RU" b="1" i="1" dirty="0" smtClean="0">
                <a:solidFill>
                  <a:srgbClr val="FF0000"/>
                </a:solidFill>
              </a:rPr>
              <a:t>ДАТЬ </a:t>
            </a:r>
            <a:r>
              <a:rPr lang="ru-RU" b="1" i="1" dirty="0"/>
              <a:t>, при этом существительное не изменится.</a:t>
            </a:r>
          </a:p>
          <a:p>
            <a:pPr marL="0" indent="0">
              <a:buNone/>
            </a:pPr>
            <a:r>
              <a:rPr lang="ru-RU" b="1" i="1" dirty="0" smtClean="0"/>
              <a:t>Дать </a:t>
            </a:r>
            <a:r>
              <a:rPr lang="ru-RU" b="1" i="1" dirty="0"/>
              <a:t>(</a:t>
            </a:r>
            <a:r>
              <a:rPr lang="ru-RU" b="1" i="1" dirty="0">
                <a:solidFill>
                  <a:schemeClr val="tx2"/>
                </a:solidFill>
              </a:rPr>
              <a:t>кому</a:t>
            </a:r>
            <a:r>
              <a:rPr lang="ru-RU" b="1" i="1" dirty="0"/>
              <a:t>?) </a:t>
            </a:r>
            <a:r>
              <a:rPr lang="ru-RU" b="1" i="1" dirty="0" smtClean="0"/>
              <a:t>бабушке.</a:t>
            </a:r>
            <a:endParaRPr lang="ru-RU" b="1" i="1" dirty="0"/>
          </a:p>
          <a:p>
            <a:pPr marL="0" indent="0">
              <a:buNone/>
            </a:pPr>
            <a:r>
              <a:rPr lang="ru-RU" b="1" i="1" dirty="0" smtClean="0"/>
              <a:t>Дать </a:t>
            </a:r>
            <a:r>
              <a:rPr lang="ru-RU" b="1" i="1" dirty="0"/>
              <a:t>(</a:t>
            </a:r>
            <a:r>
              <a:rPr lang="ru-RU" b="1" i="1" dirty="0">
                <a:solidFill>
                  <a:schemeClr val="tx2"/>
                </a:solidFill>
              </a:rPr>
              <a:t>чему</a:t>
            </a:r>
            <a:r>
              <a:rPr lang="ru-RU" b="1" i="1" dirty="0"/>
              <a:t>?) солнышку.</a:t>
            </a:r>
          </a:p>
          <a:p>
            <a:endParaRPr lang="ru-RU" b="1" i="1" dirty="0"/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Предлоги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B050"/>
                </a:solidFill>
              </a:rPr>
              <a:t>К</a:t>
            </a:r>
            <a:r>
              <a:rPr lang="ru-RU" b="1" dirty="0">
                <a:solidFill>
                  <a:srgbClr val="00B050"/>
                </a:solidFill>
              </a:rPr>
              <a:t>,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B050"/>
                </a:solidFill>
              </a:rPr>
              <a:t>ПО</a:t>
            </a:r>
          </a:p>
        </p:txBody>
      </p:sp>
      <p:sp>
        <p:nvSpPr>
          <p:cNvPr id="7" name="Управляющая кнопка: далее 6">
            <a:hlinkClick r:id="rId2" action="ppaction://hlinksldjump" highlightClick="1"/>
          </p:cNvPr>
          <p:cNvSpPr/>
          <p:nvPr/>
        </p:nvSpPr>
        <p:spPr>
          <a:xfrm>
            <a:off x="7956376" y="6021288"/>
            <a:ext cx="1042416" cy="648072"/>
          </a:xfrm>
          <a:prstGeom prst="actionButtonForwardNex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26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Georgia" pitchFamily="18" charset="0"/>
              </a:rPr>
              <a:t>ВИНИТЕЛЬНЫЙ ПАДЕЖ</a:t>
            </a:r>
            <a:br>
              <a:rPr lang="ru-RU" b="1" i="1" dirty="0">
                <a:solidFill>
                  <a:srgbClr val="0070C0"/>
                </a:solidFill>
                <a:latin typeface="Georgia" pitchFamily="18" charset="0"/>
              </a:rPr>
            </a:br>
            <a:r>
              <a:rPr lang="ru-RU" sz="3600" b="1" i="1" dirty="0">
                <a:solidFill>
                  <a:srgbClr val="0070C0"/>
                </a:solidFill>
                <a:latin typeface="Georgia" pitchFamily="18" charset="0"/>
              </a:rPr>
              <a:t>КОГО? ЧТО?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/>
              <a:t>К  существительному  в винительном  падеже нужно подставить слово </a:t>
            </a:r>
            <a:r>
              <a:rPr lang="ru-RU" b="1" i="1" dirty="0">
                <a:solidFill>
                  <a:srgbClr val="FF0000"/>
                </a:solidFill>
              </a:rPr>
              <a:t>ВИНЮ, </a:t>
            </a:r>
            <a:r>
              <a:rPr lang="ru-RU" b="1" i="1" dirty="0"/>
              <a:t>или</a:t>
            </a:r>
            <a:r>
              <a:rPr lang="ru-RU" b="1" i="1" dirty="0">
                <a:solidFill>
                  <a:srgbClr val="FF0000"/>
                </a:solidFill>
              </a:rPr>
              <a:t> ВИЖУ </a:t>
            </a:r>
            <a:r>
              <a:rPr lang="ru-RU" b="1" i="1" dirty="0"/>
              <a:t>, при этом существительное не изменится.</a:t>
            </a:r>
          </a:p>
          <a:p>
            <a:pPr marL="0" indent="0">
              <a:buNone/>
            </a:pPr>
            <a:r>
              <a:rPr lang="ru-RU" b="1" i="1" dirty="0"/>
              <a:t>Вижу (</a:t>
            </a:r>
            <a:r>
              <a:rPr lang="ru-RU" b="1" i="1" dirty="0">
                <a:solidFill>
                  <a:schemeClr val="tx2"/>
                </a:solidFill>
              </a:rPr>
              <a:t>что</a:t>
            </a:r>
            <a:r>
              <a:rPr lang="ru-RU" b="1" i="1" dirty="0"/>
              <a:t>?) </a:t>
            </a:r>
            <a:r>
              <a:rPr lang="ru-RU" b="1" i="1" dirty="0" smtClean="0"/>
              <a:t>окно.</a:t>
            </a:r>
            <a:endParaRPr lang="ru-RU" b="1" i="1" dirty="0"/>
          </a:p>
          <a:p>
            <a:pPr marL="0" indent="0">
              <a:buNone/>
            </a:pPr>
            <a:r>
              <a:rPr lang="ru-RU" b="1" i="1" dirty="0"/>
              <a:t>Вижу (</a:t>
            </a:r>
            <a:r>
              <a:rPr lang="ru-RU" b="1" i="1" dirty="0">
                <a:solidFill>
                  <a:schemeClr val="tx2"/>
                </a:solidFill>
              </a:rPr>
              <a:t>кого</a:t>
            </a:r>
            <a:r>
              <a:rPr lang="ru-RU" b="1" i="1" dirty="0"/>
              <a:t>?) </a:t>
            </a:r>
            <a:r>
              <a:rPr lang="ru-RU" b="1" i="1" dirty="0" smtClean="0"/>
              <a:t>бабушку.</a:t>
            </a:r>
            <a:endParaRPr lang="ru-RU" b="1" i="1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Предлоги 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B050"/>
                </a:solidFill>
              </a:rPr>
              <a:t>В</a:t>
            </a:r>
            <a:r>
              <a:rPr lang="ru-RU" b="1" dirty="0">
                <a:solidFill>
                  <a:srgbClr val="00B050"/>
                </a:solidFill>
              </a:rPr>
              <a:t>,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B050"/>
                </a:solidFill>
              </a:rPr>
              <a:t>НА,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B050"/>
                </a:solidFill>
              </a:rPr>
              <a:t>ЗА,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B050"/>
                </a:solidFill>
              </a:rPr>
              <a:t>ПОД,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B050"/>
                </a:solidFill>
              </a:rPr>
              <a:t>ЧЕРЕЗ,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B050"/>
                </a:solidFill>
              </a:rPr>
              <a:t>ПРО</a:t>
            </a:r>
          </a:p>
          <a:p>
            <a:endParaRPr lang="ru-RU" dirty="0"/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7596336" y="6165304"/>
            <a:ext cx="1042416" cy="591636"/>
          </a:xfrm>
          <a:prstGeom prst="actionButtonForwardNex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39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534</Words>
  <Application>Microsoft Office PowerPoint</Application>
  <PresentationFormat>Экран (4:3)</PresentationFormat>
  <Paragraphs>166</Paragraphs>
  <Slides>17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Падежи русского языка</vt:lpstr>
      <vt:lpstr>ОГЛАВЛЕНИЕ</vt:lpstr>
      <vt:lpstr>Названия падежей</vt:lpstr>
      <vt:lpstr>ЗАПОМНИ</vt:lpstr>
      <vt:lpstr>ВОПРОСЫ ПАДЕЖЕЙ</vt:lpstr>
      <vt:lpstr>ИМЕНИТЕЛЬНЫЙ ПАДЕЖ КТО? ЧТО?</vt:lpstr>
      <vt:lpstr>РОДИТЕЛЬНЫЙ ПАДЕЖ КОГО? ЧЕГО?</vt:lpstr>
      <vt:lpstr>ДАТЕЛЬЛЬНЫЙ ПАДЕЖ КОМУ? ЧЕМУ?</vt:lpstr>
      <vt:lpstr>ВИНИТЕЛЬНЫЙ ПАДЕЖ КОГО? ЧТО?</vt:lpstr>
      <vt:lpstr>ТВОРИТЕЛЬНЫЙ ПАДЕЖ КЕМ? ЧЕМ?</vt:lpstr>
      <vt:lpstr>ПРЕДЛОЖНЫЙ ПАДЕЖ О КОМ? О ЧЁМ?</vt:lpstr>
      <vt:lpstr>Презентация PowerPoint</vt:lpstr>
      <vt:lpstr>Презентация PowerPoint</vt:lpstr>
      <vt:lpstr>Презентация PowerPoint</vt:lpstr>
      <vt:lpstr>Презентация PowerPoint</vt:lpstr>
      <vt:lpstr>Определи падеж выделенного слова в каждом предложении</vt:lpstr>
      <vt:lpstr>Список литературы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test</dc:creator>
  <cp:lastModifiedBy>Ирина</cp:lastModifiedBy>
  <cp:revision>43</cp:revision>
  <dcterms:created xsi:type="dcterms:W3CDTF">2013-08-14T07:53:00Z</dcterms:created>
  <dcterms:modified xsi:type="dcterms:W3CDTF">2013-09-14T07:50:04Z</dcterms:modified>
</cp:coreProperties>
</file>