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0"/>
  </p:notesMasterIdLst>
  <p:sldIdLst>
    <p:sldId id="336" r:id="rId2"/>
    <p:sldId id="338" r:id="rId3"/>
    <p:sldId id="339" r:id="rId4"/>
    <p:sldId id="286" r:id="rId5"/>
    <p:sldId id="282" r:id="rId6"/>
    <p:sldId id="341" r:id="rId7"/>
    <p:sldId id="337" r:id="rId8"/>
    <p:sldId id="329" r:id="rId9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AD6E672-5A93-43DF-A83E-55858D14421D}" type="datetimeFigureOut">
              <a:rPr lang="ru-RU"/>
              <a:pPr>
                <a:defRPr/>
              </a:pPr>
              <a:t>17.12.2015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AE966D5-FE82-412B-97CA-250E9D70C8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1149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7BA2FD-2F2B-4484-887B-626F4E1104B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202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BD054-C4CB-49BF-8431-0F7B01B9EFE8}" type="datetimeFigureOut">
              <a:rPr lang="ru-RU"/>
              <a:pPr>
                <a:defRPr/>
              </a:pPr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54974-F7C1-4720-BEAB-F1A534C54C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1D28A-9F41-4679-A766-5DCA4044EC74}" type="datetimeFigureOut">
              <a:rPr lang="ru-RU"/>
              <a:pPr>
                <a:defRPr/>
              </a:pPr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9E6DD-4808-42A2-85EC-BA8C9A9A9F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DDECF-CF32-4DA4-B030-459AF0170E52}" type="datetimeFigureOut">
              <a:rPr lang="ru-RU"/>
              <a:pPr>
                <a:defRPr/>
              </a:pPr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6648E-C353-4593-A602-0F5205B10E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C3451-3FEB-4566-BA22-1CF0C91F808A}" type="datetimeFigureOut">
              <a:rPr lang="ru-RU"/>
              <a:pPr>
                <a:defRPr/>
              </a:pPr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F7592-D976-4A60-9B91-71E6338E8B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DE27C-DF0D-4B79-8732-77458EF044F8}" type="datetimeFigureOut">
              <a:rPr lang="ru-RU"/>
              <a:pPr>
                <a:defRPr/>
              </a:pPr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A1E39-4230-4611-B0FB-981198206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8B58D-532D-4010-B254-A6535347F036}" type="datetimeFigureOut">
              <a:rPr lang="ru-RU"/>
              <a:pPr>
                <a:defRPr/>
              </a:pPr>
              <a:t>17.12.2015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1D533-60DF-42B1-A7FD-EACFB8B0ED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5E5AB-38AD-4719-8B2B-D7732D4AF7B8}" type="datetimeFigureOut">
              <a:rPr lang="ru-RU"/>
              <a:pPr>
                <a:defRPr/>
              </a:pPr>
              <a:t>17.12.2015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A8794-48AC-4B9E-A5C0-F4988386F1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F5F99-AB66-4F67-BC3E-916776920D41}" type="datetimeFigureOut">
              <a:rPr lang="ru-RU"/>
              <a:pPr>
                <a:defRPr/>
              </a:pPr>
              <a:t>17.12.2015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D27CE-B537-4606-9123-90636FA841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39B02-82D0-4D68-BF16-A54ED45FA1B9}" type="datetimeFigureOut">
              <a:rPr lang="ru-RU"/>
              <a:pPr>
                <a:defRPr/>
              </a:pPr>
              <a:t>17.12.2015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CA24B-6FF1-449D-9C41-7A7DE8C10F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EA560-C84D-49C3-AB97-5E7E3F6AB713}" type="datetimeFigureOut">
              <a:rPr lang="ru-RU"/>
              <a:pPr>
                <a:defRPr/>
              </a:pPr>
              <a:t>17.12.2015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79F6A-04CC-498B-8664-CED9406C0C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54473-2080-4142-A414-3BED9E043CB7}" type="datetimeFigureOut">
              <a:rPr lang="ru-RU"/>
              <a:pPr>
                <a:defRPr/>
              </a:pPr>
              <a:t>17.12.2015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86626-4683-469C-9974-C8D795D45D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174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5E2261-F2DA-436C-9609-70056D6842E8}" type="datetimeFigureOut">
              <a:rPr lang="ru-RU"/>
              <a:pPr>
                <a:defRPr/>
              </a:pPr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8391F85-02ED-427A-85BA-8732E29BC9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8" name="Picture 2" descr="http://newkino.su/image/aHR0cDovL2R2YnN0YW5kYXJ0LnJ1L2ltYWdlLnBocD9hSFIwY0RvdkwzTmphRzl2YkMxaWIzZ3VjblV2YVcxaFoyVnpMM04wYjNKcFpYTXZjMmhoWW14dmJubGZjSEpsZW1WdWRHRjZhWGxmTXk1cWNHYz0=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2192000" cy="694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286377" y="1909763"/>
            <a:ext cx="4013597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57462" y="554038"/>
            <a:ext cx="6872288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9595" y="1751072"/>
            <a:ext cx="45365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libri"/>
                <a:cs typeface="Cambria" panose="02040503050406030204" pitchFamily="18" charset="0"/>
              </a:rPr>
              <a:t>Цели и задачи урока:</a:t>
            </a:r>
            <a:endParaRPr 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14343" name="Прямоугольник 8"/>
          <p:cNvSpPr>
            <a:spLocks noChangeArrowheads="1"/>
          </p:cNvSpPr>
          <p:nvPr/>
        </p:nvSpPr>
        <p:spPr bwMode="auto">
          <a:xfrm>
            <a:off x="5136356" y="1989138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b="1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08694" y="632044"/>
            <a:ext cx="75392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Изменение существительных по падежам</a:t>
            </a:r>
            <a:endParaRPr lang="ru-RU" sz="3200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542" y="2917851"/>
            <a:ext cx="2816596" cy="341405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511824" y="1804774"/>
            <a:ext cx="6552728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учащиеся закрепляют </a:t>
            </a:r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знания о падежах, их значении и порядке </a:t>
            </a:r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следования; </a:t>
            </a: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знакомятся </a:t>
            </a:r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приемами правильного определения падежа </a:t>
            </a:r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существительного; </a:t>
            </a: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формируют </a:t>
            </a:r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умение определять падеж существительного и умение находить и исправлять ошибки в определении падежей.</a:t>
            </a:r>
            <a:endParaRPr lang="ru-RU" sz="2000" b="1" dirty="0">
              <a:solidFill>
                <a:schemeClr val="bg1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35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Словарно-орфографическая работа.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67408" y="1700808"/>
            <a:ext cx="102971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sz="3200" b="1" i="1" u="sng" dirty="0" err="1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</a:t>
            </a:r>
            <a:r>
              <a:rPr lang="ru-RU" sz="2800" b="1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рх</a:t>
            </a:r>
            <a:r>
              <a:rPr lang="ru-RU" sz="3200" b="1" i="1" u="sng" dirty="0" err="1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</a:t>
            </a:r>
            <a:r>
              <a:rPr lang="ru-RU" sz="2800" b="1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те́кт</a:t>
            </a:r>
            <a:r>
              <a:rPr lang="ru-RU" sz="2800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ор</a:t>
            </a:r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.                       </a:t>
            </a:r>
            <a:r>
              <a:rPr lang="ru-RU" sz="3200" b="1" i="1" u="sng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</a:t>
            </a:r>
            <a:r>
              <a:rPr lang="ru-RU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́рхи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— ‘главный’ (греч.) 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540385" algn="just">
              <a:spcAft>
                <a:spcPts val="0"/>
              </a:spcAft>
            </a:pPr>
            <a:r>
              <a:rPr lang="ru-RU" sz="28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               </a:t>
            </a:r>
            <a:r>
              <a:rPr lang="ru-RU" sz="2800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т</a:t>
            </a:r>
            <a:r>
              <a:rPr lang="ru-RU" sz="3200" b="1" i="1" u="sng" dirty="0" err="1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</a:t>
            </a:r>
            <a:r>
              <a:rPr lang="ru-RU" sz="3200" b="1" i="1" dirty="0" err="1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́</a:t>
            </a:r>
            <a:r>
              <a:rPr lang="ru-RU" sz="2800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кто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— ‘строитель’</a:t>
            </a:r>
          </a:p>
          <a:p>
            <a:pPr indent="540385" algn="just">
              <a:spcAft>
                <a:spcPts val="0"/>
              </a:spcAft>
            </a:pPr>
            <a:r>
              <a:rPr lang="ru-RU" sz="3200" b="1" i="1" u="sng" dirty="0" err="1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</a:t>
            </a:r>
            <a:r>
              <a:rPr lang="ru-RU" sz="2800" b="1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рх</a:t>
            </a:r>
            <a:r>
              <a:rPr lang="ru-RU" sz="3200" b="1" i="1" u="sng" dirty="0" err="1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</a:t>
            </a:r>
            <a:r>
              <a:rPr lang="ru-RU" sz="2800" b="1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тект</a:t>
            </a:r>
            <a:r>
              <a:rPr lang="ru-RU" sz="2800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у́ра</a:t>
            </a:r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540385" algn="just">
              <a:spcAft>
                <a:spcPts val="0"/>
              </a:spcAft>
            </a:pPr>
            <a:r>
              <a:rPr lang="ru-RU" sz="3200" b="1" i="1" u="sng" dirty="0" err="1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</a:t>
            </a:r>
            <a:r>
              <a:rPr lang="ru-RU" sz="2800" b="1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рх</a:t>
            </a:r>
            <a:r>
              <a:rPr lang="ru-RU" sz="3200" b="1" i="1" u="sng" dirty="0" err="1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</a:t>
            </a:r>
            <a:r>
              <a:rPr lang="ru-RU" sz="2800" b="1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тект</a:t>
            </a:r>
            <a:r>
              <a:rPr lang="ru-RU" sz="2800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у́рный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92591" y="4046081"/>
            <a:ext cx="1064186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У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слова </a:t>
            </a:r>
            <a:r>
              <a:rPr lang="ru-RU" sz="2400" b="1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архитектор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есть синоним — </a:t>
            </a:r>
            <a:r>
              <a:rPr lang="ru-RU" sz="2400" b="1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зодчий</a:t>
            </a:r>
            <a:r>
              <a:rPr lang="ru-RU" sz="24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Оно употребляется в тех случаях, когда речь идет о наиболее талантливых, известных архитекторах прошлого. 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Например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В. И. Баженов (1737—1799) — выдающийся русский зодчий. 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Кстати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слово 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зодчий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происходит от древнерусского </a:t>
            </a:r>
            <a:r>
              <a:rPr lang="ru-RU" sz="2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зод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— ‘глина’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79164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22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http://img0.liveinternet.ru/images/attach/c/8/99/237/99237566_Padezh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270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http://genreketis.ucoz.com/_ph/5/2/173520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3352" y="548680"/>
            <a:ext cx="11377264" cy="4327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Пользуясь образцом для рассуждений на стр. </a:t>
            </a:r>
            <a:r>
              <a:rPr lang="ru-RU" sz="24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???, </a:t>
            </a:r>
            <a:r>
              <a:rPr lang="ru-RU" sz="24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определить падеж каждого существительного из </a:t>
            </a:r>
            <a:r>
              <a:rPr lang="ru-RU" sz="24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пословиц:</a:t>
            </a:r>
            <a:endParaRPr lang="ru-RU" sz="20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i="1" dirty="0" smtClean="0"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r>
              <a:rPr lang="ru-RU" sz="2800" b="1" i="1" dirty="0" smtClean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Лакомка </a:t>
            </a:r>
            <a:r>
              <a:rPr lang="ru-RU" sz="2800" b="1" i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овца к </a:t>
            </a:r>
            <a:r>
              <a:rPr lang="ru-RU" sz="2800" b="1" i="1" dirty="0" err="1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сол</a:t>
            </a:r>
            <a:r>
              <a:rPr lang="ru-RU" sz="2800" b="1" i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.., а коза к вол.. . </a:t>
            </a:r>
            <a:endParaRPr lang="ru-RU" sz="2800" b="1" i="1" dirty="0" smtClean="0">
              <a:solidFill>
                <a:schemeClr val="bg1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endParaRPr lang="ru-RU" sz="2800" b="1" i="1" dirty="0" smtClean="0">
              <a:solidFill>
                <a:schemeClr val="bg1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r>
              <a:rPr lang="ru-RU" sz="2800" b="1" i="1" dirty="0" err="1" smtClean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Реч</a:t>
            </a:r>
            <a:r>
              <a:rPr lang="ru-RU" sz="2800" b="1" i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.. к </a:t>
            </a:r>
            <a:r>
              <a:rPr lang="ru-RU" sz="2800" b="1" i="1" dirty="0" err="1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реч</a:t>
            </a:r>
            <a:r>
              <a:rPr lang="ru-RU" sz="2800" b="1" i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.. идет. </a:t>
            </a:r>
            <a:endParaRPr lang="ru-RU" sz="2800" b="1" i="1" dirty="0" smtClean="0">
              <a:solidFill>
                <a:schemeClr val="bg1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endParaRPr lang="ru-RU" sz="2800" b="1" i="1" dirty="0" smtClean="0">
              <a:solidFill>
                <a:schemeClr val="bg1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r>
              <a:rPr lang="ru-RU" sz="2800" b="1" i="1" dirty="0" smtClean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Без </a:t>
            </a:r>
            <a:r>
              <a:rPr lang="ru-RU" sz="2800" b="1" i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букваря и грамматик.. не научишься математик.. . </a:t>
            </a:r>
            <a:endParaRPr lang="ru-RU" sz="2800" b="1" i="1" dirty="0" smtClean="0">
              <a:solidFill>
                <a:schemeClr val="bg1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endParaRPr lang="ru-RU" sz="2800" b="1" i="1" dirty="0" smtClean="0">
              <a:solidFill>
                <a:schemeClr val="bg1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r>
              <a:rPr lang="ru-RU" sz="2800" b="1" i="1" dirty="0" smtClean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От </a:t>
            </a:r>
            <a:r>
              <a:rPr lang="ru-RU" sz="2800" b="1" i="1" dirty="0" err="1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радост</a:t>
            </a:r>
            <a:r>
              <a:rPr lang="ru-RU" sz="2800" b="1" i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.. кудри вьются, а в </a:t>
            </a:r>
            <a:r>
              <a:rPr lang="ru-RU" sz="2800" b="1" i="1" dirty="0" err="1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печал</a:t>
            </a:r>
            <a:r>
              <a:rPr lang="ru-RU" sz="2800" b="1" i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.. секутся</a:t>
            </a:r>
            <a:endParaRPr lang="ru-RU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4392" y="1124203"/>
            <a:ext cx="2450115" cy="230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71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Шаблон (фон) презентации &quot;Школьный&quot; (к 1 сентября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791744" y="248151"/>
            <a:ext cx="4093300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Языковая разминка.</a:t>
            </a:r>
            <a:endParaRPr lang="ru-RU" sz="2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95800" y="804585"/>
            <a:ext cx="684076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Орфографическая пятиминутка.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spc="100" dirty="0">
                <a:latin typeface="Times New Roman" panose="02020603050405020304" pitchFamily="18" charset="0"/>
                <a:ea typeface="Calibri" panose="020F0502020204030204" pitchFamily="34" charset="0"/>
              </a:rPr>
              <a:t>Задание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: используя прием подстановки, дописать надежные окончания существительных 2-го склонения.</a:t>
            </a:r>
          </a:p>
          <a:p>
            <a:pPr indent="54038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51784" y="2420888"/>
            <a:ext cx="77715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Работал в сел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е́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Полесь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.., </a:t>
            </a:r>
            <a:r>
              <a:rPr 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Закарпать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.., </a:t>
            </a:r>
            <a:r>
              <a:rPr 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Закавказь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.., Среднем </a:t>
            </a:r>
            <a:r>
              <a:rPr 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Поволжь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.., </a:t>
            </a:r>
            <a:r>
              <a:rPr 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Приураль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.., </a:t>
            </a:r>
            <a:r>
              <a:rPr 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Забайкаль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.., </a:t>
            </a:r>
            <a:r>
              <a:rPr 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Приморь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..). 2. Жили под </a:t>
            </a:r>
            <a:r>
              <a:rPr 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Орл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о́м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(Хабаровск.., Владивосток.., Иркутск.., Ростов.., Челябинск..). 3. Отдыхали под </a:t>
            </a:r>
            <a:r>
              <a:rPr 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Орл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о́м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(Харьков.., Краснодар.., Кисловодск.., Пятигорск..).</a:t>
            </a:r>
            <a:endParaRPr lang="ru-RU" sz="2800" i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25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8" y="-28801"/>
            <a:ext cx="12193057" cy="689517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12342" y="836712"/>
            <a:ext cx="11593288" cy="582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Письмо по памяти.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Прочитать текст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дважды.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Озаглавить текст. Записать его по памяти в тетрадь. В записанном тексте над существительными указать их род и склонение.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Зима. Обоз помещика 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Энгельгарда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движется из 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Вильны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Петербург. Везут мебель и тяжелые сундуки. Заунывно скрипят полозья. Дует поземка. Бьет в лицо сухой крупчатый снег. На редких остановках люди успевают согреться и снова в путь.</a:t>
            </a:r>
            <a:endParaRPr lang="ru-RU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Идет с обозом и Тарас Шевченко. Он крепостной 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Энгельгарда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Он идет в худых сапогах. На полпути один сапог со всем развалился. Тогда мальчик обвязывает ногу тряпками и шагает в одном сапоге.</a:t>
            </a:r>
            <a:endParaRPr lang="ru-RU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(Ю. Марголис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33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1562</TotalTime>
  <Words>358</Words>
  <Application>Microsoft Office PowerPoint</Application>
  <PresentationFormat>Широкоэкранный</PresentationFormat>
  <Paragraphs>32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Arial Narrow</vt:lpstr>
      <vt:lpstr>Calibri</vt:lpstr>
      <vt:lpstr>Cambria</vt:lpstr>
      <vt:lpstr>Times New Roman</vt:lpstr>
      <vt:lpstr>Wingdings</vt:lpstr>
      <vt:lpstr>Тема Office</vt:lpstr>
      <vt:lpstr>Презентация PowerPoint</vt:lpstr>
      <vt:lpstr>Словарно-орфографическая работа.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Склонение</dc:title>
  <dc:creator>User; Леонтьева В.А.</dc:creator>
  <cp:lastModifiedBy>DNA7 X64</cp:lastModifiedBy>
  <cp:revision>81</cp:revision>
  <dcterms:created xsi:type="dcterms:W3CDTF">2014-02-18T09:33:53Z</dcterms:created>
  <dcterms:modified xsi:type="dcterms:W3CDTF">2015-12-17T18:10:29Z</dcterms:modified>
</cp:coreProperties>
</file>