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2"/>
  </p:notesMasterIdLst>
  <p:sldIdLst>
    <p:sldId id="342" r:id="rId2"/>
    <p:sldId id="343" r:id="rId3"/>
    <p:sldId id="348" r:id="rId4"/>
    <p:sldId id="345" r:id="rId5"/>
    <p:sldId id="287" r:id="rId6"/>
    <p:sldId id="285" r:id="rId7"/>
    <p:sldId id="290" r:id="rId8"/>
    <p:sldId id="291" r:id="rId9"/>
    <p:sldId id="292" r:id="rId10"/>
    <p:sldId id="294" r:id="rId11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AD6E672-5A93-43DF-A83E-55858D14421D}" type="datetimeFigureOut">
              <a:rPr lang="ru-RU"/>
              <a:pPr>
                <a:defRPr/>
              </a:pPr>
              <a:t>17.12.2015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AE966D5-FE82-412B-97CA-250E9D70C8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1149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BD054-C4CB-49BF-8431-0F7B01B9EFE8}" type="datetimeFigureOut">
              <a:rPr lang="ru-RU"/>
              <a:pPr>
                <a:defRPr/>
              </a:pPr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54974-F7C1-4720-BEAB-F1A534C54C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1D28A-9F41-4679-A766-5DCA4044EC74}" type="datetimeFigureOut">
              <a:rPr lang="ru-RU"/>
              <a:pPr>
                <a:defRPr/>
              </a:pPr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9E6DD-4808-42A2-85EC-BA8C9A9A9F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DDECF-CF32-4DA4-B030-459AF0170E52}" type="datetimeFigureOut">
              <a:rPr lang="ru-RU"/>
              <a:pPr>
                <a:defRPr/>
              </a:pPr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6648E-C353-4593-A602-0F5205B10E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6233" y="304801"/>
            <a:ext cx="10668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755651" y="1752600"/>
            <a:ext cx="10668000" cy="426720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12800" y="624522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271FA-15CA-446C-A118-0734CD9CDF65}" type="datetimeFigureOut">
              <a:rPr lang="ru-RU"/>
              <a:pPr>
                <a:defRPr/>
              </a:pPr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3AD85-9B82-4C9D-A1BC-D63A7372FE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C3451-3FEB-4566-BA22-1CF0C91F808A}" type="datetimeFigureOut">
              <a:rPr lang="ru-RU"/>
              <a:pPr>
                <a:defRPr/>
              </a:pPr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F7592-D976-4A60-9B91-71E6338E8B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DE27C-DF0D-4B79-8732-77458EF044F8}" type="datetimeFigureOut">
              <a:rPr lang="ru-RU"/>
              <a:pPr>
                <a:defRPr/>
              </a:pPr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A1E39-4230-4611-B0FB-9811982064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8B58D-532D-4010-B254-A6535347F036}" type="datetimeFigureOut">
              <a:rPr lang="ru-RU"/>
              <a:pPr>
                <a:defRPr/>
              </a:pPr>
              <a:t>17.12.2015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1D533-60DF-42B1-A7FD-EACFB8B0ED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5E5AB-38AD-4719-8B2B-D7732D4AF7B8}" type="datetimeFigureOut">
              <a:rPr lang="ru-RU"/>
              <a:pPr>
                <a:defRPr/>
              </a:pPr>
              <a:t>17.12.2015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A8794-48AC-4B9E-A5C0-F4988386F1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F5F99-AB66-4F67-BC3E-916776920D41}" type="datetimeFigureOut">
              <a:rPr lang="ru-RU"/>
              <a:pPr>
                <a:defRPr/>
              </a:pPr>
              <a:t>17.12.2015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D27CE-B537-4606-9123-90636FA841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39B02-82D0-4D68-BF16-A54ED45FA1B9}" type="datetimeFigureOut">
              <a:rPr lang="ru-RU"/>
              <a:pPr>
                <a:defRPr/>
              </a:pPr>
              <a:t>17.12.2015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CA24B-6FF1-449D-9C41-7A7DE8C10F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EA560-C84D-49C3-AB97-5E7E3F6AB713}" type="datetimeFigureOut">
              <a:rPr lang="ru-RU"/>
              <a:pPr>
                <a:defRPr/>
              </a:pPr>
              <a:t>17.12.2015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79F6A-04CC-498B-8664-CED9406C0C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54473-2080-4142-A414-3BED9E043CB7}" type="datetimeFigureOut">
              <a:rPr lang="ru-RU"/>
              <a:pPr>
                <a:defRPr/>
              </a:pPr>
              <a:t>17.12.2015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86626-4683-469C-9974-C8D795D45D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174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B5E2261-F2DA-436C-9609-70056D6842E8}" type="datetimeFigureOut">
              <a:rPr lang="ru-RU"/>
              <a:pPr>
                <a:defRPr/>
              </a:pPr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8391F85-02ED-427A-85BA-8732E29BC9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6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338" name="Picture 2" descr="http://newkino.su/image/aHR0cDovL2R2YnN0YW5kYXJ0LnJ1L2ltYWdlLnBocD9hSFIwY0RvdkwzTmphRzl2YkMxaWIzZ3VjblV2YVcxaFoyVnpMM04wYjNKcFpYTXZjMmhoWW14dmJubGZjSEpsZW1WdWRHRjZhWGxmTXk1cWNHYz0=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2192000" cy="6946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286377" y="1909763"/>
            <a:ext cx="4013597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57462" y="554038"/>
            <a:ext cx="6872288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9595" y="1751072"/>
            <a:ext cx="45365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libri"/>
                <a:cs typeface="Cambria" panose="02040503050406030204" pitchFamily="18" charset="0"/>
              </a:rPr>
              <a:t>Цели и задачи урока:</a:t>
            </a:r>
            <a:endParaRPr lang="ru-RU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n-lt"/>
            </a:endParaRPr>
          </a:p>
        </p:txBody>
      </p:sp>
      <p:sp>
        <p:nvSpPr>
          <p:cNvPr id="14343" name="Прямоугольник 8"/>
          <p:cNvSpPr>
            <a:spLocks noChangeArrowheads="1"/>
          </p:cNvSpPr>
          <p:nvPr/>
        </p:nvSpPr>
        <p:spPr bwMode="auto">
          <a:xfrm>
            <a:off x="5136356" y="1989138"/>
            <a:ext cx="457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 b="1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31504" y="673854"/>
            <a:ext cx="841448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Правописание гласных в падежных окончаниях </a:t>
            </a:r>
          </a:p>
          <a:p>
            <a:r>
              <a:rPr lang="ru-RU" sz="3200" b="1" i="1" dirty="0" smtClean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имён существительных</a:t>
            </a:r>
            <a:endParaRPr lang="ru-RU" sz="3200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542" y="2917851"/>
            <a:ext cx="2816596" cy="341405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55840" y="1903846"/>
            <a:ext cx="66967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</a:rPr>
              <a:t>учащиеся формируют </a:t>
            </a:r>
            <a:r>
              <a:rPr lang="ru-RU" sz="2400" b="1" dirty="0">
                <a:solidFill>
                  <a:schemeClr val="bg1"/>
                </a:solidFill>
                <a:latin typeface="Arial Narrow" pitchFamily="34" charset="0"/>
              </a:rPr>
              <a:t>знания о правописании гласных </a:t>
            </a:r>
            <a:r>
              <a:rPr lang="ru-RU" sz="2400" b="1" i="1" dirty="0">
                <a:solidFill>
                  <a:schemeClr val="bg1"/>
                </a:solidFill>
                <a:latin typeface="Arial Narrow" pitchFamily="34" charset="0"/>
              </a:rPr>
              <a:t>е</a:t>
            </a:r>
            <a:r>
              <a:rPr lang="ru-RU" sz="2400" b="1" dirty="0">
                <a:solidFill>
                  <a:schemeClr val="bg1"/>
                </a:solidFill>
                <a:latin typeface="Arial Narrow" pitchFamily="34" charset="0"/>
              </a:rPr>
              <a:t> и </a:t>
            </a:r>
            <a:r>
              <a:rPr lang="ru-RU" sz="2400" b="1" i="1" dirty="0" err="1">
                <a:solidFill>
                  <a:schemeClr val="bg1"/>
                </a:solidFill>
                <a:latin typeface="Arial Narrow" pitchFamily="34" charset="0"/>
              </a:rPr>
              <a:t>и</a:t>
            </a:r>
            <a:r>
              <a:rPr lang="ru-RU" sz="2400" b="1" dirty="0">
                <a:solidFill>
                  <a:schemeClr val="bg1"/>
                </a:solidFill>
                <a:latin typeface="Arial Narrow" pitchFamily="34" charset="0"/>
              </a:rPr>
              <a:t> в падежных окончаниях существительных в единственном </a:t>
            </a:r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</a:rPr>
              <a:t>числе;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</a:rPr>
              <a:t>формируют </a:t>
            </a:r>
            <a:r>
              <a:rPr lang="ru-RU" sz="2400" b="1" dirty="0">
                <a:solidFill>
                  <a:schemeClr val="bg1"/>
                </a:solidFill>
                <a:latin typeface="Arial Narrow" pitchFamily="34" charset="0"/>
              </a:rPr>
              <a:t>знания о порядке рассуждения для применения </a:t>
            </a:r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</a:rPr>
              <a:t>правил</a:t>
            </a:r>
            <a:r>
              <a:rPr lang="ru-RU" sz="2400" b="1" dirty="0">
                <a:solidFill>
                  <a:schemeClr val="bg1"/>
                </a:solidFill>
                <a:latin typeface="Arial Narrow" pitchFamily="34" charset="0"/>
              </a:rPr>
              <a:t>;</a:t>
            </a:r>
            <a:endParaRPr lang="ru-RU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</a:rPr>
              <a:t>формировать </a:t>
            </a:r>
            <a:r>
              <a:rPr lang="ru-RU" sz="2400" b="1" dirty="0">
                <a:solidFill>
                  <a:schemeClr val="bg1"/>
                </a:solidFill>
                <a:latin typeface="Arial Narrow" pitchFamily="34" charset="0"/>
              </a:rPr>
              <a:t>умение находить существительные с изученной орфограммой; </a:t>
            </a:r>
            <a:endParaRPr lang="ru-RU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</a:rPr>
              <a:t>отрабатывают </a:t>
            </a:r>
            <a:r>
              <a:rPr lang="ru-RU" sz="2400" b="1" dirty="0">
                <a:solidFill>
                  <a:schemeClr val="bg1"/>
                </a:solidFill>
                <a:latin typeface="Arial Narrow" pitchFamily="34" charset="0"/>
              </a:rPr>
              <a:t>навык правильно писать гласные</a:t>
            </a:r>
            <a:r>
              <a:rPr lang="ru-RU" sz="2400" b="1" i="1" dirty="0">
                <a:solidFill>
                  <a:schemeClr val="bg1"/>
                </a:solidFill>
                <a:latin typeface="Arial Narrow" pitchFamily="34" charset="0"/>
              </a:rPr>
              <a:t> е — и </a:t>
            </a:r>
            <a:r>
              <a:rPr lang="ru-RU" sz="2400" b="1" dirty="0">
                <a:solidFill>
                  <a:schemeClr val="bg1"/>
                </a:solidFill>
                <a:latin typeface="Arial Narrow" pitchFamily="34" charset="0"/>
              </a:rPr>
              <a:t>в безударных падежных окончаниях </a:t>
            </a:r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</a:rPr>
              <a:t>существительных.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2796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3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0000"/>
                </a:solidFill>
              </a:rPr>
              <a:t>ПРОВЕРЬТЕ  СЕБЯ</a:t>
            </a:r>
          </a:p>
        </p:txBody>
      </p:sp>
      <p:graphicFrame>
        <p:nvGraphicFramePr>
          <p:cNvPr id="27695" name="Group 47"/>
          <p:cNvGraphicFramePr>
            <a:graphicFrameLocks noGrp="1"/>
          </p:cNvGraphicFramePr>
          <p:nvPr>
            <p:ph idx="4294967295"/>
          </p:nvPr>
        </p:nvGraphicFramePr>
        <p:xfrm>
          <a:off x="1992313" y="1700213"/>
          <a:ext cx="8229600" cy="4274820"/>
        </p:xfrm>
        <a:graphic>
          <a:graphicData uri="http://schemas.openxmlformats.org/drawingml/2006/table">
            <a:tbl>
              <a:tblPr/>
              <a:tblGrid>
                <a:gridCol w="1162050"/>
                <a:gridCol w="2520950"/>
                <a:gridCol w="2489200"/>
                <a:gridCol w="2057400"/>
              </a:tblGrid>
              <a:tr h="1028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93913" indent="-398463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511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30083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655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9227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93913" indent="-398463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511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30083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655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9227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склонение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93913" indent="-398463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511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30083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655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9227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склонение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93913" indent="-398463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511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30083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655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9227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склонение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93913" indent="-398463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511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30083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655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9227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Р.п.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93913" indent="-398463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511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30083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655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9227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6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panose="020B0604030504040204" pitchFamily="34" charset="0"/>
                        </a:rPr>
                        <a:t>-ы -и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93913" indent="-398463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511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30083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655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9227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6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panose="020B0604030504040204" pitchFamily="34" charset="0"/>
                        </a:rPr>
                        <a:t>-а -я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93913" indent="-398463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511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30083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655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9227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6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panose="020B0604030504040204" pitchFamily="34" charset="0"/>
                        </a:rPr>
                        <a:t>-и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93913" indent="-398463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511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30083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655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9227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Д.п.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93913" indent="-398463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511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30083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655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9227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6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panose="020B0604030504040204" pitchFamily="34" charset="0"/>
                        </a:rPr>
                        <a:t>-е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93913" indent="-398463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511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30083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655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9227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6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panose="020B0604030504040204" pitchFamily="34" charset="0"/>
                        </a:rPr>
                        <a:t>-у -ю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93913" indent="-398463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511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30083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655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9227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6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panose="020B0604030504040204" pitchFamily="34" charset="0"/>
                        </a:rPr>
                        <a:t>-и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93913" indent="-398463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511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30083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655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9227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П.п.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93913" indent="-398463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511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30083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655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9227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6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panose="020B0604030504040204" pitchFamily="34" charset="0"/>
                        </a:rPr>
                        <a:t>-е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93913" indent="-398463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511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30083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655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9227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6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panose="020B0604030504040204" pitchFamily="34" charset="0"/>
                        </a:rPr>
                        <a:t>-е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93913" indent="-398463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511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30083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655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9227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6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panose="020B0604030504040204" pitchFamily="34" charset="0"/>
                        </a:rPr>
                        <a:t>-и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06090"/>
          </a:xfrm>
        </p:spPr>
        <p:txBody>
          <a:bodyPr/>
          <a:lstStyle/>
          <a:p>
            <a:r>
              <a:rPr lang="ru-RU" sz="3600" b="1" dirty="0">
                <a:solidFill>
                  <a:schemeClr val="bg1"/>
                </a:solidFill>
              </a:rPr>
              <a:t>Словарно-орфографическая работа</a:t>
            </a:r>
            <a:r>
              <a:rPr lang="ru-RU" sz="3600" b="1" dirty="0" smtClean="0">
                <a:solidFill>
                  <a:schemeClr val="bg1"/>
                </a:solidFill>
              </a:rPr>
              <a:t>.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15480" y="2132856"/>
            <a:ext cx="97210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err="1" smtClean="0"/>
              <a:t>Н</a:t>
            </a:r>
            <a:r>
              <a:rPr lang="ru-RU" sz="2800" i="1" u="sng" dirty="0" err="1" smtClean="0">
                <a:solidFill>
                  <a:srgbClr val="C00000"/>
                </a:solidFill>
              </a:rPr>
              <a:t>а</a:t>
            </a:r>
            <a:r>
              <a:rPr lang="ru-RU" sz="2800" i="1" dirty="0" err="1" smtClean="0"/>
              <a:t>в</a:t>
            </a:r>
            <a:r>
              <a:rPr lang="ru-RU" sz="2800" i="1" u="sng" dirty="0" err="1" smtClean="0">
                <a:solidFill>
                  <a:srgbClr val="C00000"/>
                </a:solidFill>
              </a:rPr>
              <a:t>и</a:t>
            </a:r>
            <a:r>
              <a:rPr lang="ru-RU" sz="2800" i="1" dirty="0" err="1" smtClean="0"/>
              <a:t>га́ция</a:t>
            </a:r>
            <a:r>
              <a:rPr lang="ru-RU" sz="2800" i="1" dirty="0"/>
              <a:t>.                              </a:t>
            </a:r>
            <a:r>
              <a:rPr lang="ru-RU" sz="2800" i="1" dirty="0" err="1" smtClean="0"/>
              <a:t>Н</a:t>
            </a:r>
            <a:r>
              <a:rPr lang="ru-RU" sz="2800" b="1" i="1" u="sng" dirty="0" err="1" smtClean="0">
                <a:solidFill>
                  <a:srgbClr val="C00000"/>
                </a:solidFill>
              </a:rPr>
              <a:t>а</a:t>
            </a:r>
            <a:r>
              <a:rPr lang="ru-RU" sz="2800" i="1" u="sng" dirty="0" err="1" smtClean="0">
                <a:solidFill>
                  <a:srgbClr val="C00000"/>
                </a:solidFill>
              </a:rPr>
              <a:t>́</a:t>
            </a:r>
            <a:r>
              <a:rPr lang="ru-RU" sz="2800" i="1" dirty="0" err="1" smtClean="0"/>
              <a:t>в</a:t>
            </a:r>
            <a:r>
              <a:rPr lang="ru-RU" sz="2800" i="1" u="sng" dirty="0" err="1" smtClean="0">
                <a:solidFill>
                  <a:srgbClr val="C00000"/>
                </a:solidFill>
              </a:rPr>
              <a:t>и</a:t>
            </a:r>
            <a:r>
              <a:rPr lang="ru-RU" sz="2800" dirty="0" smtClean="0"/>
              <a:t> </a:t>
            </a:r>
            <a:r>
              <a:rPr lang="ru-RU" sz="2800" dirty="0"/>
              <a:t>— ‘корабль’ (</a:t>
            </a:r>
            <a:r>
              <a:rPr lang="ru-RU" sz="2800" i="1" dirty="0"/>
              <a:t>лат</a:t>
            </a:r>
            <a:r>
              <a:rPr lang="ru-RU" sz="2800" dirty="0"/>
              <a:t>.)</a:t>
            </a:r>
          </a:p>
          <a:p>
            <a:r>
              <a:rPr lang="ru-RU" sz="2800" b="1" i="1" dirty="0" err="1"/>
              <a:t>Нав</a:t>
            </a:r>
            <a:r>
              <a:rPr lang="ru-RU" sz="2800" b="1" i="1" dirty="0" err="1">
                <a:solidFill>
                  <a:srgbClr val="C00000"/>
                </a:solidFill>
              </a:rPr>
              <a:t>и</a:t>
            </a:r>
            <a:r>
              <a:rPr lang="ru-RU" sz="2800" b="1" i="1" dirty="0" err="1"/>
              <a:t>г</a:t>
            </a:r>
            <a:r>
              <a:rPr lang="ru-RU" sz="2800" b="1" i="1" dirty="0" err="1">
                <a:solidFill>
                  <a:srgbClr val="C00000"/>
                </a:solidFill>
              </a:rPr>
              <a:t>а</a:t>
            </a:r>
            <a:r>
              <a:rPr lang="ru-RU" sz="2800" b="1" i="1" dirty="0" err="1"/>
              <a:t>ц</a:t>
            </a:r>
            <a:r>
              <a:rPr lang="ru-RU" sz="2800" i="1" dirty="0" err="1"/>
              <a:t>ио́</a:t>
            </a:r>
            <a:r>
              <a:rPr lang="ru-RU" sz="2800" i="1" u="sng" dirty="0" err="1">
                <a:solidFill>
                  <a:srgbClr val="C00000"/>
                </a:solidFill>
              </a:rPr>
              <a:t>нн</a:t>
            </a:r>
            <a:r>
              <a:rPr lang="ru-RU" sz="2800" i="1" dirty="0" err="1"/>
              <a:t>ый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9237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Л. Успенский «Почему не иначе»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1344" y="1268760"/>
            <a:ext cx="1152128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                                   КОСМОНАВТ</a:t>
            </a:r>
            <a:r>
              <a:rPr lang="ru-RU" sz="2000" b="1" dirty="0"/>
              <a:t>.</a:t>
            </a:r>
          </a:p>
          <a:p>
            <a:r>
              <a:rPr lang="ru-RU" sz="2000" b="1" dirty="0"/>
              <a:t> </a:t>
            </a:r>
          </a:p>
          <a:p>
            <a:r>
              <a:rPr lang="ru-RU" sz="2000" b="1" dirty="0"/>
              <a:t>  Слово это сложено не так давно (в общий язык вошло только с 1961 </a:t>
            </a:r>
            <a:r>
              <a:rPr lang="ru-RU" sz="2000" b="1" dirty="0" smtClean="0"/>
              <a:t>года, с </a:t>
            </a:r>
            <a:r>
              <a:rPr lang="ru-RU" sz="2000" b="1" dirty="0"/>
              <a:t>полета Юрия Гагарина), но из очень древних составных частей.</a:t>
            </a:r>
          </a:p>
          <a:p>
            <a:r>
              <a:rPr lang="ru-RU" sz="2000" b="1" dirty="0"/>
              <a:t>  В самом деле, греческое слово "космос" имело несколько </a:t>
            </a:r>
            <a:r>
              <a:rPr lang="ru-RU" sz="2000" b="1" dirty="0" err="1"/>
              <a:t>значений</a:t>
            </a:r>
            <a:r>
              <a:rPr lang="ru-RU" sz="2000" b="1" dirty="0" err="1" smtClean="0"/>
              <a:t>:"</a:t>
            </a:r>
            <a:r>
              <a:rPr lang="ru-RU" sz="2000" b="1" dirty="0" err="1"/>
              <a:t>украшение</a:t>
            </a:r>
            <a:r>
              <a:rPr lang="ru-RU" sz="2000" b="1" dirty="0" smtClean="0"/>
              <a:t>", "</a:t>
            </a:r>
            <a:r>
              <a:rPr lang="ru-RU" sz="2000" b="1" dirty="0"/>
              <a:t>наряд" (отсюда - наша "косметика" - то, что должно </a:t>
            </a:r>
            <a:r>
              <a:rPr lang="ru-RU" sz="2000" b="1" dirty="0" smtClean="0"/>
              <a:t>украшать лицо </a:t>
            </a:r>
            <a:r>
              <a:rPr lang="ru-RU" sz="2000" b="1" dirty="0"/>
              <a:t>человека), затем - "порядок" (в противоположность "хаосу" - "беспорядку</a:t>
            </a:r>
            <a:r>
              <a:rPr lang="ru-RU" sz="2000" b="1" dirty="0" smtClean="0"/>
              <a:t>") и </a:t>
            </a:r>
            <a:r>
              <a:rPr lang="ru-RU" sz="2000" b="1" dirty="0"/>
              <a:t>наконец Вселенная. Но греки, говоря "космос", имели в виду именно стройный,</a:t>
            </a:r>
          </a:p>
          <a:p>
            <a:r>
              <a:rPr lang="ru-RU" sz="2000" b="1" dirty="0"/>
              <a:t>упорядоченный мир, который боги выделили из первозданного хаоса, пустоты </a:t>
            </a:r>
            <a:r>
              <a:rPr lang="ru-RU" sz="2000" b="1" dirty="0" smtClean="0"/>
              <a:t>и мрака</a:t>
            </a:r>
            <a:r>
              <a:rPr lang="ru-RU" sz="2000" b="1" dirty="0"/>
              <a:t>: они ведь считали его не таким уж большим  и существующим только </a:t>
            </a:r>
            <a:r>
              <a:rPr lang="ru-RU" sz="2000" b="1" dirty="0" smtClean="0"/>
              <a:t>для человека </a:t>
            </a:r>
            <a:r>
              <a:rPr lang="ru-RU" sz="2000" b="1" dirty="0"/>
              <a:t>и для правящих людьми небожителей - богов. Мы придали этому </a:t>
            </a:r>
            <a:r>
              <a:rPr lang="ru-RU" sz="2000" b="1" dirty="0" smtClean="0"/>
              <a:t>слову несравненно </a:t>
            </a:r>
            <a:r>
              <a:rPr lang="ru-RU" sz="2000" b="1" dirty="0"/>
              <a:t>более широкое, безбрежное значение, уразумев </a:t>
            </a:r>
            <a:r>
              <a:rPr lang="ru-RU" sz="2000" b="1" dirty="0" smtClean="0"/>
              <a:t>бесконечность Вселенной</a:t>
            </a:r>
            <a:r>
              <a:rPr lang="ru-RU" sz="2000" b="1" dirty="0"/>
              <a:t>. Этот величавый "космос" и является первым элементом нашего слова.</a:t>
            </a:r>
          </a:p>
          <a:p>
            <a:r>
              <a:rPr lang="ru-RU" sz="2000" b="1" dirty="0"/>
              <a:t>Вторую часть составляет тоже греческое слово "</a:t>
            </a:r>
            <a:r>
              <a:rPr lang="ru-RU" sz="2000" b="1" dirty="0" err="1"/>
              <a:t>наутэс</a:t>
            </a:r>
            <a:r>
              <a:rPr lang="ru-RU" sz="2000" b="1" dirty="0"/>
              <a:t>" - "моряк", "</a:t>
            </a:r>
            <a:r>
              <a:rPr lang="ru-RU" sz="2000" b="1" dirty="0" err="1" smtClean="0"/>
              <a:t>плаватель</a:t>
            </a:r>
            <a:r>
              <a:rPr lang="ru-RU" sz="2000" b="1" dirty="0" smtClean="0"/>
              <a:t>« (</a:t>
            </a:r>
            <a:r>
              <a:rPr lang="ru-RU" sz="2000" b="1" dirty="0"/>
              <a:t>но не беспечный пассажир, а настоящий "корабельщик"). Слово это </a:t>
            </a:r>
            <a:r>
              <a:rPr lang="ru-RU" sz="2000" b="1" dirty="0" smtClean="0"/>
              <a:t>связано теснейшим </a:t>
            </a:r>
            <a:r>
              <a:rPr lang="ru-RU" sz="2000" b="1" dirty="0"/>
              <a:t>образом с "</a:t>
            </a:r>
            <a:r>
              <a:rPr lang="ru-RU" sz="2000" b="1" dirty="0" err="1"/>
              <a:t>наус</a:t>
            </a:r>
            <a:r>
              <a:rPr lang="ru-RU" sz="2000" b="1" dirty="0"/>
              <a:t>" - "корабль". Их слияние и дало едва ли не </a:t>
            </a:r>
            <a:r>
              <a:rPr lang="ru-RU" sz="2000" b="1" dirty="0" smtClean="0"/>
              <a:t>самое славное </a:t>
            </a:r>
            <a:r>
              <a:rPr lang="ru-RU" sz="2000" b="1" dirty="0"/>
              <a:t>из названий человеческих профессий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1258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48"/>
          <a:stretch/>
        </p:blipFill>
        <p:spPr bwMode="auto">
          <a:xfrm>
            <a:off x="0" y="1"/>
            <a:ext cx="12192000" cy="6861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460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9376" y="404664"/>
            <a:ext cx="108012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Объяснительный диктант на материале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словосочетаний (определить склонение и падеж им. сущ.).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 </a:t>
            </a:r>
          </a:p>
          <a:p>
            <a:r>
              <a:rPr lang="ru-RU" sz="2400" dirty="0" smtClean="0"/>
              <a:t>    </a:t>
            </a:r>
            <a:r>
              <a:rPr lang="ru-RU" sz="2800" b="1" i="1" dirty="0" smtClean="0">
                <a:solidFill>
                  <a:schemeClr val="bg1"/>
                </a:solidFill>
              </a:rPr>
              <a:t>Солнце </a:t>
            </a:r>
            <a:r>
              <a:rPr lang="ru-RU" sz="2800" b="1" i="1" dirty="0">
                <a:solidFill>
                  <a:schemeClr val="bg1"/>
                </a:solidFill>
              </a:rPr>
              <a:t>на </a:t>
            </a:r>
            <a:r>
              <a:rPr lang="ru-RU" sz="2800" b="1" i="1" dirty="0" err="1" smtClean="0">
                <a:solidFill>
                  <a:schemeClr val="bg1"/>
                </a:solidFill>
              </a:rPr>
              <a:t>ладон</a:t>
            </a:r>
            <a:r>
              <a:rPr lang="ru-RU" sz="2800" b="1" i="1" dirty="0" smtClean="0">
                <a:solidFill>
                  <a:schemeClr val="bg1"/>
                </a:solidFill>
              </a:rPr>
              <a:t>., </a:t>
            </a:r>
            <a:r>
              <a:rPr lang="ru-RU" sz="2800" b="1" i="1" dirty="0">
                <a:solidFill>
                  <a:schemeClr val="bg1"/>
                </a:solidFill>
              </a:rPr>
              <a:t>крошки в </a:t>
            </a:r>
            <a:r>
              <a:rPr lang="ru-RU" sz="2800" b="1" i="1" dirty="0" err="1" smtClean="0">
                <a:solidFill>
                  <a:schemeClr val="bg1"/>
                </a:solidFill>
              </a:rPr>
              <a:t>ладошк</a:t>
            </a:r>
            <a:r>
              <a:rPr lang="ru-RU" sz="2800" b="1" i="1" dirty="0" smtClean="0">
                <a:solidFill>
                  <a:schemeClr val="bg1"/>
                </a:solidFill>
              </a:rPr>
              <a:t>.., </a:t>
            </a:r>
            <a:r>
              <a:rPr lang="ru-RU" sz="2800" b="1" i="1" dirty="0">
                <a:solidFill>
                  <a:schemeClr val="bg1"/>
                </a:solidFill>
              </a:rPr>
              <a:t>крошки с </a:t>
            </a:r>
            <a:r>
              <a:rPr lang="ru-RU" sz="2800" b="1" i="1" dirty="0" err="1" smtClean="0">
                <a:solidFill>
                  <a:schemeClr val="bg1"/>
                </a:solidFill>
              </a:rPr>
              <a:t>ладошк</a:t>
            </a:r>
            <a:r>
              <a:rPr lang="ru-RU" sz="2800" b="1" i="1" dirty="0" smtClean="0">
                <a:solidFill>
                  <a:schemeClr val="bg1"/>
                </a:solidFill>
              </a:rPr>
              <a:t>.., </a:t>
            </a:r>
            <a:r>
              <a:rPr lang="ru-RU" sz="2800" b="1" i="1" dirty="0">
                <a:solidFill>
                  <a:schemeClr val="bg1"/>
                </a:solidFill>
              </a:rPr>
              <a:t>деревья в </a:t>
            </a:r>
            <a:r>
              <a:rPr lang="ru-RU" sz="2800" b="1" i="1" dirty="0" err="1" smtClean="0">
                <a:solidFill>
                  <a:schemeClr val="bg1"/>
                </a:solidFill>
              </a:rPr>
              <a:t>ине</a:t>
            </a:r>
            <a:r>
              <a:rPr lang="ru-RU" sz="2800" b="1" i="1" dirty="0" smtClean="0">
                <a:solidFill>
                  <a:schemeClr val="bg1"/>
                </a:solidFill>
              </a:rPr>
              <a:t>.., </a:t>
            </a:r>
            <a:r>
              <a:rPr lang="ru-RU" sz="2800" b="1" i="1" dirty="0">
                <a:solidFill>
                  <a:schemeClr val="bg1"/>
                </a:solidFill>
              </a:rPr>
              <a:t>парад на </a:t>
            </a:r>
            <a:r>
              <a:rPr lang="ru-RU" sz="2800" b="1" i="1" dirty="0" err="1" smtClean="0">
                <a:solidFill>
                  <a:schemeClr val="bg1"/>
                </a:solidFill>
              </a:rPr>
              <a:t>площад</a:t>
            </a:r>
            <a:r>
              <a:rPr lang="ru-RU" sz="2800" b="1" i="1" dirty="0" smtClean="0">
                <a:solidFill>
                  <a:schemeClr val="bg1"/>
                </a:solidFill>
              </a:rPr>
              <a:t>.., </a:t>
            </a:r>
            <a:r>
              <a:rPr lang="ru-RU" sz="2800" b="1" i="1" dirty="0">
                <a:solidFill>
                  <a:schemeClr val="bg1"/>
                </a:solidFill>
              </a:rPr>
              <a:t>пункт близ </a:t>
            </a:r>
            <a:r>
              <a:rPr lang="ru-RU" sz="2800" b="1" i="1" dirty="0" err="1" smtClean="0">
                <a:solidFill>
                  <a:schemeClr val="bg1"/>
                </a:solidFill>
              </a:rPr>
              <a:t>батаре</a:t>
            </a:r>
            <a:r>
              <a:rPr lang="ru-RU" sz="2800" b="1" i="1" dirty="0" smtClean="0">
                <a:solidFill>
                  <a:schemeClr val="bg1"/>
                </a:solidFill>
              </a:rPr>
              <a:t>.., </a:t>
            </a:r>
            <a:r>
              <a:rPr lang="ru-RU" sz="2800" b="1" i="1" dirty="0">
                <a:solidFill>
                  <a:schemeClr val="bg1"/>
                </a:solidFill>
              </a:rPr>
              <a:t>приказ по </a:t>
            </a:r>
            <a:r>
              <a:rPr lang="ru-RU" sz="2800" b="1" i="1" dirty="0" err="1" smtClean="0">
                <a:solidFill>
                  <a:schemeClr val="bg1"/>
                </a:solidFill>
              </a:rPr>
              <a:t>батаре</a:t>
            </a:r>
            <a:r>
              <a:rPr lang="ru-RU" sz="2800" b="1" i="1" dirty="0" smtClean="0">
                <a:solidFill>
                  <a:schemeClr val="bg1"/>
                </a:solidFill>
              </a:rPr>
              <a:t>.., </a:t>
            </a:r>
            <a:r>
              <a:rPr lang="ru-RU" sz="2800" b="1" i="1" dirty="0">
                <a:solidFill>
                  <a:schemeClr val="bg1"/>
                </a:solidFill>
              </a:rPr>
              <a:t>журнал для </a:t>
            </a:r>
            <a:r>
              <a:rPr lang="ru-RU" sz="2800" b="1" i="1" dirty="0" err="1" smtClean="0">
                <a:solidFill>
                  <a:schemeClr val="bg1"/>
                </a:solidFill>
              </a:rPr>
              <a:t>батаре</a:t>
            </a:r>
            <a:r>
              <a:rPr lang="ru-RU" sz="2800" b="1" i="1" dirty="0" smtClean="0">
                <a:solidFill>
                  <a:schemeClr val="bg1"/>
                </a:solidFill>
              </a:rPr>
              <a:t>..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3392" y="4149080"/>
            <a:ext cx="108732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  Солнце </a:t>
            </a:r>
            <a:r>
              <a:rPr lang="ru-RU" sz="2400" dirty="0"/>
              <a:t>на ладон</a:t>
            </a:r>
            <a:r>
              <a:rPr lang="ru-RU" sz="2400" u="sng" dirty="0">
                <a:solidFill>
                  <a:srgbClr val="C00000"/>
                </a:solidFill>
              </a:rPr>
              <a:t>и</a:t>
            </a:r>
            <a:r>
              <a:rPr lang="ru-RU" sz="2400" dirty="0"/>
              <a:t>, крошки в ладошк</a:t>
            </a:r>
            <a:r>
              <a:rPr lang="ru-RU" sz="2400" u="sng" dirty="0">
                <a:solidFill>
                  <a:srgbClr val="C00000"/>
                </a:solidFill>
              </a:rPr>
              <a:t>е</a:t>
            </a:r>
            <a:r>
              <a:rPr lang="ru-RU" sz="2400" dirty="0"/>
              <a:t>, крошки с ладошк</a:t>
            </a:r>
            <a:r>
              <a:rPr lang="ru-RU" sz="2400" u="sng" dirty="0">
                <a:solidFill>
                  <a:srgbClr val="C00000"/>
                </a:solidFill>
              </a:rPr>
              <a:t>и</a:t>
            </a:r>
            <a:r>
              <a:rPr lang="ru-RU" sz="2400" dirty="0"/>
              <a:t>, деревья в ине</a:t>
            </a:r>
            <a:r>
              <a:rPr lang="ru-RU" sz="2400" u="sng" dirty="0">
                <a:solidFill>
                  <a:srgbClr val="C00000"/>
                </a:solidFill>
              </a:rPr>
              <a:t>е</a:t>
            </a:r>
            <a:r>
              <a:rPr lang="ru-RU" sz="2400" dirty="0"/>
              <a:t>, парад на площад</a:t>
            </a:r>
            <a:r>
              <a:rPr lang="ru-RU" sz="2400" u="sng" dirty="0">
                <a:solidFill>
                  <a:srgbClr val="C00000"/>
                </a:solidFill>
              </a:rPr>
              <a:t>и</a:t>
            </a:r>
            <a:r>
              <a:rPr lang="ru-RU" sz="2400" dirty="0"/>
              <a:t>, пункт близ батаре</a:t>
            </a:r>
            <a:r>
              <a:rPr lang="ru-RU" sz="2400" u="sng" dirty="0">
                <a:solidFill>
                  <a:srgbClr val="C00000"/>
                </a:solidFill>
              </a:rPr>
              <a:t>и</a:t>
            </a:r>
            <a:r>
              <a:rPr lang="ru-RU" sz="2400" dirty="0"/>
              <a:t>, приказ по батаре</a:t>
            </a:r>
            <a:r>
              <a:rPr lang="ru-RU" sz="2400" u="sng" dirty="0">
                <a:solidFill>
                  <a:srgbClr val="C00000"/>
                </a:solidFill>
              </a:rPr>
              <a:t>е</a:t>
            </a:r>
            <a:r>
              <a:rPr lang="ru-RU" sz="2400" dirty="0"/>
              <a:t>, журнал для батаре</a:t>
            </a:r>
            <a:r>
              <a:rPr lang="ru-RU" sz="2400" u="sng" dirty="0">
                <a:solidFill>
                  <a:srgbClr val="C00000"/>
                </a:solidFill>
              </a:rPr>
              <a:t>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Прямоугольник 1"/>
          <p:cNvSpPr>
            <a:spLocks noChangeArrowheads="1"/>
          </p:cNvSpPr>
          <p:nvPr/>
        </p:nvSpPr>
        <p:spPr bwMode="auto">
          <a:xfrm>
            <a:off x="1847851" y="6351"/>
            <a:ext cx="8569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333333"/>
                </a:solidFill>
                <a:latin typeface="Helvetica Neue"/>
              </a:rPr>
              <a:t>Обобщение изученного материала по теме «Имя существительное». Выполнение теста.</a:t>
            </a:r>
            <a:endParaRPr lang="ru-RU"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35113" y="671514"/>
            <a:ext cx="8640762" cy="61864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dirty="0">
                <a:solidFill>
                  <a:srgbClr val="333333"/>
                </a:solidFill>
                <a:latin typeface="Helvetica Neue"/>
              </a:rPr>
              <a:t>Указать существительное.</a:t>
            </a:r>
            <a:br>
              <a:rPr lang="ru-RU" dirty="0">
                <a:solidFill>
                  <a:srgbClr val="333333"/>
                </a:solidFill>
                <a:latin typeface="Helvetica Neue"/>
              </a:rPr>
            </a:br>
            <a:r>
              <a:rPr lang="ru-RU" dirty="0">
                <a:solidFill>
                  <a:srgbClr val="333333"/>
                </a:solidFill>
                <a:latin typeface="Helvetica Neue"/>
              </a:rPr>
              <a:t>1) три   2) третий   3) тройка   4) утроить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333333"/>
              </a:solidFill>
              <a:latin typeface="Helvetica Neue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333333"/>
                </a:solidFill>
                <a:latin typeface="Helvetica Neue"/>
              </a:rPr>
              <a:t>2. Указать существительное среднего рода:</a:t>
            </a:r>
            <a:br>
              <a:rPr lang="ru-RU" dirty="0">
                <a:solidFill>
                  <a:srgbClr val="333333"/>
                </a:solidFill>
                <a:latin typeface="Helvetica Neue"/>
              </a:rPr>
            </a:br>
            <a:r>
              <a:rPr lang="ru-RU" dirty="0">
                <a:solidFill>
                  <a:srgbClr val="333333"/>
                </a:solidFill>
                <a:latin typeface="Helvetica Neue"/>
              </a:rPr>
              <a:t>      1) пульс    2) мораль   3) приложение    4) собственность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333333"/>
              </a:solidFill>
              <a:latin typeface="Helvetica Neue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333333"/>
                </a:solidFill>
                <a:latin typeface="Helvetica Neue"/>
              </a:rPr>
              <a:t>3. Указать существительное второго склонения.</a:t>
            </a:r>
            <a:br>
              <a:rPr lang="ru-RU" dirty="0">
                <a:solidFill>
                  <a:srgbClr val="333333"/>
                </a:solidFill>
                <a:latin typeface="Helvetica Neue"/>
              </a:rPr>
            </a:br>
            <a:r>
              <a:rPr lang="ru-RU" dirty="0">
                <a:solidFill>
                  <a:srgbClr val="333333"/>
                </a:solidFill>
                <a:latin typeface="Helvetica Neue"/>
              </a:rPr>
              <a:t>      1) аллея   2) иней   3) картина   4) метель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333333"/>
              </a:solidFill>
              <a:latin typeface="Helvetica Neue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4. Указать существительное третьего склонения.</a:t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>       1) Сталь   2) тропинка    3) медведь   4) семья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5. Какое существительное имеет окончание </a:t>
            </a:r>
            <a:r>
              <a:rPr lang="ru-RU" b="1" dirty="0">
                <a:latin typeface="+mn-lt"/>
              </a:rPr>
              <a:t>е?</a:t>
            </a:r>
            <a:r>
              <a:rPr lang="ru-RU" dirty="0">
                <a:latin typeface="+mn-lt"/>
              </a:rPr>
              <a:t/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>      1) об </a:t>
            </a:r>
            <a:r>
              <a:rPr lang="ru-RU" dirty="0" err="1">
                <a:latin typeface="+mn-lt"/>
              </a:rPr>
              <a:t>учени</a:t>
            </a:r>
            <a:r>
              <a:rPr lang="ru-RU" dirty="0">
                <a:latin typeface="+mn-lt"/>
              </a:rPr>
              <a:t>…  2) в </a:t>
            </a:r>
            <a:r>
              <a:rPr lang="ru-RU" dirty="0" err="1">
                <a:latin typeface="+mn-lt"/>
              </a:rPr>
              <a:t>пустын</a:t>
            </a:r>
            <a:r>
              <a:rPr lang="ru-RU" dirty="0">
                <a:latin typeface="+mn-lt"/>
              </a:rPr>
              <a:t>…  3) о </a:t>
            </a:r>
            <a:r>
              <a:rPr lang="ru-RU" dirty="0" err="1">
                <a:latin typeface="+mn-lt"/>
              </a:rPr>
              <a:t>молодост</a:t>
            </a:r>
            <a:r>
              <a:rPr lang="ru-RU" dirty="0">
                <a:latin typeface="+mn-lt"/>
              </a:rPr>
              <a:t>…  4) по географии…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6.</a:t>
            </a:r>
            <a:r>
              <a:rPr lang="ru-RU" b="1" dirty="0">
                <a:latin typeface="+mn-lt"/>
              </a:rPr>
              <a:t> </a:t>
            </a:r>
            <a:r>
              <a:rPr lang="ru-RU" dirty="0">
                <a:latin typeface="+mn-lt"/>
              </a:rPr>
              <a:t>Какое существительное имеет окончание </a:t>
            </a:r>
            <a:r>
              <a:rPr lang="ru-RU" b="1" dirty="0">
                <a:latin typeface="+mn-lt"/>
              </a:rPr>
              <a:t>и?</a:t>
            </a:r>
            <a:r>
              <a:rPr lang="ru-RU" dirty="0">
                <a:latin typeface="+mn-lt"/>
              </a:rPr>
              <a:t/>
            </a:r>
            <a:br>
              <a:rPr lang="ru-RU" dirty="0">
                <a:latin typeface="+mn-lt"/>
              </a:rPr>
            </a:br>
            <a:r>
              <a:rPr lang="ru-RU" b="1" dirty="0">
                <a:latin typeface="+mn-lt"/>
              </a:rPr>
              <a:t>        </a:t>
            </a:r>
            <a:r>
              <a:rPr lang="ru-RU" dirty="0">
                <a:latin typeface="+mn-lt"/>
              </a:rPr>
              <a:t>1) в </a:t>
            </a:r>
            <a:r>
              <a:rPr lang="ru-RU" dirty="0" err="1">
                <a:latin typeface="+mn-lt"/>
              </a:rPr>
              <a:t>деревн</a:t>
            </a:r>
            <a:r>
              <a:rPr lang="ru-RU" dirty="0">
                <a:latin typeface="+mn-lt"/>
              </a:rPr>
              <a:t>…  2) о Марь…  3) на </a:t>
            </a:r>
            <a:r>
              <a:rPr lang="ru-RU" dirty="0" err="1">
                <a:latin typeface="+mn-lt"/>
              </a:rPr>
              <a:t>гармошк</a:t>
            </a:r>
            <a:r>
              <a:rPr lang="ru-RU" dirty="0">
                <a:latin typeface="+mn-lt"/>
              </a:rPr>
              <a:t>…  4) к Мари…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7. Какое существительное в родительном, дательном и предложном падежах имеет окончание </a:t>
            </a:r>
            <a:r>
              <a:rPr lang="ru-RU" b="1" dirty="0">
                <a:latin typeface="+mn-lt"/>
              </a:rPr>
              <a:t>и</a:t>
            </a:r>
            <a:r>
              <a:rPr lang="ru-RU" dirty="0">
                <a:latin typeface="+mn-lt"/>
              </a:rPr>
              <a:t>?</a:t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>     1) медведь  2) молодежь  3) малина   4) счастье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333333"/>
              </a:solidFill>
              <a:latin typeface="Helvetica Neue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64651" y="2060575"/>
            <a:ext cx="709613" cy="2032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333333"/>
                </a:solidFill>
                <a:latin typeface="Helvetica Neue"/>
              </a:rPr>
              <a:t>1. - 3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333333"/>
                </a:solidFill>
                <a:latin typeface="Helvetica Neue"/>
              </a:rPr>
              <a:t>2. - 3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333333"/>
                </a:solidFill>
                <a:latin typeface="Helvetica Neue"/>
              </a:rPr>
              <a:t>3. - 2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333333"/>
                </a:solidFill>
                <a:latin typeface="Helvetica Neue"/>
              </a:rPr>
              <a:t>4. - 1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333333"/>
                </a:solidFill>
                <a:latin typeface="Helvetica Neue"/>
              </a:rPr>
              <a:t>5. - 2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333333"/>
                </a:solidFill>
                <a:latin typeface="Helvetica Neue"/>
              </a:rPr>
              <a:t>6. - 4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333333"/>
                </a:solidFill>
                <a:latin typeface="Helvetica Neue"/>
              </a:rPr>
              <a:t>7. - 2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4"/>
          <p:cNvSpPr>
            <a:spLocks noGrp="1" noChangeArrowheads="1"/>
          </p:cNvSpPr>
          <p:nvPr>
            <p:ph type="title"/>
          </p:nvPr>
        </p:nvSpPr>
        <p:spPr>
          <a:xfrm>
            <a:off x="2063750" y="260350"/>
            <a:ext cx="8001000" cy="1296988"/>
          </a:xfrm>
        </p:spPr>
        <p:txBody>
          <a:bodyPr/>
          <a:lstStyle/>
          <a:p>
            <a:pPr algn="l"/>
            <a:r>
              <a:rPr lang="ru-RU" sz="3600">
                <a:latin typeface="Times New Roman" pitchFamily="18" charset="0"/>
              </a:rPr>
              <a:t>Вставьте пропущенные буквы, объясните выбор орфограмм</a:t>
            </a:r>
          </a:p>
        </p:txBody>
      </p:sp>
      <p:sp>
        <p:nvSpPr>
          <p:cNvPr id="58370" name="Прямоугольник 2"/>
          <p:cNvSpPr>
            <a:spLocks noChangeArrowheads="1"/>
          </p:cNvSpPr>
          <p:nvPr/>
        </p:nvSpPr>
        <p:spPr bwMode="auto">
          <a:xfrm>
            <a:off x="2279650" y="2565401"/>
            <a:ext cx="45720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Times New Roman" pitchFamily="18" charset="0"/>
              </a:rPr>
              <a:t>Ст…ять около д…рог…</a:t>
            </a:r>
            <a:br>
              <a:rPr lang="ru-RU" sz="2800">
                <a:latin typeface="Times New Roman" pitchFamily="18" charset="0"/>
              </a:rPr>
            </a:br>
            <a:endParaRPr lang="ru-RU" sz="2800">
              <a:latin typeface="Times New Roman" pitchFamily="18" charset="0"/>
            </a:endParaRPr>
          </a:p>
          <a:p>
            <a:r>
              <a:rPr lang="ru-RU" sz="2800">
                <a:latin typeface="Times New Roman" pitchFamily="18" charset="0"/>
              </a:rPr>
              <a:t>Св..рил из з..мл..ник..</a:t>
            </a:r>
            <a:br>
              <a:rPr lang="ru-RU" sz="2800">
                <a:latin typeface="Times New Roman" pitchFamily="18" charset="0"/>
              </a:rPr>
            </a:br>
            <a:endParaRPr lang="ru-RU" sz="2800">
              <a:latin typeface="Times New Roman" pitchFamily="18" charset="0"/>
            </a:endParaRPr>
          </a:p>
          <a:p>
            <a:r>
              <a:rPr lang="ru-RU" sz="2800">
                <a:latin typeface="Times New Roman" pitchFamily="18" charset="0"/>
              </a:rPr>
              <a:t>П..д..ш..л  к библ..отек..</a:t>
            </a:r>
            <a:br>
              <a:rPr lang="ru-RU" sz="2800">
                <a:latin typeface="Times New Roman" pitchFamily="18" charset="0"/>
              </a:rPr>
            </a:br>
            <a:endParaRPr lang="ru-RU" sz="2800">
              <a:latin typeface="Times New Roman" pitchFamily="18" charset="0"/>
            </a:endParaRPr>
          </a:p>
          <a:p>
            <a:r>
              <a:rPr lang="ru-RU" sz="2800">
                <a:latin typeface="Times New Roman" pitchFamily="18" charset="0"/>
              </a:rPr>
              <a:t>О бабочк.. на л..дон..</a:t>
            </a:r>
            <a:endParaRPr lang="ru-RU" sz="6000">
              <a:latin typeface="Times New Roman" pitchFamily="18" charset="0"/>
            </a:endParaRPr>
          </a:p>
        </p:txBody>
      </p:sp>
      <p:pic>
        <p:nvPicPr>
          <p:cNvPr id="58371" name="Picture 4" descr="http://content.foto.mail.ru/mail/natalya-grinina1/_answers/i-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35864" y="4203700"/>
            <a:ext cx="3336925" cy="266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6" descr="http://img0.liveinternet.ru/images/attach/c/7/98/144/98144202_zemlyanikani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228583">
            <a:off x="6388101" y="1352551"/>
            <a:ext cx="4284662" cy="275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03388" y="1341439"/>
            <a:ext cx="4392612" cy="2592387"/>
          </a:xfrm>
        </p:spPr>
        <p:txBody>
          <a:bodyPr rtlCol="0">
            <a:normAutofit fontScale="32500" lnSpcReduction="20000"/>
          </a:bodyPr>
          <a:lstStyle/>
          <a:p>
            <a:pPr fontAlgn="auto">
              <a:spcAft>
                <a:spcPts val="0"/>
              </a:spcAft>
              <a:buNone/>
              <a:defRPr/>
            </a:pPr>
            <a:r>
              <a:rPr lang="ru-RU" dirty="0"/>
              <a:t>                                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ru-RU" sz="6700" dirty="0">
                <a:latin typeface="Times New Roman" panose="02020603050405020304" pitchFamily="18" charset="0"/>
              </a:rPr>
              <a:t>1. Жил в этой  местность,  деревня.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ru-RU" sz="6700" dirty="0">
              <a:latin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None/>
              <a:defRPr/>
            </a:pPr>
            <a:r>
              <a:rPr lang="ru-RU" sz="6700" dirty="0">
                <a:latin typeface="Times New Roman" panose="02020603050405020304" pitchFamily="18" charset="0"/>
              </a:rPr>
              <a:t>Проходил по площадь, по дорога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ru-RU" sz="6700" dirty="0">
              <a:latin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None/>
              <a:defRPr/>
            </a:pPr>
            <a:r>
              <a:rPr lang="ru-RU" sz="6700" dirty="0">
                <a:latin typeface="Times New Roman" panose="02020603050405020304" pitchFamily="18" charset="0"/>
              </a:rPr>
              <a:t>Сок из морковь, из вишня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ru-RU" sz="4500" dirty="0">
              <a:latin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None/>
              <a:defRPr/>
            </a:pPr>
            <a:endParaRPr lang="ru-RU" sz="2800" dirty="0">
              <a:latin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None/>
              <a:defRPr/>
            </a:pPr>
            <a:r>
              <a:rPr lang="ru-RU" sz="2800" dirty="0">
                <a:latin typeface="Times New Roman" panose="02020603050405020304" pitchFamily="18" charset="0"/>
              </a:rPr>
              <a:t>                                       </a:t>
            </a:r>
          </a:p>
        </p:txBody>
      </p:sp>
      <p:sp>
        <p:nvSpPr>
          <p:cNvPr id="59394" name="Прямоугольник 1"/>
          <p:cNvSpPr>
            <a:spLocks noChangeArrowheads="1"/>
          </p:cNvSpPr>
          <p:nvPr/>
        </p:nvSpPr>
        <p:spPr bwMode="auto">
          <a:xfrm>
            <a:off x="1971676" y="620713"/>
            <a:ext cx="85375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latin typeface="Times New Roman" pitchFamily="18" charset="0"/>
              </a:rPr>
              <a:t>Исправьте ошибки, объясняя условие выбора орфограммы.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847851" y="4076701"/>
            <a:ext cx="4708525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sz="2400">
                <a:latin typeface="Times New Roman" pitchFamily="18" charset="0"/>
              </a:rPr>
              <a:t>2. Видит : весь сияя в злате,</a:t>
            </a:r>
          </a:p>
          <a:p>
            <a:pPr>
              <a:buFont typeface="Wingdings" pitchFamily="2" charset="2"/>
              <a:buNone/>
            </a:pPr>
            <a:endParaRPr lang="ru-RU" sz="2400"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 sz="2400">
                <a:latin typeface="Times New Roman" pitchFamily="18" charset="0"/>
              </a:rPr>
              <a:t>Царь  Салтан сидит в палати</a:t>
            </a:r>
          </a:p>
          <a:p>
            <a:pPr>
              <a:buFont typeface="Wingdings" pitchFamily="2" charset="2"/>
              <a:buNone/>
            </a:pPr>
            <a:endParaRPr lang="ru-RU" sz="2400"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 sz="2400">
                <a:latin typeface="Times New Roman" pitchFamily="18" charset="0"/>
              </a:rPr>
              <a:t>На престоли и венце,</a:t>
            </a:r>
          </a:p>
          <a:p>
            <a:pPr>
              <a:buFont typeface="Wingdings" pitchFamily="2" charset="2"/>
              <a:buNone/>
            </a:pPr>
            <a:endParaRPr lang="ru-RU" sz="2400"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 sz="2400">
                <a:latin typeface="Times New Roman" pitchFamily="18" charset="0"/>
              </a:rPr>
              <a:t>С грустной думой на лице.</a:t>
            </a:r>
          </a:p>
        </p:txBody>
      </p:sp>
      <p:pic>
        <p:nvPicPr>
          <p:cNvPr id="4" name="Picture 2" descr="http://im4-tub-ru.yandex.net/i?id=117463870-26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83338" y="3644900"/>
            <a:ext cx="4284662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Заполните таблицу</a:t>
            </a:r>
          </a:p>
        </p:txBody>
      </p:sp>
      <p:graphicFrame>
        <p:nvGraphicFramePr>
          <p:cNvPr id="51246" name="Group 46"/>
          <p:cNvGraphicFramePr>
            <a:graphicFrameLocks noGrp="1"/>
          </p:cNvGraphicFramePr>
          <p:nvPr>
            <p:ph idx="1"/>
          </p:nvPr>
        </p:nvGraphicFramePr>
        <p:xfrm>
          <a:off x="2135188" y="1700213"/>
          <a:ext cx="8007350" cy="3950208"/>
        </p:xfrm>
        <a:graphic>
          <a:graphicData uri="http://schemas.openxmlformats.org/drawingml/2006/table">
            <a:tbl>
              <a:tblPr/>
              <a:tblGrid>
                <a:gridCol w="2001837"/>
                <a:gridCol w="2001838"/>
                <a:gridCol w="2001837"/>
                <a:gridCol w="2001838"/>
              </a:tblGrid>
              <a:tr h="954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93913" indent="-398463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511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30083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655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9227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93913" indent="-398463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511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30083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655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9227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склонение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93913" indent="-398463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511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30083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655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9227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склонение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93913" indent="-398463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511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30083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655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9227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склонение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93913" indent="-398463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511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30083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655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9227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3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Р.п.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93913" indent="-398463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511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30083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655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9227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sz="6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93913" indent="-398463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511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30083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655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9227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93913" indent="-398463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511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30083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655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9227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93913" indent="-398463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511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30083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655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9227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Д.п.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93913" indent="-398463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511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30083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655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9227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93913" indent="-398463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511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30083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655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9227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93913" indent="-398463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511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30083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655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9227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93913" indent="-398463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511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30083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655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9227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П.п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93913" indent="-398463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511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30083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655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9227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93913" indent="-398463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511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30083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655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9227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93913" indent="-398463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511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30083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655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9227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1563</TotalTime>
  <Words>506</Words>
  <Application>Microsoft Office PowerPoint</Application>
  <PresentationFormat>Широкоэкранный</PresentationFormat>
  <Paragraphs>93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</vt:lpstr>
      <vt:lpstr>Arial Narrow</vt:lpstr>
      <vt:lpstr>Calibri</vt:lpstr>
      <vt:lpstr>Cambria</vt:lpstr>
      <vt:lpstr>Helvetica Neue</vt:lpstr>
      <vt:lpstr>Times New Roman</vt:lpstr>
      <vt:lpstr>Verdana</vt:lpstr>
      <vt:lpstr>Wingdings</vt:lpstr>
      <vt:lpstr>Тема Office</vt:lpstr>
      <vt:lpstr>Презентация PowerPoint</vt:lpstr>
      <vt:lpstr>Словарно-орфографическая работа.</vt:lpstr>
      <vt:lpstr>Л. Успенский «Почему не иначе»</vt:lpstr>
      <vt:lpstr>Презентация PowerPoint</vt:lpstr>
      <vt:lpstr>Презентация PowerPoint</vt:lpstr>
      <vt:lpstr>Презентация PowerPoint</vt:lpstr>
      <vt:lpstr>Вставьте пропущенные буквы, объясните выбор орфограмм</vt:lpstr>
      <vt:lpstr>Презентация PowerPoint</vt:lpstr>
      <vt:lpstr>Заполните таблицу</vt:lpstr>
      <vt:lpstr>ПРОВЕРЬТЕ  СЕБЯ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Склонение</dc:title>
  <dc:creator>User; Леонтьева В.А.</dc:creator>
  <cp:lastModifiedBy>DNA7 X64</cp:lastModifiedBy>
  <cp:revision>82</cp:revision>
  <dcterms:created xsi:type="dcterms:W3CDTF">2014-02-18T09:33:53Z</dcterms:created>
  <dcterms:modified xsi:type="dcterms:W3CDTF">2015-12-17T18:15:17Z</dcterms:modified>
</cp:coreProperties>
</file>