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2" r:id="rId3"/>
    <p:sldId id="256" r:id="rId4"/>
    <p:sldId id="280" r:id="rId5"/>
    <p:sldId id="260" r:id="rId6"/>
    <p:sldId id="281" r:id="rId7"/>
    <p:sldId id="282" r:id="rId8"/>
    <p:sldId id="27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0F80B-F888-4221-BEDC-E104B27D2DD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352CE-2E0B-49D3-8473-9F683320C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47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52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19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5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58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9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02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1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9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7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94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56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53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newkino.s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788"/>
            <a:ext cx="12192000" cy="689356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17184" y="1910082"/>
            <a:ext cx="5351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8226" y="553751"/>
            <a:ext cx="8534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libri"/>
                <a:cs typeface="Cambria" panose="02040503050406030204" pitchFamily="18" charset="0"/>
              </a:rPr>
              <a:t>Доказательства и объяснения в рассуждении</a:t>
            </a:r>
            <a:endParaRPr lang="ru-RU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6694" l="9434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38200" y="3083909"/>
            <a:ext cx="2170482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961715" y="1848527"/>
            <a:ext cx="38545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mbria" panose="02040503050406030204" pitchFamily="18" charset="0"/>
                <a:ea typeface="Calibri"/>
                <a:cs typeface="Cambria" panose="02040503050406030204" pitchFamily="18" charset="0"/>
              </a:rPr>
              <a:t>Цели и задачи урока:</a:t>
            </a:r>
            <a:endParaRPr lang="ru-RU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16232" y="191008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</a:rPr>
              <a:t>у</a:t>
            </a: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чащиеся продолжают </a:t>
            </a: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</a:rPr>
              <a:t>формировать умение доказать принадлежность слова к имени существительному в форме рассуждения; </a:t>
            </a:r>
            <a:endParaRPr lang="ru-RU" sz="2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умение </a:t>
            </a: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</a:rPr>
              <a:t>находить существительные в текстах и определять их морфологические </a:t>
            </a: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признаки;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умение </a:t>
            </a: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</a:rPr>
              <a:t>анализировать текст рассуждение с точки зрения его структуры (находить основной тезис, аргументы, выводы); умение составлять рассуждение самостоятельного характера</a:t>
            </a: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  <a:endParaRPr lang="ru-RU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72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portfoliobib.ucoz.ru/shablon/fon_v_linejk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538"/>
            <a:ext cx="12331700" cy="68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Шаблон (фон) презентации &quot;Школьный&quot; (к 1 сентября)"/>
          <p:cNvPicPr>
            <a:picLocks noChangeAspect="1" noChangeArrowheads="1"/>
          </p:cNvPicPr>
          <p:nvPr/>
        </p:nvPicPr>
        <p:blipFill rotWithShape="1">
          <a:blip r:embed="rId3" cstate="print"/>
          <a:srcRect l="-677" t="41791" r="62100" b="2189"/>
          <a:stretch/>
        </p:blipFill>
        <p:spPr bwMode="auto">
          <a:xfrm>
            <a:off x="10457193" y="663227"/>
            <a:ext cx="2223448" cy="24511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54180" y="1008045"/>
            <a:ext cx="97298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 Narrow" pitchFamily="34" charset="0"/>
              </a:rPr>
              <a:t>Орфографическая работа.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Замените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диктуемые слова однокоренными существительными:</a:t>
            </a:r>
          </a:p>
          <a:p>
            <a:endParaRPr lang="ru-RU" sz="2400" b="1" i="1" dirty="0" smtClean="0">
              <a:latin typeface="Arial Narrow" pitchFamily="34" charset="0"/>
            </a:endParaRPr>
          </a:p>
          <a:p>
            <a:r>
              <a:rPr lang="ru-RU" sz="2400" b="1" i="1" dirty="0">
                <a:latin typeface="Arial Narrow" pitchFamily="34" charset="0"/>
              </a:rPr>
              <a:t> </a:t>
            </a:r>
            <a:r>
              <a:rPr lang="ru-RU" sz="2400" b="1" i="1" dirty="0" smtClean="0">
                <a:latin typeface="Arial Narrow" pitchFamily="34" charset="0"/>
              </a:rPr>
              <a:t> 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Грустно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, быстро, шире, чудесно, тяжелых, сказочными, высоки, богаче.</a:t>
            </a:r>
          </a:p>
          <a:p>
            <a:endParaRPr lang="ru-RU" sz="2400" b="1" dirty="0" smtClean="0">
              <a:latin typeface="Arial Narrow" pitchFamily="34" charset="0"/>
            </a:endParaRPr>
          </a:p>
          <a:p>
            <a:endParaRPr lang="ru-RU" sz="2400" b="1" dirty="0" smtClean="0">
              <a:latin typeface="Arial Narrow" pitchFamily="34" charset="0"/>
            </a:endParaRPr>
          </a:p>
          <a:p>
            <a:endParaRPr lang="ru-RU" sz="2400" b="1" dirty="0">
              <a:latin typeface="Arial Narrow" pitchFamily="34" charset="0"/>
            </a:endParaRPr>
          </a:p>
          <a:p>
            <a:r>
              <a:rPr lang="ru-RU" sz="2400" b="1" dirty="0" smtClean="0">
                <a:latin typeface="Arial Narrow" pitchFamily="34" charset="0"/>
              </a:rPr>
              <a:t>Вспомнить </a:t>
            </a:r>
            <a:r>
              <a:rPr lang="ru-RU" sz="2400" b="1" dirty="0">
                <a:latin typeface="Arial Narrow" pitchFamily="34" charset="0"/>
              </a:rPr>
              <a:t>определение существительного, назвать его грамматические признаки и синтаксическую роль.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9646" y="2698828"/>
            <a:ext cx="109886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Грусть, быстрота, ширь(ширина), чудеса, тяжесть, сказочность, высота, богач (богатство)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newkino.s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65"/>
            <a:ext cx="12192000" cy="689356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2574" y="1184775"/>
            <a:ext cx="9766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2519" y="492278"/>
            <a:ext cx="107600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4"/>
                </a:solidFill>
                <a:latin typeface="Arial Narrow" pitchFamily="34" charset="0"/>
              </a:rPr>
              <a:t>Тренировочные упражнения.</a:t>
            </a:r>
          </a:p>
          <a:p>
            <a:r>
              <a:rPr lang="ru-RU" sz="2400" b="1" dirty="0">
                <a:solidFill>
                  <a:schemeClr val="accent4"/>
                </a:solidFill>
                <a:latin typeface="Arial Narrow" pitchFamily="34" charset="0"/>
              </a:rPr>
              <a:t>Упр. </a:t>
            </a:r>
            <a:r>
              <a:rPr lang="ru-RU" sz="2400" b="1" dirty="0" smtClean="0">
                <a:solidFill>
                  <a:schemeClr val="accent4"/>
                </a:solidFill>
                <a:latin typeface="Arial Narrow" pitchFamily="34" charset="0"/>
              </a:rPr>
              <a:t>477. </a:t>
            </a:r>
            <a:r>
              <a:rPr lang="ru-RU" sz="2400" b="1" dirty="0">
                <a:solidFill>
                  <a:schemeClr val="bg1"/>
                </a:solidFill>
                <a:latin typeface="Arial Narrow" pitchFamily="34" charset="0"/>
              </a:rPr>
              <a:t>Определить часть речи у выделенных слов (устное высказывание). Алгоритм выполнения: а) определить, что слово обозначает, б) определить его морфологические признаки (род существительного, его склонение, число и падеж), в) определить, каким членом предложения является слово (т. е. его синтаксическую роль). Одно из слов разобрать письменно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850410" y="4418212"/>
            <a:ext cx="821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-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62940" y="2953556"/>
            <a:ext cx="9904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 Narrow" pitchFamily="34" charset="0"/>
              </a:rPr>
              <a:t>От записанных на доске слов 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дерзкий, робкий, щедрый, коварный, чистый, желтый</a:t>
            </a:r>
            <a:r>
              <a:rPr lang="ru-RU" sz="2400" b="1" dirty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 Narrow" pitchFamily="34" charset="0"/>
              </a:rPr>
              <a:t>образовать существительные со значением признака, свойства по следующим моделям: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68627" y="4887072"/>
            <a:ext cx="700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-</a:t>
            </a:r>
            <a:r>
              <a:rPr lang="ru-RU" sz="2400" b="1" dirty="0" err="1" smtClean="0">
                <a:solidFill>
                  <a:schemeClr val="bg1"/>
                </a:solidFill>
                <a:latin typeface="Arial Narrow" pitchFamily="34" charset="0"/>
              </a:rPr>
              <a:t>изн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868627" y="4421622"/>
            <a:ext cx="545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-от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898146" y="4870739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-</a:t>
            </a:r>
            <a:r>
              <a:rPr lang="ru-RU" sz="2400" b="1" dirty="0" err="1" smtClean="0">
                <a:solidFill>
                  <a:schemeClr val="bg1"/>
                </a:solidFill>
                <a:latin typeface="Arial Narrow" pitchFamily="34" charset="0"/>
              </a:rPr>
              <a:t>ств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24" name="Прямоугольник 1023"/>
          <p:cNvSpPr/>
          <p:nvPr/>
        </p:nvSpPr>
        <p:spPr>
          <a:xfrm>
            <a:off x="2609754" y="4451837"/>
            <a:ext cx="457200" cy="39441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586155" y="4937990"/>
            <a:ext cx="457200" cy="39441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359130" y="4421622"/>
            <a:ext cx="457200" cy="39441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625184" y="4894872"/>
            <a:ext cx="457200" cy="39441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29" name="Прямоугольник 1028"/>
          <p:cNvSpPr/>
          <p:nvPr/>
        </p:nvSpPr>
        <p:spPr>
          <a:xfrm>
            <a:off x="5530580" y="4077372"/>
            <a:ext cx="54488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Записать два предложения с полученными существительными. У существительных обозначить их морфологические признаки (род, число, падеж, склонение, роль в предложении).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9" name="Picture 2" descr="Шаблон (фон) презентации &quot;Школьный&quot; (к 1 сентября)"/>
          <p:cNvPicPr>
            <a:picLocks noChangeAspect="1" noChangeArrowheads="1"/>
          </p:cNvPicPr>
          <p:nvPr/>
        </p:nvPicPr>
        <p:blipFill rotWithShape="1">
          <a:blip r:embed="rId3" cstate="print"/>
          <a:srcRect l="-677" t="41791" r="62100" b="2189"/>
          <a:stretch/>
        </p:blipFill>
        <p:spPr bwMode="auto">
          <a:xfrm>
            <a:off x="10310599" y="4599845"/>
            <a:ext cx="1337652" cy="1638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114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portfoliobib.ucoz.ru/shablon/fon_v_linejk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31700" cy="68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Шаблон (фон) презентации &quot;Школьный&quot; (к 1 сентября)"/>
          <p:cNvPicPr>
            <a:picLocks noChangeAspect="1" noChangeArrowheads="1"/>
          </p:cNvPicPr>
          <p:nvPr/>
        </p:nvPicPr>
        <p:blipFill rotWithShape="1">
          <a:blip r:embed="rId3" cstate="print"/>
          <a:srcRect l="-677" t="41791" r="62100" b="2189"/>
          <a:stretch/>
        </p:blipFill>
        <p:spPr bwMode="auto">
          <a:xfrm>
            <a:off x="10457193" y="663227"/>
            <a:ext cx="2223448" cy="24511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0634" y="1012325"/>
            <a:ext cx="105452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 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Списать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текст, вставляя пропущенные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буквы. Над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существительными обозначить их род и склонение. Сделать синтаксический разбор первого предложения. Сделать вывод о синтаксической роли существительного.</a:t>
            </a:r>
          </a:p>
          <a:p>
            <a:endParaRPr lang="ru-RU" sz="2400" b="1" i="1" dirty="0" smtClean="0">
              <a:latin typeface="Arial Narrow" pitchFamily="34" charset="0"/>
            </a:endParaRPr>
          </a:p>
          <a:p>
            <a:r>
              <a:rPr lang="ru-RU" sz="2400" b="1" i="1" dirty="0">
                <a:latin typeface="Arial Narrow" pitchFamily="34" charset="0"/>
              </a:rPr>
              <a:t> </a:t>
            </a:r>
            <a:r>
              <a:rPr lang="ru-RU" sz="2400" b="1" i="1" dirty="0" smtClean="0">
                <a:latin typeface="Arial Narrow" pitchFamily="34" charset="0"/>
              </a:rPr>
              <a:t>       </a:t>
            </a:r>
            <a:r>
              <a:rPr lang="ru-RU" sz="2400" b="1" i="1" dirty="0" err="1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Мя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..ким с..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янием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месяц 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осв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..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щал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кроны больших деревьев. 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Исп..рения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над рекой густились. Высоко в небе ровным белым светом 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св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..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ркал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Юпитер. Вся природа грезила 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предра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..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ветным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сном. Голубой сумрак еще окутывал землю, реку, но в воздухе и на небе чу..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ствовалось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прибл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..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жение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зари.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    Время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шло, а мы 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с..дели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и тихо </a:t>
            </a:r>
            <a:r>
              <a:rPr lang="ru-RU" sz="2400" b="1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в..ли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разговор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.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 (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К. Арсеньев)</a:t>
            </a:r>
          </a:p>
        </p:txBody>
      </p:sp>
    </p:spTree>
    <p:extLst>
      <p:ext uri="{BB962C8B-B14F-4D97-AF65-F5344CB8AC3E}">
        <p14:creationId xmlns:p14="http://schemas.microsoft.com/office/powerpoint/2010/main" val="4480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newkino.s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65"/>
            <a:ext cx="12192000" cy="689356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092529" y="533446"/>
            <a:ext cx="101534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Arial Narrow" pitchFamily="34" charset="0"/>
              </a:rPr>
              <a:t>Проверочная </a:t>
            </a:r>
            <a:r>
              <a:rPr lang="ru-RU" sz="2400" b="1" dirty="0" smtClean="0">
                <a:solidFill>
                  <a:srgbClr val="FFC000"/>
                </a:solidFill>
                <a:latin typeface="Arial Narrow" pitchFamily="34" charset="0"/>
              </a:rPr>
              <a:t>работа.</a:t>
            </a:r>
            <a:endParaRPr lang="ru-RU" sz="2400" b="1" dirty="0">
              <a:solidFill>
                <a:srgbClr val="FFC000"/>
              </a:solidFill>
              <a:latin typeface="Arial Narrow" pitchFamily="34" charset="0"/>
            </a:endParaRPr>
          </a:p>
          <a:p>
            <a:r>
              <a:rPr lang="ru-RU" sz="2400" b="1" dirty="0">
                <a:solidFill>
                  <a:schemeClr val="bg1"/>
                </a:solidFill>
                <a:latin typeface="Arial Narrow" pitchFamily="34" charset="0"/>
              </a:rPr>
              <a:t>1) Прочитать текст, определить его главную мысль и записать ее.</a:t>
            </a:r>
          </a:p>
          <a:p>
            <a:r>
              <a:rPr lang="ru-RU" sz="2400" b="1" dirty="0">
                <a:solidFill>
                  <a:schemeClr val="bg1"/>
                </a:solidFill>
                <a:latin typeface="Arial Narrow" pitchFamily="34" charset="0"/>
              </a:rPr>
              <a:t>2) Списать текст, записать к нему заголовок. Подчеркнуть имена существительные, обозначающие отвлеченные понятия, качества, чувства человека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: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2" name="Picture 2" descr="Шаблон (фон) презентации &quot;Школьный&quot; (к 1 сентября)"/>
          <p:cNvPicPr>
            <a:picLocks noChangeAspect="1" noChangeArrowheads="1"/>
          </p:cNvPicPr>
          <p:nvPr/>
        </p:nvPicPr>
        <p:blipFill rotWithShape="1">
          <a:blip r:embed="rId3" cstate="print"/>
          <a:srcRect l="-677" t="41791" r="62100" b="2189"/>
          <a:stretch/>
        </p:blipFill>
        <p:spPr bwMode="auto">
          <a:xfrm flipH="1">
            <a:off x="113786" y="3655809"/>
            <a:ext cx="2223448" cy="24511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337234" y="2777607"/>
            <a:ext cx="88352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B0F0"/>
                </a:solidFill>
                <a:latin typeface="Arial Narrow" pitchFamily="34" charset="0"/>
              </a:rPr>
              <a:t>          Книги 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без 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соб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..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седника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 мертвы. Они могут м..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лчать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 годы и 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ож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..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вают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, когда 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приход..т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соб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..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седник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. В отличие от вещей они умеют 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ощ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..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щать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 печаль и радость, потому что, кроме ума и догадливости, в них вложены страсти. Еще нас не было на свете, а в книгах уже жили чу..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ства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, те самые, которые 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переж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..</a:t>
            </a:r>
            <a:r>
              <a:rPr lang="ru-RU" sz="2400" b="1" i="1" dirty="0" err="1">
                <a:solidFill>
                  <a:srgbClr val="00B0F0"/>
                </a:solidFill>
                <a:latin typeface="Arial Narrow" pitchFamily="34" charset="0"/>
              </a:rPr>
              <a:t>ваем</a:t>
            </a:r>
            <a:r>
              <a:rPr lang="ru-RU" sz="2400" b="1" i="1" dirty="0">
                <a:solidFill>
                  <a:srgbClr val="00B0F0"/>
                </a:solidFill>
                <a:latin typeface="Arial Narrow" pitchFamily="34" charset="0"/>
              </a:rPr>
              <a:t> мы. Мы размышляли о жизни, а в книгах уже давно были проложены тропы наших размышлений. Книги ждут от нас усилия души</a:t>
            </a:r>
            <a:r>
              <a:rPr lang="ru-RU" sz="2400" b="1" i="1" dirty="0" smtClean="0">
                <a:solidFill>
                  <a:srgbClr val="00B0F0"/>
                </a:solidFill>
                <a:latin typeface="Arial Narrow" pitchFamily="34" charset="0"/>
              </a:rPr>
              <a:t>.</a:t>
            </a:r>
            <a:r>
              <a:rPr lang="ru-RU" sz="2400" b="1" dirty="0" smtClean="0">
                <a:solidFill>
                  <a:srgbClr val="00B0F0"/>
                </a:solidFill>
                <a:latin typeface="Arial Narrow" pitchFamily="34" charset="0"/>
              </a:rPr>
              <a:t>  (</a:t>
            </a:r>
            <a:r>
              <a:rPr lang="ru-RU" sz="2400" b="1" dirty="0">
                <a:solidFill>
                  <a:srgbClr val="00B0F0"/>
                </a:solidFill>
                <a:latin typeface="Arial Narrow" pitchFamily="34" charset="0"/>
              </a:rPr>
              <a:t>Л. Лиходеев)</a:t>
            </a:r>
          </a:p>
        </p:txBody>
      </p:sp>
    </p:spTree>
    <p:extLst>
      <p:ext uri="{BB962C8B-B14F-4D97-AF65-F5344CB8AC3E}">
        <p14:creationId xmlns:p14="http://schemas.microsoft.com/office/powerpoint/2010/main" val="25032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portfoliobib.ucoz.ru/shablon/fon_v_linejk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538"/>
            <a:ext cx="12331700" cy="68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Шаблон (фон) презентации &quot;Школьный&quot; (к 1 сентября)"/>
          <p:cNvPicPr>
            <a:picLocks noChangeAspect="1" noChangeArrowheads="1"/>
          </p:cNvPicPr>
          <p:nvPr/>
        </p:nvPicPr>
        <p:blipFill rotWithShape="1">
          <a:blip r:embed="rId3" cstate="print"/>
          <a:srcRect l="-677" t="41791" r="62100" b="2189"/>
          <a:stretch/>
        </p:blipFill>
        <p:spPr bwMode="auto">
          <a:xfrm>
            <a:off x="10457193" y="663227"/>
            <a:ext cx="2223448" cy="24511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39388" y="877692"/>
            <a:ext cx="101771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 Narrow" pitchFamily="34" charset="0"/>
              </a:rPr>
              <a:t>Чтение и анализ текста.</a:t>
            </a:r>
          </a:p>
          <a:p>
            <a:r>
              <a:rPr lang="ru-RU" sz="2400" b="1" i="1" dirty="0">
                <a:solidFill>
                  <a:srgbClr val="0070C0"/>
                </a:solidFill>
                <a:latin typeface="Arial Narrow" pitchFamily="34" charset="0"/>
              </a:rPr>
              <a:t>Слово — дело великое. </a:t>
            </a:r>
            <a:r>
              <a:rPr lang="en-US" sz="2400" b="1" i="1" dirty="0">
                <a:latin typeface="Arial Narrow" pitchFamily="34" charset="0"/>
              </a:rPr>
              <a:t>V</a:t>
            </a:r>
            <a:r>
              <a:rPr lang="en-US" sz="2400" b="1" i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Arial Narrow" pitchFamily="34" charset="0"/>
              </a:rPr>
              <a:t>Великое потому, что словом можно соединить людей, словом можно разъединить их, словом можно служить любви, словом же можно служить вражде и ненависти.</a:t>
            </a:r>
            <a:r>
              <a:rPr lang="ru-RU" sz="2400" b="1" i="1" dirty="0">
                <a:latin typeface="Arial Narrow" pitchFamily="34" charset="0"/>
              </a:rPr>
              <a:t> </a:t>
            </a:r>
            <a:r>
              <a:rPr lang="en-US" sz="2400" b="1" i="1" dirty="0">
                <a:latin typeface="Arial Narrow" pitchFamily="34" charset="0"/>
              </a:rPr>
              <a:t>V </a:t>
            </a:r>
            <a:r>
              <a:rPr lang="ru-RU" sz="2400" b="1" i="1" dirty="0">
                <a:solidFill>
                  <a:srgbClr val="0070C0"/>
                </a:solidFill>
                <a:latin typeface="Arial Narrow" pitchFamily="34" charset="0"/>
              </a:rPr>
              <a:t>Берегитесь такого слова, которое разъединяет людей</a:t>
            </a:r>
            <a:r>
              <a:rPr lang="ru-RU" sz="2400" b="1" i="1" dirty="0" smtClean="0">
                <a:solidFill>
                  <a:srgbClr val="0070C0"/>
                </a:solidFill>
                <a:latin typeface="Arial Narrow" pitchFamily="34" charset="0"/>
              </a:rPr>
              <a:t>.   (</a:t>
            </a:r>
            <a:r>
              <a:rPr lang="ru-RU" sz="2400" b="1" i="1" dirty="0">
                <a:solidFill>
                  <a:srgbClr val="0070C0"/>
                </a:solidFill>
                <a:latin typeface="Arial Narrow" pitchFamily="34" charset="0"/>
              </a:rPr>
              <a:t>А.Н. Толстой)</a:t>
            </a:r>
          </a:p>
          <a:p>
            <a:endParaRPr lang="ru-RU" sz="2400" b="1" dirty="0" smtClean="0">
              <a:latin typeface="Arial Narrow" pitchFamily="34" charset="0"/>
            </a:endParaRPr>
          </a:p>
          <a:p>
            <a:r>
              <a:rPr lang="ru-RU" sz="2400" b="1" dirty="0" smtClean="0">
                <a:latin typeface="Arial Narrow" pitchFamily="34" charset="0"/>
              </a:rPr>
              <a:t>На </a:t>
            </a:r>
            <a:r>
              <a:rPr lang="ru-RU" sz="2400" b="1" dirty="0">
                <a:latin typeface="Arial Narrow" pitchFamily="34" charset="0"/>
              </a:rPr>
              <a:t>место знака </a:t>
            </a:r>
            <a:r>
              <a:rPr lang="en-US" sz="2400" b="1" dirty="0">
                <a:latin typeface="Arial Narrow" pitchFamily="34" charset="0"/>
              </a:rPr>
              <a:t>V</a:t>
            </a:r>
            <a:r>
              <a:rPr lang="ru-RU" sz="2400" b="1" dirty="0">
                <a:latin typeface="Arial Narrow" pitchFamily="34" charset="0"/>
              </a:rPr>
              <a:t> поставьте вопросы.</a:t>
            </a:r>
          </a:p>
          <a:p>
            <a:endParaRPr lang="ru-RU" sz="2400" b="1" dirty="0" smtClean="0">
              <a:latin typeface="Arial Narrow" pitchFamily="34" charset="0"/>
            </a:endParaRPr>
          </a:p>
          <a:p>
            <a:r>
              <a:rPr lang="ru-RU" sz="2400" b="1" dirty="0" smtClean="0">
                <a:latin typeface="Arial Narrow" pitchFamily="34" charset="0"/>
              </a:rPr>
              <a:t>Определить </a:t>
            </a:r>
            <a:r>
              <a:rPr lang="ru-RU" sz="2400" b="1" dirty="0">
                <a:latin typeface="Arial Narrow" pitchFamily="34" charset="0"/>
              </a:rPr>
              <a:t>тип этого текста. Свое мнение обосновать. Указать тезис, доказательства, вывод.</a:t>
            </a:r>
          </a:p>
          <a:p>
            <a:endParaRPr lang="ru-RU" sz="24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П </a:t>
            </a:r>
            <a:r>
              <a:rPr lang="ru-RU" sz="2400" b="1" dirty="0">
                <a:solidFill>
                  <a:srgbClr val="C00000"/>
                </a:solidFill>
                <a:latin typeface="Arial Narrow" pitchFamily="34" charset="0"/>
              </a:rPr>
              <a:t>о м н и т е! Части доказательства могут связываться только по смыслу и при наличии интонации.</a:t>
            </a:r>
          </a:p>
        </p:txBody>
      </p:sp>
    </p:spTree>
    <p:extLst>
      <p:ext uri="{BB962C8B-B14F-4D97-AF65-F5344CB8AC3E}">
        <p14:creationId xmlns:p14="http://schemas.microsoft.com/office/powerpoint/2010/main" val="6575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newkino.s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9213"/>
            <a:ext cx="12192000" cy="689356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23158" y="1166290"/>
            <a:ext cx="98446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Arial Narrow" pitchFamily="34" charset="0"/>
              </a:rPr>
              <a:t>Доказать (письменно), что выделенное слово в предложении, записанном на доске, — дополнение.</a:t>
            </a:r>
          </a:p>
          <a:p>
            <a:endParaRPr lang="ru-RU" sz="2400" b="1" i="1" dirty="0" smtClean="0">
              <a:latin typeface="Arial Narrow" pitchFamily="34" charset="0"/>
            </a:endParaRPr>
          </a:p>
          <a:p>
            <a:r>
              <a:rPr lang="ru-RU" sz="2800" b="1" i="1" dirty="0" smtClean="0">
                <a:solidFill>
                  <a:schemeClr val="bg1"/>
                </a:solidFill>
                <a:latin typeface="Arial Narrow" pitchFamily="34" charset="0"/>
              </a:rPr>
              <a:t>В </a:t>
            </a:r>
            <a:r>
              <a:rPr lang="ru-RU" sz="2800" b="1" i="1" dirty="0">
                <a:solidFill>
                  <a:schemeClr val="bg1"/>
                </a:solidFill>
                <a:latin typeface="Arial Narrow" pitchFamily="34" charset="0"/>
              </a:rPr>
              <a:t>саду на яблоню сирень отбрасывает тень</a:t>
            </a:r>
            <a:r>
              <a:rPr lang="ru-RU" sz="2800" b="1" i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 (</a:t>
            </a: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М. Дудин)</a:t>
            </a:r>
          </a:p>
        </p:txBody>
      </p:sp>
    </p:spTree>
    <p:extLst>
      <p:ext uri="{BB962C8B-B14F-4D97-AF65-F5344CB8AC3E}">
        <p14:creationId xmlns:p14="http://schemas.microsoft.com/office/powerpoint/2010/main" val="42932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 (фон) презентации &quot;Школьный&quot; (к 1 сентябр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09923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30535" y="8180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Arial Narrow" pitchFamily="34" charset="0"/>
              </a:rPr>
              <a:t>Подготовка к домашнему сочинению по теме: «Какой учебный предмет я больше люблю и почему?».</a:t>
            </a:r>
          </a:p>
          <a:p>
            <a:r>
              <a:rPr lang="ru-RU" sz="2400" b="1" dirty="0">
                <a:latin typeface="Arial Narrow" pitchFamily="34" charset="0"/>
              </a:rPr>
              <a:t>Определить основной тезис (основную мысль) сочинения.</a:t>
            </a:r>
          </a:p>
          <a:p>
            <a:r>
              <a:rPr lang="ru-RU" sz="2400" b="1" dirty="0">
                <a:latin typeface="Arial Narrow" pitchFamily="34" charset="0"/>
              </a:rPr>
              <a:t>Кто будет читать это рассуждение?</a:t>
            </a:r>
          </a:p>
          <a:p>
            <a:r>
              <a:rPr lang="ru-RU" sz="2400" b="1" dirty="0">
                <a:latin typeface="Arial Narrow" pitchFamily="34" charset="0"/>
              </a:rPr>
              <a:t>Какой стиль следует использовать для изложения ваших мыслей? Какие доказательства следует привести?</a:t>
            </a:r>
          </a:p>
        </p:txBody>
      </p:sp>
    </p:spTree>
    <p:extLst>
      <p:ext uri="{BB962C8B-B14F-4D97-AF65-F5344CB8AC3E}">
        <p14:creationId xmlns:p14="http://schemas.microsoft.com/office/powerpoint/2010/main" val="1156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679</Words>
  <Application>Microsoft Office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Cambria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9</vt:lpstr>
    </vt:vector>
  </TitlesOfParts>
  <Company>Школа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Рассуждение</dc:title>
  <dc:creator>user; Леонтьева В.А.</dc:creator>
  <cp:lastModifiedBy>DNA7 X64</cp:lastModifiedBy>
  <cp:revision>33</cp:revision>
  <dcterms:created xsi:type="dcterms:W3CDTF">2014-01-21T16:55:31Z</dcterms:created>
  <dcterms:modified xsi:type="dcterms:W3CDTF">2015-12-17T13:45:30Z</dcterms:modified>
</cp:coreProperties>
</file>