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4" r:id="rId2"/>
    <p:sldId id="288" r:id="rId3"/>
    <p:sldId id="289" r:id="rId4"/>
    <p:sldId id="290" r:id="rId5"/>
    <p:sldId id="291" r:id="rId6"/>
    <p:sldId id="292" r:id="rId7"/>
    <p:sldId id="293" r:id="rId8"/>
    <p:sldId id="280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0F80B-F888-4221-BEDC-E104B27D2DD2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352CE-2E0B-49D3-8473-9F683320C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470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B8EC-81B0-4D92-AA16-0F0F35A55A8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6C25-5379-4738-9BB5-74F8B5EFC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528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B8EC-81B0-4D92-AA16-0F0F35A55A8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6C25-5379-4738-9BB5-74F8B5EFC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194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B8EC-81B0-4D92-AA16-0F0F35A55A8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6C25-5379-4738-9BB5-74F8B5EFC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582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B8EC-81B0-4D92-AA16-0F0F35A55A8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6C25-5379-4738-9BB5-74F8B5EFC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582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B8EC-81B0-4D92-AA16-0F0F35A55A8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6C25-5379-4738-9BB5-74F8B5EFC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991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B8EC-81B0-4D92-AA16-0F0F35A55A8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6C25-5379-4738-9BB5-74F8B5EFC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023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B8EC-81B0-4D92-AA16-0F0F35A55A8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6C25-5379-4738-9BB5-74F8B5EFC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917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B8EC-81B0-4D92-AA16-0F0F35A55A8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6C25-5379-4738-9BB5-74F8B5EFC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692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B8EC-81B0-4D92-AA16-0F0F35A55A8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6C25-5379-4738-9BB5-74F8B5EFC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47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B8EC-81B0-4D92-AA16-0F0F35A55A8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6C25-5379-4738-9BB5-74F8B5EFC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942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B8EC-81B0-4D92-AA16-0F0F35A55A8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36C25-5379-4738-9BB5-74F8B5EFC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56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5B8EC-81B0-4D92-AA16-0F0F35A55A8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36C25-5379-4738-9BB5-74F8B5EFC7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535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http://newkino.su/image/aHR0cDovL2R2YnN0YW5kYXJ0LnJ1L2ltYWdlLnBocD9hSFIwY0RvdkwzTmphRzl2YkMxaWIzZ3VjblV2YVcxaFoyVnpMM04wYjNKcFpYTXZjMmhoWW14dmJubGZjSEpsZW1WdWRHRjZhWGxmTXk1cWNHYz0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280900" cy="689356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017184" y="1910082"/>
            <a:ext cx="53510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6694" l="9434" r="1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838200" y="3083909"/>
            <a:ext cx="2170482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884297" y="2048582"/>
            <a:ext cx="385451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mbria" panose="02040503050406030204" pitchFamily="18" charset="0"/>
                <a:ea typeface="Calibri"/>
                <a:cs typeface="Cambria" panose="02040503050406030204" pitchFamily="18" charset="0"/>
              </a:rPr>
              <a:t>Цели и задачи урока:</a:t>
            </a:r>
            <a:endParaRPr lang="ru-RU" sz="2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38814" y="2106832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учащиеся  повторяют  и углубляют сведения о лексикологии как разделе лингвистики;</a:t>
            </a:r>
          </a:p>
          <a:p>
            <a:r>
              <a:rPr lang="ru-RU" sz="2000" b="1" dirty="0">
                <a:solidFill>
                  <a:schemeClr val="bg1"/>
                </a:solidFill>
                <a:latin typeface="Cambria" panose="02040503050406030204" pitchFamily="18" charset="0"/>
              </a:rPr>
              <a:t>д</a:t>
            </a:r>
            <a:r>
              <a:rPr lang="ru-R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ать понятие о группах слов с точки зрения их смысловых связей, употребления в речи, происхождения;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формировать умение различать однозначные и многозначные слова с использованием толкового словаря и употреблять многозначные слова в разных значениях </a:t>
            </a:r>
            <a:r>
              <a:rPr lang="ru-RU" sz="2000" b="1" dirty="0">
                <a:solidFill>
                  <a:schemeClr val="bg1"/>
                </a:solidFill>
                <a:latin typeface="Cambria" panose="02040503050406030204" pitchFamily="18" charset="0"/>
              </a:rPr>
              <a:t/>
            </a:r>
            <a:br>
              <a:rPr lang="ru-RU" sz="2000" b="1" dirty="0">
                <a:solidFill>
                  <a:schemeClr val="bg1"/>
                </a:solidFill>
                <a:latin typeface="Cambria" panose="02040503050406030204" pitchFamily="18" charset="0"/>
              </a:rPr>
            </a:br>
            <a:endParaRPr lang="ru-RU" sz="20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51379" y="848415"/>
            <a:ext cx="94442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>
                <a:solidFill>
                  <a:schemeClr val="bg1"/>
                </a:solidFill>
                <a:latin typeface="Arial Narrow"/>
                <a:ea typeface="Times New Roman"/>
              </a:rPr>
              <a:t>Лексика как раздел науки о языке. Слово как еди­ница языка. Слово и его лексическое значение.</a:t>
            </a:r>
            <a:endParaRPr lang="ru-RU" sz="2400" b="1" dirty="0">
              <a:solidFill>
                <a:schemeClr val="bg1"/>
              </a:solidFill>
              <a:latin typeface="Arial Unicode MS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487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22515" y="1668484"/>
            <a:ext cx="1135281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sz="3200" b="1" i="1" dirty="0" err="1" smtClean="0"/>
              <a:t>Ле́кс</a:t>
            </a:r>
            <a:r>
              <a:rPr lang="ru-RU" sz="3200" b="1" i="1" dirty="0" err="1" smtClean="0">
                <a:solidFill>
                  <a:srgbClr val="C00000"/>
                </a:solidFill>
              </a:rPr>
              <a:t>и</a:t>
            </a:r>
            <a:r>
              <a:rPr lang="ru-RU" sz="3200" b="1" i="1" dirty="0" err="1" smtClean="0"/>
              <a:t>к</a:t>
            </a:r>
            <a:r>
              <a:rPr lang="ru-RU" sz="3200" i="1" dirty="0" err="1" smtClean="0"/>
              <a:t>а</a:t>
            </a:r>
            <a:r>
              <a:rPr lang="ru-RU" sz="3200" dirty="0"/>
              <a:t>.                                   </a:t>
            </a:r>
            <a:r>
              <a:rPr lang="ru-RU" sz="3200" i="1" dirty="0" err="1"/>
              <a:t>Л</a:t>
            </a:r>
            <a:r>
              <a:rPr lang="ru-RU" sz="3200" b="1" i="1" dirty="0" err="1"/>
              <a:t>е</a:t>
            </a:r>
            <a:r>
              <a:rPr lang="ru-RU" sz="3200" i="1" dirty="0" err="1"/>
              <a:t>́ксис</a:t>
            </a:r>
            <a:r>
              <a:rPr lang="ru-RU" sz="3200" i="1" dirty="0"/>
              <a:t> </a:t>
            </a:r>
            <a:r>
              <a:rPr lang="ru-RU" sz="3200" dirty="0"/>
              <a:t>— ‘слово’ (</a:t>
            </a:r>
            <a:r>
              <a:rPr lang="ru-RU" sz="3200" i="1" dirty="0"/>
              <a:t>греч</a:t>
            </a:r>
            <a:r>
              <a:rPr lang="ru-RU" sz="3200" dirty="0"/>
              <a:t>.)</a:t>
            </a:r>
          </a:p>
          <a:p>
            <a:r>
              <a:rPr lang="ru-RU" sz="3200" b="1" i="1" dirty="0" err="1"/>
              <a:t>Л</a:t>
            </a:r>
            <a:r>
              <a:rPr lang="ru-RU" sz="3200" b="1" i="1" dirty="0" err="1">
                <a:solidFill>
                  <a:srgbClr val="C00000"/>
                </a:solidFill>
              </a:rPr>
              <a:t>е</a:t>
            </a:r>
            <a:r>
              <a:rPr lang="ru-RU" sz="3200" b="1" i="1" dirty="0" err="1"/>
              <a:t>кси́ч</a:t>
            </a:r>
            <a:r>
              <a:rPr lang="ru-RU" sz="3200" i="1" dirty="0" err="1">
                <a:solidFill>
                  <a:srgbClr val="C00000"/>
                </a:solidFill>
              </a:rPr>
              <a:t>еск</a:t>
            </a:r>
            <a:r>
              <a:rPr lang="ru-RU" sz="3200" i="1" dirty="0" err="1"/>
              <a:t>ий</a:t>
            </a:r>
            <a:r>
              <a:rPr lang="ru-RU" sz="3200" i="1" dirty="0"/>
              <a:t> </a:t>
            </a:r>
            <a:r>
              <a:rPr lang="ru-RU" sz="3200" dirty="0"/>
              <a:t>(</a:t>
            </a:r>
            <a:r>
              <a:rPr lang="ru-RU" sz="3200" i="1" dirty="0"/>
              <a:t>к/ч</a:t>
            </a:r>
            <a:r>
              <a:rPr lang="ru-RU" sz="3200" dirty="0"/>
              <a:t>). </a:t>
            </a:r>
          </a:p>
          <a:p>
            <a:r>
              <a:rPr lang="ru-RU" sz="3200" b="1" i="1" dirty="0" err="1"/>
              <a:t>Л</a:t>
            </a:r>
            <a:r>
              <a:rPr lang="ru-RU" sz="3200" b="1" i="1" dirty="0" err="1">
                <a:solidFill>
                  <a:srgbClr val="C00000"/>
                </a:solidFill>
              </a:rPr>
              <a:t>е</a:t>
            </a:r>
            <a:r>
              <a:rPr lang="ru-RU" sz="3200" b="1" i="1" dirty="0" err="1"/>
              <a:t>кс</a:t>
            </a:r>
            <a:r>
              <a:rPr lang="ru-RU" sz="3200" b="1" i="1" dirty="0" err="1">
                <a:solidFill>
                  <a:srgbClr val="C00000"/>
                </a:solidFill>
              </a:rPr>
              <a:t>и</a:t>
            </a:r>
            <a:r>
              <a:rPr lang="ru-RU" sz="3200" b="1" i="1" dirty="0" err="1"/>
              <a:t>к</a:t>
            </a:r>
            <a:r>
              <a:rPr lang="ru-RU" sz="3200" i="1" dirty="0" err="1"/>
              <a:t>о́н</a:t>
            </a:r>
            <a:r>
              <a:rPr lang="ru-RU" sz="3200" i="1" dirty="0" smtClean="0"/>
              <a:t>.</a:t>
            </a:r>
          </a:p>
          <a:p>
            <a:r>
              <a:rPr lang="ru-RU" sz="3200" b="1" i="1" dirty="0" err="1"/>
              <a:t>Пл</a:t>
            </a:r>
            <a:r>
              <a:rPr lang="ru-RU" sz="3200" b="1" i="1" dirty="0" err="1">
                <a:solidFill>
                  <a:srgbClr val="FF0000"/>
                </a:solidFill>
              </a:rPr>
              <a:t>а</a:t>
            </a:r>
            <a:r>
              <a:rPr lang="ru-RU" sz="3200" b="1" i="1" dirty="0" err="1"/>
              <a:t>н</a:t>
            </a:r>
            <a:r>
              <a:rPr lang="ru-RU" sz="3200" b="1" i="1" dirty="0" err="1">
                <a:solidFill>
                  <a:srgbClr val="FF0000"/>
                </a:solidFill>
              </a:rPr>
              <a:t>е́</a:t>
            </a:r>
            <a:r>
              <a:rPr lang="ru-RU" sz="3200" b="1" i="1" dirty="0" err="1"/>
              <a:t>т</a:t>
            </a:r>
            <a:r>
              <a:rPr lang="ru-RU" sz="3200" i="1" dirty="0" err="1"/>
              <a:t>а</a:t>
            </a:r>
            <a:r>
              <a:rPr lang="ru-RU" sz="3200" i="1" dirty="0"/>
              <a:t>.              </a:t>
            </a:r>
            <a:r>
              <a:rPr lang="ru-RU" sz="3200" i="1" dirty="0" err="1" smtClean="0"/>
              <a:t>Пл</a:t>
            </a:r>
            <a:r>
              <a:rPr lang="ru-RU" sz="3200" b="1" i="1" dirty="0" err="1" smtClean="0"/>
              <a:t>а́</a:t>
            </a:r>
            <a:r>
              <a:rPr lang="ru-RU" sz="3200" i="1" dirty="0" err="1" smtClean="0"/>
              <a:t>не</a:t>
            </a:r>
            <a:r>
              <a:rPr lang="ru-RU" sz="3200" dirty="0" smtClean="0"/>
              <a:t> </a:t>
            </a:r>
            <a:r>
              <a:rPr lang="ru-RU" sz="3200" dirty="0"/>
              <a:t>— ‘блуждание’, ‘странствие’ (</a:t>
            </a:r>
            <a:r>
              <a:rPr lang="ru-RU" sz="3200" i="1" dirty="0"/>
              <a:t>греч</a:t>
            </a:r>
            <a:r>
              <a:rPr lang="ru-RU" sz="3200" dirty="0"/>
              <a:t>.)</a:t>
            </a:r>
          </a:p>
          <a:p>
            <a:r>
              <a:rPr lang="ru-RU" sz="3200" b="1" i="1" dirty="0" err="1"/>
              <a:t>Пл</a:t>
            </a:r>
            <a:r>
              <a:rPr lang="ru-RU" sz="3200" b="1" i="1" dirty="0" err="1">
                <a:solidFill>
                  <a:srgbClr val="FF0000"/>
                </a:solidFill>
              </a:rPr>
              <a:t>а</a:t>
            </a:r>
            <a:r>
              <a:rPr lang="ru-RU" sz="3200" b="1" i="1" dirty="0" err="1"/>
              <a:t>не́т</a:t>
            </a:r>
            <a:r>
              <a:rPr lang="ru-RU" sz="3200" i="1" dirty="0" err="1"/>
              <a:t>ный</a:t>
            </a:r>
            <a:r>
              <a:rPr lang="ru-RU" sz="3200" i="1" dirty="0"/>
              <a:t>.</a:t>
            </a:r>
            <a:endParaRPr lang="ru-RU" sz="3200" dirty="0"/>
          </a:p>
          <a:p>
            <a:r>
              <a:rPr lang="ru-RU" sz="3200" b="1" i="1" dirty="0" smtClean="0"/>
              <a:t>Пл</a:t>
            </a:r>
            <a:r>
              <a:rPr lang="ru-RU" sz="3200" b="1" i="1" dirty="0" smtClean="0">
                <a:solidFill>
                  <a:srgbClr val="FF0000"/>
                </a:solidFill>
              </a:rPr>
              <a:t>а</a:t>
            </a:r>
            <a:r>
              <a:rPr lang="ru-RU" sz="3200" b="1" i="1" dirty="0" smtClean="0"/>
              <a:t>нет</a:t>
            </a:r>
            <a:r>
              <a:rPr lang="ru-RU" sz="3200" i="1" dirty="0" smtClean="0"/>
              <a:t>арий</a:t>
            </a:r>
            <a:r>
              <a:rPr lang="ru-RU" sz="3200" i="1" dirty="0"/>
              <a:t>.</a:t>
            </a:r>
            <a:endParaRPr lang="ru-RU" sz="3200" dirty="0"/>
          </a:p>
          <a:p>
            <a:r>
              <a:rPr lang="ru-RU" sz="3200" dirty="0"/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26275" y="188010"/>
            <a:ext cx="67873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</a:rPr>
              <a:t>Словарно-орфографическая работа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1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8033"/>
          </a:xfrm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  <a:latin typeface="Arial Black" pitchFamily="34" charset="0"/>
              </a:rPr>
              <a:t>Сравним интересные числа</a:t>
            </a:r>
            <a:r>
              <a:rPr lang="ru-RU" b="1" dirty="0" smtClean="0">
                <a:solidFill>
                  <a:schemeClr val="bg1"/>
                </a:solidFill>
                <a:latin typeface="Arial Black" pitchFamily="34" charset="0"/>
              </a:rPr>
              <a:t>:</a:t>
            </a:r>
            <a:endParaRPr lang="ru-RU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505" y="1534839"/>
            <a:ext cx="1194657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17-томный </a:t>
            </a:r>
            <a:r>
              <a:rPr lang="ru-RU" sz="2800" b="1" i="1" dirty="0">
                <a:solidFill>
                  <a:srgbClr val="C00000"/>
                </a:solidFill>
              </a:rPr>
              <a:t>Словарь современного</a:t>
            </a:r>
          </a:p>
          <a:p>
            <a:r>
              <a:rPr lang="ru-RU" sz="2800" b="1" i="1" dirty="0">
                <a:solidFill>
                  <a:srgbClr val="C00000"/>
                </a:solidFill>
              </a:rPr>
              <a:t>русского литературного языка      </a:t>
            </a:r>
            <a:r>
              <a:rPr lang="ru-RU" sz="2800" b="1" dirty="0"/>
              <a:t>           </a:t>
            </a:r>
            <a:r>
              <a:rPr lang="ru-RU" sz="2800" b="1" dirty="0" smtClean="0"/>
              <a:t>       содержит              </a:t>
            </a:r>
            <a:r>
              <a:rPr lang="ru-RU" sz="3200" b="1" dirty="0" smtClean="0">
                <a:solidFill>
                  <a:srgbClr val="002060"/>
                </a:solidFill>
              </a:rPr>
              <a:t>20 </a:t>
            </a:r>
            <a:r>
              <a:rPr lang="ru-RU" sz="3200" b="1" dirty="0">
                <a:solidFill>
                  <a:srgbClr val="002060"/>
                </a:solidFill>
              </a:rPr>
              <a:t>480 слов</a:t>
            </a:r>
            <a:endParaRPr lang="ru-RU" sz="2800" b="1" dirty="0">
              <a:solidFill>
                <a:srgbClr val="002060"/>
              </a:solidFill>
            </a:endParaRPr>
          </a:p>
          <a:p>
            <a:endParaRPr lang="ru-RU" sz="2800" b="1" i="1" dirty="0" smtClean="0">
              <a:solidFill>
                <a:srgbClr val="C00000"/>
              </a:solidFill>
            </a:endParaRPr>
          </a:p>
          <a:p>
            <a:r>
              <a:rPr lang="ru-RU" sz="2800" b="1" i="1" dirty="0" smtClean="0">
                <a:solidFill>
                  <a:srgbClr val="C00000"/>
                </a:solidFill>
              </a:rPr>
              <a:t>Словарь </a:t>
            </a:r>
            <a:r>
              <a:rPr lang="ru-RU" sz="2800" b="1" i="1" dirty="0">
                <a:solidFill>
                  <a:srgbClr val="C00000"/>
                </a:solidFill>
              </a:rPr>
              <a:t>произведений А. С. Пушкина                    </a:t>
            </a:r>
            <a:r>
              <a:rPr lang="ru-RU" sz="2800" b="1" dirty="0"/>
              <a:t>»                        </a:t>
            </a:r>
            <a:r>
              <a:rPr lang="ru-RU" sz="3200" b="1" dirty="0" smtClean="0">
                <a:solidFill>
                  <a:srgbClr val="002060"/>
                </a:solidFill>
              </a:rPr>
              <a:t>21 </a:t>
            </a:r>
            <a:r>
              <a:rPr lang="ru-RU" sz="3200" b="1" dirty="0">
                <a:solidFill>
                  <a:srgbClr val="002060"/>
                </a:solidFill>
              </a:rPr>
              <a:t>000 слов</a:t>
            </a:r>
            <a:endParaRPr lang="ru-RU" sz="2800" b="1" dirty="0">
              <a:solidFill>
                <a:srgbClr val="002060"/>
              </a:solidFill>
            </a:endParaRPr>
          </a:p>
          <a:p>
            <a:endParaRPr lang="ru-RU" sz="2800" b="1" dirty="0" smtClean="0"/>
          </a:p>
          <a:p>
            <a:r>
              <a:rPr lang="ru-RU" sz="2800" b="1" dirty="0" smtClean="0">
                <a:solidFill>
                  <a:srgbClr val="C00000"/>
                </a:solidFill>
              </a:rPr>
              <a:t>Словарь </a:t>
            </a:r>
            <a:r>
              <a:rPr lang="ru-RU" sz="2800" b="1" dirty="0">
                <a:solidFill>
                  <a:srgbClr val="C00000"/>
                </a:solidFill>
              </a:rPr>
              <a:t>взрослого человека, </a:t>
            </a:r>
            <a:r>
              <a:rPr lang="ru-RU" sz="2800" b="1" dirty="0" smtClean="0">
                <a:solidFill>
                  <a:srgbClr val="C00000"/>
                </a:solidFill>
              </a:rPr>
              <a:t>имеющего 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высшее </a:t>
            </a:r>
            <a:r>
              <a:rPr lang="ru-RU" sz="2800" b="1" dirty="0">
                <a:solidFill>
                  <a:srgbClr val="C00000"/>
                </a:solidFill>
              </a:rPr>
              <a:t>образование                        </a:t>
            </a:r>
            <a:r>
              <a:rPr lang="ru-RU" sz="2800" b="1" dirty="0" smtClean="0">
                <a:solidFill>
                  <a:srgbClr val="C00000"/>
                </a:solidFill>
              </a:rPr>
              <a:t>                           </a:t>
            </a:r>
            <a:r>
              <a:rPr lang="ru-RU" sz="2800" b="1" dirty="0" smtClean="0"/>
              <a:t>»                         </a:t>
            </a:r>
            <a:r>
              <a:rPr lang="ru-RU" sz="3200" b="1" dirty="0" smtClean="0">
                <a:solidFill>
                  <a:srgbClr val="002060"/>
                </a:solidFill>
              </a:rPr>
              <a:t>12 </a:t>
            </a:r>
            <a:r>
              <a:rPr lang="ru-RU" sz="3200" b="1" dirty="0">
                <a:solidFill>
                  <a:srgbClr val="002060"/>
                </a:solidFill>
              </a:rPr>
              <a:t>000 слов</a:t>
            </a:r>
            <a:endParaRPr lang="ru-RU" sz="2800" b="1" dirty="0">
              <a:solidFill>
                <a:srgbClr val="002060"/>
              </a:solidFill>
            </a:endParaRPr>
          </a:p>
          <a:p>
            <a:endParaRPr lang="ru-RU" sz="2800" b="1" dirty="0" smtClean="0"/>
          </a:p>
          <a:p>
            <a:r>
              <a:rPr lang="ru-RU" sz="2800" b="1" i="1" dirty="0" smtClean="0">
                <a:solidFill>
                  <a:srgbClr val="C00000"/>
                </a:solidFill>
              </a:rPr>
              <a:t>Словарь </a:t>
            </a:r>
            <a:r>
              <a:rPr lang="ru-RU" sz="2800" b="1" i="1" dirty="0">
                <a:solidFill>
                  <a:srgbClr val="C00000"/>
                </a:solidFill>
              </a:rPr>
              <a:t>младшего школьника                                 </a:t>
            </a:r>
            <a:r>
              <a:rPr lang="ru-RU" sz="2800" b="1" dirty="0"/>
              <a:t>»                          </a:t>
            </a:r>
            <a:r>
              <a:rPr lang="ru-RU" sz="2800" b="1" dirty="0" smtClean="0"/>
              <a:t> </a:t>
            </a:r>
            <a:r>
              <a:rPr lang="ru-RU" sz="3200" b="1" dirty="0" smtClean="0">
                <a:solidFill>
                  <a:srgbClr val="002060"/>
                </a:solidFill>
              </a:rPr>
              <a:t>3 </a:t>
            </a:r>
            <a:r>
              <a:rPr lang="ru-RU" sz="3200" b="1" dirty="0">
                <a:solidFill>
                  <a:srgbClr val="002060"/>
                </a:solidFill>
              </a:rPr>
              <a:t>600 слов</a:t>
            </a:r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sz="2800" b="1" i="1" dirty="0" smtClean="0">
                <a:solidFill>
                  <a:srgbClr val="C00000"/>
                </a:solidFill>
              </a:rPr>
              <a:t>(</a:t>
            </a:r>
            <a:r>
              <a:rPr lang="ru-RU" sz="2800" b="1" i="1" dirty="0">
                <a:solidFill>
                  <a:srgbClr val="C00000"/>
                </a:solidFill>
              </a:rPr>
              <a:t>10—11 лет)</a:t>
            </a:r>
          </a:p>
        </p:txBody>
      </p:sp>
      <p:sp>
        <p:nvSpPr>
          <p:cNvPr id="4" name="Стрелка вниз 3"/>
          <p:cNvSpPr/>
          <p:nvPr/>
        </p:nvSpPr>
        <p:spPr>
          <a:xfrm rot="16200000">
            <a:off x="7752608" y="2714398"/>
            <a:ext cx="484632" cy="97840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 rot="16200000">
            <a:off x="7835736" y="4945924"/>
            <a:ext cx="484632" cy="97840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16200000">
            <a:off x="7752608" y="4102071"/>
            <a:ext cx="484632" cy="97840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56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1946" y="54325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rgbClr val="C00000"/>
                </a:solidFill>
                <a:latin typeface="Arial Black" pitchFamily="34" charset="0"/>
              </a:rPr>
              <a:t>Творческое списывание.</a:t>
            </a:r>
            <a:r>
              <a:rPr lang="ru-RU" sz="31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sz="3100" dirty="0" smtClean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ru-RU" sz="31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2700" dirty="0" smtClean="0">
                <a:solidFill>
                  <a:schemeClr val="bg1"/>
                </a:solidFill>
                <a:latin typeface="Arial Black" pitchFamily="34" charset="0"/>
              </a:rPr>
              <a:t>Задание</a:t>
            </a:r>
            <a:r>
              <a:rPr lang="ru-RU" sz="2700" dirty="0">
                <a:solidFill>
                  <a:schemeClr val="bg1"/>
                </a:solidFill>
                <a:latin typeface="Arial Black" pitchFamily="34" charset="0"/>
              </a:rPr>
              <a:t>: построить предложение с прямой речью, предшествующей словам автора, используя следующую запись на доске:</a:t>
            </a:r>
            <a:br>
              <a:rPr lang="ru-RU" sz="2700" dirty="0">
                <a:solidFill>
                  <a:schemeClr val="bg1"/>
                </a:solidFill>
                <a:latin typeface="Arial Black" pitchFamily="34" charset="0"/>
              </a:rPr>
            </a:br>
            <a:endParaRPr lang="ru-RU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2514" y="2551837"/>
            <a:ext cx="114003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r>
              <a:rPr lang="ru-RU" sz="3600" b="1" i="1" dirty="0" smtClean="0">
                <a:solidFill>
                  <a:schemeClr val="accent5">
                    <a:lumMod val="50000"/>
                  </a:schemeClr>
                </a:solidFill>
              </a:rPr>
              <a:t>Надо </a:t>
            </a:r>
            <a:r>
              <a:rPr lang="ru-RU" sz="3600" b="1" i="1" dirty="0">
                <a:solidFill>
                  <a:schemeClr val="accent5">
                    <a:lumMod val="50000"/>
                  </a:schemeClr>
                </a:solidFill>
              </a:rPr>
              <a:t>учиться языку, надо расширять свой л..</a:t>
            </a:r>
            <a:r>
              <a:rPr lang="ru-RU" sz="3600" b="1" i="1" dirty="0" err="1">
                <a:solidFill>
                  <a:schemeClr val="accent5">
                    <a:lumMod val="50000"/>
                  </a:schemeClr>
                </a:solidFill>
              </a:rPr>
              <a:t>ксикон</a:t>
            </a:r>
            <a:r>
              <a:rPr lang="ru-RU" sz="3600" b="1" i="1" dirty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ru-RU" sz="3600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r>
              <a:rPr lang="ru-RU" sz="3600" b="1" i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3600" b="1" i="1" dirty="0" smtClean="0">
                <a:solidFill>
                  <a:schemeClr val="accent5">
                    <a:lumMod val="50000"/>
                  </a:schemeClr>
                </a:solidFill>
              </a:rPr>
              <a:t>                                                                                (</a:t>
            </a:r>
            <a:r>
              <a:rPr lang="ru-RU" sz="3600" b="1" i="1" dirty="0">
                <a:solidFill>
                  <a:schemeClr val="accent5">
                    <a:lumMod val="50000"/>
                  </a:schemeClr>
                </a:solidFill>
              </a:rPr>
              <a:t>М. Горький.)</a:t>
            </a:r>
          </a:p>
        </p:txBody>
      </p:sp>
    </p:spTree>
    <p:extLst>
      <p:ext uri="{BB962C8B-B14F-4D97-AF65-F5344CB8AC3E}">
        <p14:creationId xmlns:p14="http://schemas.microsoft.com/office/powerpoint/2010/main" val="352741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3138" y="698018"/>
            <a:ext cx="415636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</a:rPr>
              <a:t>Ложка </a:t>
            </a: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</a:rPr>
              <a:t>— это ложка.</a:t>
            </a:r>
          </a:p>
          <a:p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</a:rPr>
              <a:t>Ложкой суп едят.</a:t>
            </a:r>
          </a:p>
          <a:p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</a:rPr>
              <a:t>Кошка это кошка.</a:t>
            </a:r>
          </a:p>
          <a:p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</a:rPr>
              <a:t>У кошки семь котят.</a:t>
            </a:r>
          </a:p>
          <a:p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</a:rPr>
              <a:t>Тряпка — это тряпка.</a:t>
            </a:r>
          </a:p>
          <a:p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</a:rPr>
              <a:t>Тряпкой вытру стол.</a:t>
            </a:r>
          </a:p>
          <a:p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</a:rPr>
              <a:t>Шапка — это шапка.</a:t>
            </a:r>
          </a:p>
          <a:p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</a:rPr>
              <a:t>Оделся и пошел</a:t>
            </a:r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ru-RU" sz="28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1048" y="4617459"/>
            <a:ext cx="1157052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Удалось ли мальчику придумать новое слово? </a:t>
            </a:r>
            <a:endParaRPr lang="ru-RU" sz="2000" b="1" dirty="0" smtClean="0">
              <a:solidFill>
                <a:schemeClr val="bg1"/>
              </a:solidFill>
            </a:endParaRPr>
          </a:p>
          <a:p>
            <a:r>
              <a:rPr lang="ru-RU" sz="2000" b="1" dirty="0" smtClean="0">
                <a:solidFill>
                  <a:schemeClr val="bg1"/>
                </a:solidFill>
              </a:rPr>
              <a:t>Узнали </a:t>
            </a:r>
            <a:r>
              <a:rPr lang="ru-RU" sz="2000" b="1" dirty="0">
                <a:solidFill>
                  <a:schemeClr val="bg1"/>
                </a:solidFill>
              </a:rPr>
              <a:t>ли вы новое слово, прослушав это стихотворение? Вспомним фонетику: из чего состоит слово? </a:t>
            </a:r>
            <a:endParaRPr lang="ru-RU" sz="2000" b="1" dirty="0" smtClean="0">
              <a:solidFill>
                <a:schemeClr val="bg1"/>
              </a:solidFill>
            </a:endParaRPr>
          </a:p>
          <a:p>
            <a:r>
              <a:rPr lang="ru-RU" sz="2000" b="1" dirty="0" smtClean="0">
                <a:solidFill>
                  <a:schemeClr val="bg1"/>
                </a:solidFill>
              </a:rPr>
              <a:t>Произносим</a:t>
            </a:r>
            <a:r>
              <a:rPr lang="ru-RU" sz="2000" b="1" dirty="0">
                <a:solidFill>
                  <a:schemeClr val="bg1"/>
                </a:solidFill>
              </a:rPr>
              <a:t>: [</a:t>
            </a:r>
            <a:r>
              <a:rPr lang="ru-RU" sz="2000" b="1" dirty="0" err="1">
                <a:solidFill>
                  <a:schemeClr val="bg1"/>
                </a:solidFill>
              </a:rPr>
              <a:t>пл’им</a:t>
            </a:r>
            <a:r>
              <a:rPr lang="ru-RU" sz="2000" b="1" dirty="0">
                <a:solidFill>
                  <a:schemeClr val="bg1"/>
                </a:solidFill>
              </a:rPr>
              <a:t>], пишем: </a:t>
            </a:r>
            <a:r>
              <a:rPr lang="ru-RU" sz="2000" b="1" i="1" dirty="0" err="1">
                <a:solidFill>
                  <a:schemeClr val="bg1"/>
                </a:solidFill>
              </a:rPr>
              <a:t>плим</a:t>
            </a:r>
            <a:r>
              <a:rPr lang="ru-RU" sz="2000" b="1" dirty="0">
                <a:solidFill>
                  <a:schemeClr val="bg1"/>
                </a:solidFill>
              </a:rPr>
              <a:t>. И все-таки это не слово! Почему? </a:t>
            </a:r>
            <a:endParaRPr lang="ru-RU" sz="2000" b="1" dirty="0" smtClean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24946" y="698018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</a:rPr>
              <a:t>А </a:t>
            </a: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</a:rPr>
              <a:t>я придумал слово.</a:t>
            </a:r>
          </a:p>
          <a:p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</a:rPr>
              <a:t>Смешное слово — </a:t>
            </a:r>
            <a:r>
              <a:rPr lang="ru-RU" sz="2800" b="1" i="1" dirty="0" err="1">
                <a:solidFill>
                  <a:schemeClr val="accent5">
                    <a:lumMod val="50000"/>
                  </a:schemeClr>
                </a:solidFill>
              </a:rPr>
              <a:t>плим</a:t>
            </a: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</a:rPr>
              <a:t>Я повторяю снова —</a:t>
            </a:r>
          </a:p>
          <a:p>
            <a:r>
              <a:rPr lang="ru-RU" sz="2800" b="1" i="1" dirty="0" err="1">
                <a:solidFill>
                  <a:schemeClr val="accent5">
                    <a:lumMod val="50000"/>
                  </a:schemeClr>
                </a:solidFill>
              </a:rPr>
              <a:t>Плим</a:t>
            </a: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2800" b="1" i="1" dirty="0" err="1">
                <a:solidFill>
                  <a:schemeClr val="accent5">
                    <a:lumMod val="50000"/>
                  </a:schemeClr>
                </a:solidFill>
              </a:rPr>
              <a:t>плим</a:t>
            </a: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2800" b="1" i="1" dirty="0" err="1">
                <a:solidFill>
                  <a:schemeClr val="accent5">
                    <a:lumMod val="50000"/>
                  </a:schemeClr>
                </a:solidFill>
              </a:rPr>
              <a:t>плим</a:t>
            </a: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</a:rPr>
              <a:t>...</a:t>
            </a:r>
          </a:p>
          <a:p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</a:rPr>
              <a:t>Вот прыгает и скачет — </a:t>
            </a:r>
          </a:p>
          <a:p>
            <a:r>
              <a:rPr lang="ru-RU" sz="2800" b="1" i="1" dirty="0" err="1">
                <a:solidFill>
                  <a:schemeClr val="accent5">
                    <a:lumMod val="50000"/>
                  </a:schemeClr>
                </a:solidFill>
              </a:rPr>
              <a:t>Плим</a:t>
            </a: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2800" b="1" i="1" dirty="0" err="1">
                <a:solidFill>
                  <a:schemeClr val="accent5">
                    <a:lumMod val="50000"/>
                  </a:schemeClr>
                </a:solidFill>
              </a:rPr>
              <a:t>плим</a:t>
            </a: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2800" b="1" i="1" dirty="0" err="1">
                <a:solidFill>
                  <a:schemeClr val="accent5">
                    <a:lumMod val="50000"/>
                  </a:schemeClr>
                </a:solidFill>
              </a:rPr>
              <a:t>плим</a:t>
            </a: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</a:rPr>
              <a:t>...</a:t>
            </a:r>
          </a:p>
          <a:p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</a:rPr>
              <a:t>И ничего не значит</a:t>
            </a:r>
          </a:p>
          <a:p>
            <a:r>
              <a:rPr lang="ru-RU" sz="2800" b="1" i="1" dirty="0" err="1">
                <a:solidFill>
                  <a:schemeClr val="accent5">
                    <a:lumMod val="50000"/>
                  </a:schemeClr>
                </a:solidFill>
              </a:rPr>
              <a:t>Плим</a:t>
            </a: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2800" b="1" i="1" dirty="0" err="1">
                <a:solidFill>
                  <a:schemeClr val="accent5">
                    <a:lumMod val="50000"/>
                  </a:schemeClr>
                </a:solidFill>
              </a:rPr>
              <a:t>плим</a:t>
            </a: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u-RU" sz="2800" b="1" i="1" dirty="0" err="1">
                <a:solidFill>
                  <a:schemeClr val="accent5">
                    <a:lumMod val="50000"/>
                  </a:schemeClr>
                </a:solidFill>
              </a:rPr>
              <a:t>плим</a:t>
            </a:r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</a:rPr>
              <a:t>...    </a:t>
            </a:r>
            <a:r>
              <a:rPr lang="ru-RU" sz="2800" b="1" i="1" dirty="0" smtClean="0"/>
              <a:t>И </a:t>
            </a:r>
            <a:r>
              <a:rPr lang="ru-RU" sz="2800" b="1" i="1" dirty="0" err="1" smtClean="0"/>
              <a:t>Токмакова</a:t>
            </a:r>
            <a:endParaRPr lang="ru-RU" sz="2800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5642" y="5902173"/>
            <a:ext cx="10402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srgbClr val="C00000"/>
                </a:solidFill>
              </a:rPr>
              <a:t>Значение</a:t>
            </a:r>
            <a:r>
              <a:rPr lang="ru-RU" sz="2400" b="1" dirty="0">
                <a:solidFill>
                  <a:prstClr val="black"/>
                </a:solidFill>
              </a:rPr>
              <a:t> — важнейший </a:t>
            </a:r>
            <a:r>
              <a:rPr lang="ru-RU" sz="2400" b="1" dirty="0">
                <a:solidFill>
                  <a:srgbClr val="C00000"/>
                </a:solidFill>
              </a:rPr>
              <a:t>признак слова, </a:t>
            </a:r>
            <a:r>
              <a:rPr lang="ru-RU" sz="2400" b="1" dirty="0">
                <a:solidFill>
                  <a:prstClr val="black"/>
                </a:solidFill>
              </a:rPr>
              <a:t>без него слова нет и быть не может!</a:t>
            </a:r>
          </a:p>
        </p:txBody>
      </p:sp>
    </p:spTree>
    <p:extLst>
      <p:ext uri="{BB962C8B-B14F-4D97-AF65-F5344CB8AC3E}">
        <p14:creationId xmlns:p14="http://schemas.microsoft.com/office/powerpoint/2010/main" val="3932948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0946" y="115744"/>
            <a:ext cx="11637818" cy="95303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Book Antiqua" pitchFamily="18" charset="0"/>
              </a:rPr>
              <a:t>Ознакомление </a:t>
            </a:r>
            <a:r>
              <a:rPr lang="ru-RU" sz="3200" b="1" dirty="0" smtClean="0">
                <a:solidFill>
                  <a:schemeClr val="bg1"/>
                </a:solidFill>
                <a:latin typeface="Book Antiqua" pitchFamily="18" charset="0"/>
              </a:rPr>
              <a:t>со </a:t>
            </a:r>
            <a:r>
              <a:rPr lang="ru-RU" sz="3200" b="1" dirty="0">
                <a:solidFill>
                  <a:schemeClr val="bg1"/>
                </a:solidFill>
                <a:latin typeface="Book Antiqua" pitchFamily="18" charset="0"/>
              </a:rPr>
              <a:t>словарной статьей толкового словаря</a:t>
            </a:r>
            <a:r>
              <a:rPr lang="ru-RU" sz="3200" b="1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  <a:endParaRPr lang="ru-RU" sz="48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89611" y="1126937"/>
            <a:ext cx="9745682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Book Antiqua" pitchFamily="18" charset="0"/>
              </a:rPr>
              <a:t>Основные словарной части </a:t>
            </a:r>
            <a:r>
              <a:rPr lang="ru-RU" sz="2400" b="1" dirty="0">
                <a:solidFill>
                  <a:srgbClr val="C00000"/>
                </a:solidFill>
                <a:latin typeface="Book Antiqua" pitchFamily="18" charset="0"/>
              </a:rPr>
              <a:t>статьи: </a:t>
            </a:r>
            <a:endParaRPr lang="ru-RU" sz="2400" b="1" dirty="0" smtClean="0">
              <a:solidFill>
                <a:srgbClr val="C00000"/>
              </a:solidFill>
              <a:latin typeface="Book Antiqua" pitchFamily="18" charset="0"/>
            </a:endParaRPr>
          </a:p>
          <a:p>
            <a:pPr marL="457200" indent="-457200">
              <a:buAutoNum type="arabicParenR"/>
            </a:pPr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заголовочное </a:t>
            </a: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слово; </a:t>
            </a:r>
            <a:endParaRPr lang="ru-RU" sz="2800" b="1" i="1" dirty="0" smtClean="0">
              <a:solidFill>
                <a:schemeClr val="accent5">
                  <a:lumMod val="50000"/>
                </a:schemeClr>
              </a:solidFill>
              <a:latin typeface="Book Antiqua" pitchFamily="18" charset="0"/>
            </a:endParaRPr>
          </a:p>
          <a:p>
            <a:pPr marL="457200" indent="-457200">
              <a:buAutoNum type="arabicParenR"/>
            </a:pPr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грамматические </a:t>
            </a: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пометы; </a:t>
            </a:r>
            <a:endParaRPr lang="ru-RU" sz="2800" b="1" i="1" dirty="0" smtClean="0">
              <a:solidFill>
                <a:schemeClr val="accent5">
                  <a:lumMod val="50000"/>
                </a:schemeClr>
              </a:solidFill>
              <a:latin typeface="Book Antiqua" pitchFamily="18" charset="0"/>
            </a:endParaRPr>
          </a:p>
          <a:p>
            <a:pPr marL="457200" indent="-457200">
              <a:buAutoNum type="arabicParenR"/>
            </a:pPr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толкование </a:t>
            </a: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лексического значения; </a:t>
            </a:r>
            <a:endParaRPr lang="ru-RU" sz="2800" b="1" i="1" dirty="0" smtClean="0">
              <a:solidFill>
                <a:schemeClr val="accent5">
                  <a:lumMod val="50000"/>
                </a:schemeClr>
              </a:solidFill>
              <a:latin typeface="Book Antiqua" pitchFamily="18" charset="0"/>
            </a:endParaRPr>
          </a:p>
          <a:p>
            <a:pPr marL="457200" indent="-457200">
              <a:buAutoNum type="arabicParenR"/>
            </a:pPr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пример </a:t>
            </a:r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  <a:latin typeface="Book Antiqua" pitchFamily="18" charset="0"/>
              </a:rPr>
              <a:t>употребления слова в речи.</a:t>
            </a:r>
            <a:endParaRPr lang="ru-RU" sz="2000" b="1" i="1" dirty="0">
              <a:solidFill>
                <a:schemeClr val="accent5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8968" y="3509871"/>
            <a:ext cx="1155469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ru-RU" sz="2800" b="1" dirty="0" smtClean="0">
                <a:latin typeface="Book Antiqua" pitchFamily="18" charset="0"/>
              </a:rPr>
              <a:t>Лето</a:t>
            </a:r>
            <a:r>
              <a:rPr lang="ru-RU" sz="2800" b="1" dirty="0">
                <a:latin typeface="Book Antiqua" pitchFamily="18" charset="0"/>
              </a:rPr>
              <a:t>. </a:t>
            </a:r>
            <a:r>
              <a:rPr lang="ru-RU" sz="2800" b="1" dirty="0">
                <a:solidFill>
                  <a:srgbClr val="C00000"/>
                </a:solidFill>
                <a:latin typeface="Book Antiqua" pitchFamily="18" charset="0"/>
              </a:rPr>
              <a:t>2.</a:t>
            </a:r>
            <a:r>
              <a:rPr lang="ru-RU" sz="2800" b="1" dirty="0">
                <a:latin typeface="Book Antiqua" pitchFamily="18" charset="0"/>
              </a:rPr>
              <a:t> -а, </a:t>
            </a:r>
            <a:r>
              <a:rPr lang="ru-RU" sz="2800" b="1" i="1" dirty="0">
                <a:latin typeface="Book Antiqua" pitchFamily="18" charset="0"/>
              </a:rPr>
              <a:t>ср</a:t>
            </a:r>
            <a:r>
              <a:rPr lang="ru-RU" sz="2800" b="1" dirty="0">
                <a:latin typeface="Book Antiqua" pitchFamily="18" charset="0"/>
              </a:rPr>
              <a:t>. </a:t>
            </a:r>
            <a:r>
              <a:rPr lang="ru-RU" sz="2800" b="1" dirty="0">
                <a:solidFill>
                  <a:srgbClr val="C00000"/>
                </a:solidFill>
                <a:latin typeface="Book Antiqua" pitchFamily="18" charset="0"/>
              </a:rPr>
              <a:t>3. </a:t>
            </a:r>
            <a:r>
              <a:rPr lang="ru-RU" sz="2800" b="1" dirty="0">
                <a:latin typeface="Book Antiqua" pitchFamily="18" charset="0"/>
              </a:rPr>
              <a:t>Время года между весной и осенью.</a:t>
            </a:r>
            <a:r>
              <a:rPr lang="ru-RU" sz="2800" b="1" dirty="0">
                <a:solidFill>
                  <a:srgbClr val="C00000"/>
                </a:solidFill>
                <a:latin typeface="Book Antiqua" pitchFamily="18" charset="0"/>
              </a:rPr>
              <a:t> </a:t>
            </a:r>
            <a:endParaRPr lang="ru-RU" sz="2800" b="1" dirty="0" smtClean="0">
              <a:solidFill>
                <a:srgbClr val="C00000"/>
              </a:solidFill>
              <a:latin typeface="Book Antiqua" pitchFamily="18" charset="0"/>
            </a:endParaRPr>
          </a:p>
          <a:p>
            <a:r>
              <a:rPr lang="ru-RU" sz="2800" b="1" dirty="0" smtClean="0">
                <a:solidFill>
                  <a:srgbClr val="C00000"/>
                </a:solidFill>
                <a:latin typeface="Book Antiqua" pitchFamily="18" charset="0"/>
              </a:rPr>
              <a:t>4</a:t>
            </a:r>
            <a:r>
              <a:rPr lang="ru-RU" sz="2800" b="1" dirty="0">
                <a:solidFill>
                  <a:srgbClr val="C00000"/>
                </a:solidFill>
                <a:latin typeface="Book Antiqua" pitchFamily="18" charset="0"/>
              </a:rPr>
              <a:t>. </a:t>
            </a:r>
            <a:r>
              <a:rPr lang="ru-RU" sz="2800" b="1" i="1" dirty="0">
                <a:latin typeface="Book Antiqua" pitchFamily="18" charset="0"/>
              </a:rPr>
              <a:t>Скинуло кафтан зеленый лето, </a:t>
            </a:r>
            <a:r>
              <a:rPr lang="ru-RU" sz="2800" b="1" i="1" dirty="0" err="1">
                <a:latin typeface="Book Antiqua" pitchFamily="18" charset="0"/>
              </a:rPr>
              <a:t>отсвистели</a:t>
            </a:r>
            <a:r>
              <a:rPr lang="ru-RU" sz="2800" b="1" i="1" dirty="0">
                <a:latin typeface="Book Antiqua" pitchFamily="18" charset="0"/>
              </a:rPr>
              <a:t> жаворонки всласть! </a:t>
            </a:r>
            <a:r>
              <a:rPr lang="ru-RU" sz="2800" b="1" dirty="0">
                <a:latin typeface="Book Antiqua" pitchFamily="18" charset="0"/>
              </a:rPr>
              <a:t>(Д. </a:t>
            </a:r>
            <a:r>
              <a:rPr lang="ru-RU" sz="2800" b="1" dirty="0" err="1">
                <a:latin typeface="Book Antiqua" pitchFamily="18" charset="0"/>
              </a:rPr>
              <a:t>Кедрин</a:t>
            </a:r>
            <a:r>
              <a:rPr lang="ru-RU" sz="2800" b="1" dirty="0">
                <a:latin typeface="Book Antiqua" pitchFamily="18" charset="0"/>
              </a:rPr>
              <a:t>.)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4110" y="5146404"/>
            <a:ext cx="50166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Составить </a:t>
            </a:r>
            <a:r>
              <a:rPr lang="ru-RU" sz="2800" dirty="0" smtClean="0">
                <a:solidFill>
                  <a:srgbClr val="C00000"/>
                </a:solidFill>
              </a:rPr>
              <a:t>статью </a:t>
            </a:r>
            <a:r>
              <a:rPr lang="ru-RU" sz="2800" dirty="0">
                <a:solidFill>
                  <a:srgbClr val="C00000"/>
                </a:solidFill>
              </a:rPr>
              <a:t>о слове </a:t>
            </a:r>
            <a:r>
              <a:rPr lang="ru-RU" sz="2800" i="1" dirty="0">
                <a:solidFill>
                  <a:srgbClr val="C00000"/>
                </a:solidFill>
              </a:rPr>
              <a:t>весна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4110" y="5788299"/>
            <a:ext cx="113895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Весна, -ы, </a:t>
            </a:r>
            <a:r>
              <a:rPr lang="ru-RU" sz="2400" b="1" i="1" dirty="0"/>
              <a:t>ж</a:t>
            </a:r>
            <a:r>
              <a:rPr lang="ru-RU" sz="2400" dirty="0"/>
              <a:t>. Время года между зимой и летом. </a:t>
            </a:r>
            <a:r>
              <a:rPr lang="ru-RU" sz="2400" i="1" dirty="0"/>
              <a:t>Травка зеленеет, солнышко блестит, ласточка с весною в сени к нам летит. </a:t>
            </a:r>
            <a:r>
              <a:rPr lang="ru-RU" sz="2400" dirty="0"/>
              <a:t>(А. Плещеев.)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808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22621"/>
            <a:ext cx="10515600" cy="1325563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Book Antiqua" pitchFamily="18" charset="0"/>
              </a:rPr>
              <a:t>Творческий диктант. </a:t>
            </a:r>
            <a:r>
              <a:rPr lang="ru-RU" sz="3200" b="1" dirty="0" smtClean="0">
                <a:solidFill>
                  <a:srgbClr val="C00000"/>
                </a:solidFill>
                <a:latin typeface="Book Antiqua" pitchFamily="18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latin typeface="Book Antiqua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Book Antiqua" pitchFamily="18" charset="0"/>
              </a:rPr>
              <a:t>Задание </a:t>
            </a:r>
            <a:r>
              <a:rPr lang="ru-RU" sz="3200" b="1" dirty="0">
                <a:solidFill>
                  <a:schemeClr val="bg1"/>
                </a:solidFill>
                <a:latin typeface="Book Antiqua" pitchFamily="18" charset="0"/>
              </a:rPr>
              <a:t>: узнать слово по толкованию его лексического значения</a:t>
            </a:r>
            <a:r>
              <a:rPr lang="ru-RU" sz="3200" b="1" dirty="0" smtClean="0">
                <a:solidFill>
                  <a:schemeClr val="bg1"/>
                </a:solidFill>
                <a:latin typeface="Book Antiqua" pitchFamily="18" charset="0"/>
              </a:rPr>
              <a:t>.</a:t>
            </a:r>
            <a:endParaRPr lang="ru-RU" sz="3200" b="1" dirty="0">
              <a:solidFill>
                <a:schemeClr val="bg1"/>
              </a:solidFill>
              <a:latin typeface="Book Antiqu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1886" y="1918579"/>
            <a:ext cx="1131718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b="1" i="1" dirty="0" smtClean="0">
                <a:solidFill>
                  <a:srgbClr val="002060"/>
                </a:solidFill>
                <a:latin typeface="Book Antiqua" pitchFamily="18" charset="0"/>
              </a:rPr>
              <a:t>Сосуд </a:t>
            </a:r>
            <a:r>
              <a:rPr lang="ru-RU" sz="3200" b="1" i="1" dirty="0">
                <a:solidFill>
                  <a:srgbClr val="002060"/>
                </a:solidFill>
                <a:latin typeface="Book Antiqua" pitchFamily="18" charset="0"/>
              </a:rPr>
              <a:t>для содержания и разведения водяных животных и </a:t>
            </a:r>
            <a:r>
              <a:rPr lang="ru-RU" sz="3200" b="1" i="1" dirty="0" smtClean="0">
                <a:solidFill>
                  <a:srgbClr val="002060"/>
                </a:solidFill>
                <a:latin typeface="Book Antiqua" pitchFamily="18" charset="0"/>
              </a:rPr>
              <a:t>растений.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b="1" i="1" dirty="0" smtClean="0">
                <a:solidFill>
                  <a:srgbClr val="002060"/>
                </a:solidFill>
                <a:latin typeface="Book Antiqua" pitchFamily="18" charset="0"/>
              </a:rPr>
              <a:t>Печатное </a:t>
            </a:r>
            <a:r>
              <a:rPr lang="ru-RU" sz="3200" b="1" i="1" dirty="0">
                <a:solidFill>
                  <a:srgbClr val="002060"/>
                </a:solidFill>
                <a:latin typeface="Book Antiqua" pitchFamily="18" charset="0"/>
              </a:rPr>
              <a:t>издание небольшого </a:t>
            </a:r>
            <a:r>
              <a:rPr lang="ru-RU" sz="3200" b="1" i="1" dirty="0" smtClean="0">
                <a:solidFill>
                  <a:srgbClr val="002060"/>
                </a:solidFill>
                <a:latin typeface="Book Antiqua" pitchFamily="18" charset="0"/>
              </a:rPr>
              <a:t>объема.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b="1" i="1" dirty="0" smtClean="0">
                <a:solidFill>
                  <a:srgbClr val="002060"/>
                </a:solidFill>
                <a:latin typeface="Book Antiqua" pitchFamily="18" charset="0"/>
              </a:rPr>
              <a:t>Безмоторный </a:t>
            </a:r>
            <a:r>
              <a:rPr lang="ru-RU" sz="3200" b="1" i="1" dirty="0">
                <a:solidFill>
                  <a:srgbClr val="002060"/>
                </a:solidFill>
                <a:latin typeface="Book Antiqua" pitchFamily="18" charset="0"/>
              </a:rPr>
              <a:t>летательный </a:t>
            </a:r>
            <a:r>
              <a:rPr lang="ru-RU" sz="3200" b="1" i="1" dirty="0" smtClean="0">
                <a:solidFill>
                  <a:srgbClr val="002060"/>
                </a:solidFill>
                <a:latin typeface="Book Antiqua" pitchFamily="18" charset="0"/>
              </a:rPr>
              <a:t>аппарат.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b="1" i="1" dirty="0" smtClean="0">
                <a:solidFill>
                  <a:srgbClr val="002060"/>
                </a:solidFill>
                <a:latin typeface="Book Antiqua" pitchFamily="18" charset="0"/>
              </a:rPr>
              <a:t>Прибор </a:t>
            </a:r>
            <a:r>
              <a:rPr lang="ru-RU" sz="3200" b="1" i="1" dirty="0">
                <a:solidFill>
                  <a:srgbClr val="002060"/>
                </a:solidFill>
                <a:latin typeface="Book Antiqua" pitchFamily="18" charset="0"/>
              </a:rPr>
              <a:t>для определения направления и скорости </a:t>
            </a:r>
            <a:r>
              <a:rPr lang="ru-RU" sz="3200" b="1" i="1" dirty="0" smtClean="0">
                <a:solidFill>
                  <a:srgbClr val="002060"/>
                </a:solidFill>
                <a:latin typeface="Book Antiqua" pitchFamily="18" charset="0"/>
              </a:rPr>
              <a:t>ветра.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b="1" i="1" dirty="0" smtClean="0">
                <a:solidFill>
                  <a:srgbClr val="002060"/>
                </a:solidFill>
                <a:latin typeface="Book Antiqua" pitchFamily="18" charset="0"/>
              </a:rPr>
              <a:t>Бьющая </a:t>
            </a:r>
            <a:r>
              <a:rPr lang="ru-RU" sz="3200" b="1" i="1" dirty="0">
                <a:solidFill>
                  <a:srgbClr val="002060"/>
                </a:solidFill>
                <a:latin typeface="Book Antiqua" pitchFamily="18" charset="0"/>
              </a:rPr>
              <a:t>вверх струя (воды, нефти и т. д.).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66047" y="5880654"/>
            <a:ext cx="93688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Аквариум</a:t>
            </a:r>
            <a:r>
              <a:rPr lang="ru-RU" sz="3200" b="1" i="1" dirty="0">
                <a:solidFill>
                  <a:srgbClr val="C00000"/>
                </a:solidFill>
              </a:rPr>
              <a:t>, брошюра, планер, флюгер, фонтан</a:t>
            </a:r>
            <a:r>
              <a:rPr lang="ru-RU" sz="3200" b="1" dirty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966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2" name="Picture 4" descr="http://gvozdikova.ucoz.ru/Kartinki/Russkii/img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038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444</Words>
  <Application>Microsoft Office PowerPoint</Application>
  <PresentationFormat>Широкоэкранный</PresentationFormat>
  <Paragraphs>66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8" baseType="lpstr">
      <vt:lpstr>Arial Unicode MS</vt:lpstr>
      <vt:lpstr>Arial</vt:lpstr>
      <vt:lpstr>Arial Black</vt:lpstr>
      <vt:lpstr>Arial Narrow</vt:lpstr>
      <vt:lpstr>Book Antiqua</vt:lpstr>
      <vt:lpstr>Calibri</vt:lpstr>
      <vt:lpstr>Calibri Light</vt:lpstr>
      <vt:lpstr>Cambria</vt:lpstr>
      <vt:lpstr>Times New Roman</vt:lpstr>
      <vt:lpstr>Тема Office</vt:lpstr>
      <vt:lpstr>Презентация PowerPoint</vt:lpstr>
      <vt:lpstr>Презентация PowerPoint</vt:lpstr>
      <vt:lpstr>Сравним интересные числа:</vt:lpstr>
      <vt:lpstr>Творческое списывание.  Задание: построить предложение с прямой речью, предшествующей словам автора, используя следующую запись на доске: </vt:lpstr>
      <vt:lpstr>Презентация PowerPoint</vt:lpstr>
      <vt:lpstr>Ознакомление со словарной статьей толкового словаря.</vt:lpstr>
      <vt:lpstr>Творческий диктант.  Задание : узнать слово по толкованию его лексического значения.</vt:lpstr>
      <vt:lpstr>Презентация PowerPoint</vt:lpstr>
    </vt:vector>
  </TitlesOfParts>
  <Company>школа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>Лексика</dc:subject>
  <dc:creator>user; Леонтьева В.А.</dc:creator>
  <cp:lastModifiedBy>DNA7 X64</cp:lastModifiedBy>
  <cp:revision>53</cp:revision>
  <dcterms:created xsi:type="dcterms:W3CDTF">2014-01-21T16:55:31Z</dcterms:created>
  <dcterms:modified xsi:type="dcterms:W3CDTF">2015-12-17T13:29:30Z</dcterms:modified>
</cp:coreProperties>
</file>