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86" r:id="rId3"/>
    <p:sldId id="262" r:id="rId4"/>
    <p:sldId id="291" r:id="rId5"/>
    <p:sldId id="287" r:id="rId6"/>
    <p:sldId id="280" r:id="rId7"/>
    <p:sldId id="288" r:id="rId8"/>
    <p:sldId id="289" r:id="rId9"/>
    <p:sldId id="281" r:id="rId10"/>
    <p:sldId id="256" r:id="rId11"/>
    <p:sldId id="282" r:id="rId12"/>
    <p:sldId id="283" r:id="rId13"/>
    <p:sldId id="284" r:id="rId14"/>
    <p:sldId id="290" r:id="rId15"/>
    <p:sldId id="260" r:id="rId16"/>
    <p:sldId id="285" r:id="rId17"/>
    <p:sldId id="261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F0F80B-F888-4221-BEDC-E104B27D2DD2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8352CE-2E0B-49D3-8473-9F683320C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470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5B8EC-81B0-4D92-AA16-0F0F35A55A8D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36C25-5379-4738-9BB5-74F8B5EFC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528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5B8EC-81B0-4D92-AA16-0F0F35A55A8D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36C25-5379-4738-9BB5-74F8B5EFC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194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5B8EC-81B0-4D92-AA16-0F0F35A55A8D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36C25-5379-4738-9BB5-74F8B5EFC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582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5B8EC-81B0-4D92-AA16-0F0F35A55A8D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36C25-5379-4738-9BB5-74F8B5EFC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582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5B8EC-81B0-4D92-AA16-0F0F35A55A8D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36C25-5379-4738-9BB5-74F8B5EFC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991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5B8EC-81B0-4D92-AA16-0F0F35A55A8D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36C25-5379-4738-9BB5-74F8B5EFC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023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5B8EC-81B0-4D92-AA16-0F0F35A55A8D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36C25-5379-4738-9BB5-74F8B5EFC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917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5B8EC-81B0-4D92-AA16-0F0F35A55A8D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36C25-5379-4738-9BB5-74F8B5EFC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692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5B8EC-81B0-4D92-AA16-0F0F35A55A8D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36C25-5379-4738-9BB5-74F8B5EFC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470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5B8EC-81B0-4D92-AA16-0F0F35A55A8D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36C25-5379-4738-9BB5-74F8B5EFC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942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5B8EC-81B0-4D92-AA16-0F0F35A55A8D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36C25-5379-4738-9BB5-74F8B5EFC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565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5B8EC-81B0-4D92-AA16-0F0F35A55A8D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36C25-5379-4738-9BB5-74F8B5EFC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535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://smiles.33b.ru/smile.108739.html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://smiles.33b.ru/smile.108739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://smiles.33b.ru/smile.108739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://newkino.su/image/aHR0cDovL2R2YnN0YW5kYXJ0LnJ1L2ltYWdlLnBocD9hSFIwY0RvdkwzTmphRzl2YkMxaWIzZ3VjblV2YVcxaFoyVnpMM04wYjNKcFpYTXZjMmhoWW14dmJubGZjSEpsZW1WdWRHRjZhWGxmTXk1cWNHYz0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37" y="0"/>
            <a:ext cx="12192000" cy="689356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17184" y="1910082"/>
            <a:ext cx="53510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78226" y="553751"/>
            <a:ext cx="94294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libri"/>
                <a:cs typeface="Cambria" panose="02040503050406030204" pitchFamily="18" charset="0"/>
              </a:rPr>
              <a:t>Прямое и переносное значение слова. </a:t>
            </a:r>
          </a:p>
          <a:p>
            <a:pPr algn="ctr"/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libri"/>
                <a:cs typeface="Cambria" panose="02040503050406030204" pitchFamily="18" charset="0"/>
              </a:rPr>
              <a:t>Средства изобразительности </a:t>
            </a:r>
          </a:p>
          <a:p>
            <a:pPr algn="ctr"/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libri"/>
                <a:cs typeface="Cambria" panose="02040503050406030204" pitchFamily="18" charset="0"/>
              </a:rPr>
              <a:t>(метафора, олицетворение, эпитет)</a:t>
            </a:r>
            <a:endParaRPr lang="ru-RU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694" l="9434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38200" y="3083909"/>
            <a:ext cx="2170482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961715" y="1848527"/>
            <a:ext cx="385451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mbria" panose="02040503050406030204" pitchFamily="18" charset="0"/>
                <a:ea typeface="Calibri"/>
                <a:cs typeface="Cambria" panose="02040503050406030204" pitchFamily="18" charset="0"/>
              </a:rPr>
              <a:t>Цели и задачи урока:</a:t>
            </a:r>
            <a:endParaRPr lang="ru-RU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11700" y="1929747"/>
            <a:ext cx="609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ru-RU" sz="2400" b="1" i="1" dirty="0" smtClean="0">
                <a:solidFill>
                  <a:schemeClr val="bg1"/>
                </a:solidFill>
                <a:latin typeface="Book Antiqua" pitchFamily="18" charset="0"/>
              </a:rPr>
              <a:t>учащиеся знакомятся ознакомить </a:t>
            </a:r>
            <a:r>
              <a:rPr lang="ru-RU" sz="2400" b="1" i="1" dirty="0">
                <a:solidFill>
                  <a:schemeClr val="bg1"/>
                </a:solidFill>
                <a:latin typeface="Book Antiqua" pitchFamily="18" charset="0"/>
              </a:rPr>
              <a:t>с прямым и переносным значением слова; </a:t>
            </a:r>
            <a:endParaRPr lang="ru-RU" sz="2400" b="1" i="1" dirty="0" smtClean="0">
              <a:solidFill>
                <a:schemeClr val="bg1"/>
              </a:solidFill>
              <a:latin typeface="Book Antiqua" pitchFamily="18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ru-RU" sz="2400" b="1" i="1" dirty="0" smtClean="0">
                <a:solidFill>
                  <a:schemeClr val="bg1"/>
                </a:solidFill>
                <a:latin typeface="Book Antiqua" pitchFamily="18" charset="0"/>
              </a:rPr>
              <a:t>показать</a:t>
            </a:r>
            <a:r>
              <a:rPr lang="ru-RU" sz="2400" b="1" i="1" dirty="0">
                <a:solidFill>
                  <a:schemeClr val="bg1"/>
                </a:solidFill>
                <a:latin typeface="Book Antiqua" pitchFamily="18" charset="0"/>
              </a:rPr>
              <a:t>, как используются слова в переносном значении в художественных текстах (как основа создания художественных тропов: метафор, олицетворений, </a:t>
            </a:r>
            <a:r>
              <a:rPr lang="ru-RU" sz="2400" b="1" i="1" dirty="0" smtClean="0">
                <a:solidFill>
                  <a:schemeClr val="bg1"/>
                </a:solidFill>
                <a:latin typeface="Book Antiqua" pitchFamily="18" charset="0"/>
              </a:rPr>
              <a:t>эпитетов);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400" b="1" i="1" dirty="0" smtClean="0">
                <a:solidFill>
                  <a:schemeClr val="bg1"/>
                </a:solidFill>
                <a:latin typeface="Book Antiqua" pitchFamily="18" charset="0"/>
              </a:rPr>
              <a:t>формировать </a:t>
            </a:r>
            <a:r>
              <a:rPr lang="ru-RU" sz="2400" b="1" i="1" dirty="0">
                <a:solidFill>
                  <a:schemeClr val="bg1"/>
                </a:solidFill>
                <a:latin typeface="Book Antiqua" pitchFamily="18" charset="0"/>
              </a:rPr>
              <a:t>навыки анализа художественного текста, нахождения в нем известных тропов</a:t>
            </a:r>
            <a:r>
              <a:rPr lang="ru-RU" sz="2400" b="1" i="1" dirty="0">
                <a:latin typeface="Book Antiqua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372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://newkino.su/image/aHR0cDovL2R2YnN0YW5kYXJ0LnJ1L2ltYWdlLnBocD9hSFIwY0RvdkwzTmphRzl2YkMxaWIzZ3VjblV2YVcxaFoyVnpMM04wYjNKcFpYTXZjMmhoWW14dmJubGZjSEpsZW1WdWRHRjZhWGxmTXk1cWNHYz0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565"/>
            <a:ext cx="12192000" cy="689356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12574" y="1184775"/>
            <a:ext cx="97668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8200" y="779727"/>
            <a:ext cx="994083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Прочитайте </a:t>
            </a:r>
            <a:r>
              <a:rPr lang="ru-RU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и отгадайте загадку. Как вам удалось понять, о чём в ней идёт </a:t>
            </a:r>
            <a:r>
              <a:rPr lang="ru-RU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речь?</a:t>
            </a:r>
          </a:p>
          <a:p>
            <a:r>
              <a:rPr lang="ru-RU" sz="2400" b="1" i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На </a:t>
            </a:r>
            <a:r>
              <a:rPr lang="ru-RU" sz="2400" b="1" i="1" dirty="0">
                <a:solidFill>
                  <a:schemeClr val="bg1"/>
                </a:solidFill>
                <a:latin typeface="Cambria" panose="02040503050406030204" pitchFamily="18" charset="0"/>
              </a:rPr>
              <a:t>поляне девчонки в белых рубашонках, зелёных </a:t>
            </a:r>
            <a:r>
              <a:rPr lang="ru-RU" sz="2400" b="1" i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полушалках</a:t>
            </a:r>
            <a:endParaRPr lang="ru-RU" sz="2400" b="1" i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r>
              <a:rPr lang="ru-RU" sz="2400" b="1" dirty="0">
                <a:solidFill>
                  <a:schemeClr val="bg1"/>
                </a:solidFill>
                <a:latin typeface="Cambria" panose="02040503050406030204" pitchFamily="18" charset="0"/>
              </a:rPr>
              <a:t/>
            </a:r>
            <a:br>
              <a:rPr lang="ru-RU" sz="2400" b="1" dirty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ru-RU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2. Запишите это предложение, заменив метафоры сравнениями. Используйте для присоединения сравнений разные союзы. </a:t>
            </a:r>
            <a:endParaRPr lang="ru-RU" sz="2400" b="1" dirty="0" smtClean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endParaRPr lang="ru-RU" sz="2400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r>
              <a:rPr lang="ru-RU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(</a:t>
            </a:r>
            <a:r>
              <a:rPr lang="ru-RU" sz="2400" b="1" i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На </a:t>
            </a:r>
            <a:r>
              <a:rPr lang="ru-RU" sz="2400" b="1" i="1" dirty="0">
                <a:solidFill>
                  <a:schemeClr val="bg1"/>
                </a:solidFill>
                <a:latin typeface="Cambria" panose="02040503050406030204" pitchFamily="18" charset="0"/>
              </a:rPr>
              <a:t>поляне, как девчонки, стоят берёзы. У берёз белые стволы, будто рубашки, и зелёная листва, словно полушалки</a:t>
            </a:r>
            <a:r>
              <a:rPr lang="ru-RU" sz="2400" b="1" i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.</a:t>
            </a:r>
            <a:r>
              <a:rPr lang="ru-RU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)</a:t>
            </a:r>
          </a:p>
          <a:p>
            <a:r>
              <a:rPr lang="ru-RU" sz="2400" b="1" dirty="0">
                <a:solidFill>
                  <a:schemeClr val="bg1"/>
                </a:solidFill>
                <a:latin typeface="Cambria" panose="02040503050406030204" pitchFamily="18" charset="0"/>
              </a:rPr>
              <a:t/>
            </a:r>
            <a:br>
              <a:rPr lang="ru-RU" sz="2400" b="1" dirty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ru-RU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3. Сравните текст загадки и записанный вами текст. Какой из двух текстов, по-вашему, выразительнее? Почему</a:t>
            </a:r>
            <a:r>
              <a:rPr lang="ru-RU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?</a:t>
            </a:r>
            <a:r>
              <a:rPr lang="ru-RU" sz="2400" b="1" dirty="0">
                <a:solidFill>
                  <a:schemeClr val="bg1"/>
                </a:solidFill>
                <a:latin typeface="Cambria" panose="02040503050406030204" pitchFamily="18" charset="0"/>
              </a:rPr>
              <a:t/>
            </a:r>
            <a:br>
              <a:rPr lang="ru-RU" sz="2400" b="1" dirty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ru-RU" sz="2400" b="1" dirty="0">
                <a:solidFill>
                  <a:schemeClr val="bg1"/>
                </a:solidFill>
                <a:latin typeface="Cambria" panose="02040503050406030204" pitchFamily="18" charset="0"/>
              </a:rPr>
              <a:t/>
            </a:r>
            <a:br>
              <a:rPr lang="ru-RU" sz="2400" b="1" dirty="0">
                <a:solidFill>
                  <a:schemeClr val="bg1"/>
                </a:solidFill>
                <a:latin typeface="Cambria" panose="02040503050406030204" pitchFamily="18" charset="0"/>
              </a:rPr>
            </a:br>
            <a:endParaRPr lang="ru-RU" sz="24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8200" y="3359944"/>
            <a:ext cx="976884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14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2238376" y="1147764"/>
            <a:ext cx="904875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ru-RU" sz="7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?-</a:t>
            </a:r>
            <a:r>
              <a:rPr lang="ru-RU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</a:t>
            </a:r>
          </a:p>
        </p:txBody>
      </p:sp>
      <p:sp>
        <p:nvSpPr>
          <p:cNvPr id="16391" name="WordArt 7"/>
          <p:cNvSpPr>
            <a:spLocks noChangeArrowheads="1" noChangeShapeType="1" noTextEdit="1"/>
          </p:cNvSpPr>
          <p:nvPr/>
        </p:nvSpPr>
        <p:spPr bwMode="auto">
          <a:xfrm>
            <a:off x="1703388" y="188913"/>
            <a:ext cx="4896668" cy="906462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96891"/>
              </a:avLst>
            </a:prstTxWarp>
            <a:scene3d>
              <a:camera prst="legacyPerspectiveTopRight"/>
              <a:lightRig rig="legacyNormal3" dir="b"/>
            </a:scene3d>
            <a:sp3d extrusionH="887400" prstMaterial="legacyMatte">
              <a:extrusionClr>
                <a:srgbClr val="939676"/>
              </a:extrusionClr>
              <a:contourClr>
                <a:srgbClr val="707070"/>
              </a:contourClr>
            </a:sp3d>
          </a:bodyPr>
          <a:lstStyle/>
          <a:p>
            <a:pPr algn="ctr"/>
            <a:r>
              <a:rPr lang="ru-RU" sz="4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Эпитет</a:t>
            </a:r>
            <a:r>
              <a:rPr lang="ru-RU" sz="40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Monotype Corsiva" panose="03010101010201010101" pitchFamily="66" charset="0"/>
              </a:rPr>
              <a:t> </a:t>
            </a: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6096001" y="1268413"/>
            <a:ext cx="64754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8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Образное </a:t>
            </a:r>
            <a:r>
              <a:rPr lang="ru-RU" sz="28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определение</a:t>
            </a:r>
            <a:r>
              <a:rPr lang="ru-RU" sz="24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,</a:t>
            </a:r>
            <a:r>
              <a:rPr lang="ru-RU" b="1" dirty="0">
                <a:solidFill>
                  <a:srgbClr val="008000"/>
                </a:solidFill>
                <a:latin typeface="Arial" charset="0"/>
              </a:rPr>
              <a:t>  слово,  </a:t>
            </a: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6892927" y="159680"/>
            <a:ext cx="349486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sz="20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Отговорила роща золотая </a:t>
            </a:r>
          </a:p>
          <a:p>
            <a:pPr>
              <a:defRPr/>
            </a:pPr>
            <a:r>
              <a:rPr lang="ru-RU" sz="20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Берёзовым  весёлым  языком. </a:t>
            </a:r>
          </a:p>
          <a:p>
            <a:pPr>
              <a:defRPr/>
            </a:pPr>
            <a:r>
              <a:rPr lang="ru-RU" sz="20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                                  (</a:t>
            </a:r>
            <a:r>
              <a:rPr lang="ru-RU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С. Есенин</a:t>
            </a:r>
            <a:r>
              <a:rPr lang="ru-RU" sz="20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.) 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3138314" y="1283171"/>
            <a:ext cx="29338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(греч. «приложение»).</a:t>
            </a:r>
          </a:p>
        </p:txBody>
      </p:sp>
      <p:sp>
        <p:nvSpPr>
          <p:cNvPr id="16397" name="Rectangle 13"/>
          <p:cNvSpPr>
            <a:spLocks noChangeArrowheads="1"/>
          </p:cNvSpPr>
          <p:nvPr/>
        </p:nvSpPr>
        <p:spPr bwMode="auto">
          <a:xfrm>
            <a:off x="3648076" y="1628776"/>
            <a:ext cx="6810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b="1" dirty="0">
                <a:solidFill>
                  <a:srgbClr val="008000"/>
                </a:solidFill>
              </a:rPr>
              <a:t>определяющее предмет и подчёркивающее его свойства</a:t>
            </a:r>
            <a:r>
              <a:rPr lang="ru-RU" dirty="0"/>
              <a:t> </a:t>
            </a: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3792539" y="1989139"/>
            <a:ext cx="6238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i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Весёлый ветер , мёртвая тишина ,седая старина ,чёрная тоска</a:t>
            </a: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1524000" y="2205038"/>
            <a:ext cx="899953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При расширенном толковании</a:t>
            </a:r>
            <a:r>
              <a:rPr lang="ru-RU" b="1" dirty="0">
                <a:solidFill>
                  <a:srgbClr val="008000"/>
                </a:solidFill>
                <a:latin typeface="Arial" charset="0"/>
              </a:rPr>
              <a:t> </a:t>
            </a:r>
            <a:r>
              <a:rPr lang="ru-RU" sz="3600" b="1" dirty="0">
                <a:solidFill>
                  <a:srgbClr val="008000"/>
                </a:solidFill>
                <a:latin typeface="Arial" charset="0"/>
              </a:rPr>
              <a:t>?</a:t>
            </a:r>
            <a:r>
              <a:rPr lang="ru-RU" b="1" dirty="0">
                <a:solidFill>
                  <a:srgbClr val="008000"/>
                </a:solidFill>
                <a:latin typeface="Arial" charset="0"/>
              </a:rPr>
              <a:t> называют </a:t>
            </a:r>
            <a:r>
              <a:rPr lang="ru-RU" sz="24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не только прилагательное ,</a:t>
            </a:r>
          </a:p>
          <a:p>
            <a:pPr>
              <a:defRPr/>
            </a:pPr>
            <a:r>
              <a:rPr lang="ru-RU" sz="24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определяющее существительное ,но и существительное -приложение</a:t>
            </a:r>
            <a:r>
              <a:rPr lang="ru-RU" b="1" dirty="0">
                <a:solidFill>
                  <a:srgbClr val="008000"/>
                </a:solidFill>
                <a:latin typeface="Arial" charset="0"/>
              </a:rPr>
              <a:t>, а также</a:t>
            </a:r>
          </a:p>
          <a:p>
            <a:pPr>
              <a:defRPr/>
            </a:pPr>
            <a:r>
              <a:rPr lang="ru-RU" sz="24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наречие</a:t>
            </a:r>
            <a:r>
              <a:rPr lang="ru-RU" b="1" dirty="0">
                <a:solidFill>
                  <a:srgbClr val="008000"/>
                </a:solidFill>
                <a:latin typeface="Arial" charset="0"/>
              </a:rPr>
              <a:t> , метафорически определяющее глагол. </a:t>
            </a:r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5519739" y="3573464"/>
            <a:ext cx="81375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Мороз-воевода ,бродяга-ветер;</a:t>
            </a:r>
          </a:p>
          <a:p>
            <a:pPr>
              <a:defRPr/>
            </a:pPr>
            <a:r>
              <a:rPr lang="ru-RU" sz="20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Гордо реет Буревестник  </a:t>
            </a:r>
            <a:r>
              <a:rPr lang="ru-RU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(М.Горький)</a:t>
            </a:r>
          </a:p>
          <a:p>
            <a:pPr>
              <a:defRPr/>
            </a:pPr>
            <a:r>
              <a:rPr lang="ru-RU" sz="20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Петроград жил в эти январские ночи напряжённо ,</a:t>
            </a:r>
          </a:p>
          <a:p>
            <a:pPr>
              <a:defRPr/>
            </a:pPr>
            <a:r>
              <a:rPr lang="ru-RU" sz="20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Взволнованно , злобно, бешено</a:t>
            </a:r>
            <a:r>
              <a:rPr lang="ru-RU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.  (А.Толстой) </a:t>
            </a:r>
          </a:p>
        </p:txBody>
      </p:sp>
      <p:sp>
        <p:nvSpPr>
          <p:cNvPr id="16405" name="Text Box 21"/>
          <p:cNvSpPr txBox="1">
            <a:spLocks noChangeArrowheads="1"/>
          </p:cNvSpPr>
          <p:nvPr/>
        </p:nvSpPr>
        <p:spPr bwMode="auto">
          <a:xfrm>
            <a:off x="1703389" y="4652963"/>
            <a:ext cx="25987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Постоянный  ?</a:t>
            </a:r>
            <a:r>
              <a:rPr lang="ru-RU" dirty="0">
                <a:latin typeface="Arial" charset="0"/>
              </a:rPr>
              <a:t>.</a:t>
            </a:r>
          </a:p>
        </p:txBody>
      </p:sp>
      <p:sp>
        <p:nvSpPr>
          <p:cNvPr id="16406" name="Text Box 22"/>
          <p:cNvSpPr txBox="1">
            <a:spLocks noChangeArrowheads="1"/>
          </p:cNvSpPr>
          <p:nvPr/>
        </p:nvSpPr>
        <p:spPr bwMode="auto">
          <a:xfrm>
            <a:off x="1703389" y="5043489"/>
            <a:ext cx="740727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8000"/>
                </a:solidFill>
                <a:latin typeface="Arial" charset="0"/>
              </a:rPr>
              <a:t>?</a:t>
            </a:r>
            <a:r>
              <a:rPr lang="ru-RU" b="1" dirty="0">
                <a:solidFill>
                  <a:srgbClr val="008000"/>
                </a:solidFill>
                <a:latin typeface="Arial" charset="0"/>
              </a:rPr>
              <a:t> ,</a:t>
            </a:r>
            <a:r>
              <a:rPr lang="ru-RU" sz="24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часто встречающийся в народном поэтическом творчестве</a:t>
            </a:r>
            <a:r>
              <a:rPr lang="ru-RU" b="1" dirty="0">
                <a:solidFill>
                  <a:srgbClr val="008000"/>
                </a:solidFill>
                <a:latin typeface="Arial" charset="0"/>
              </a:rPr>
              <a:t>,</a:t>
            </a:r>
          </a:p>
          <a:p>
            <a:pPr>
              <a:defRPr/>
            </a:pPr>
            <a:r>
              <a:rPr lang="ru-RU" b="1" dirty="0">
                <a:solidFill>
                  <a:srgbClr val="008000"/>
                </a:solidFill>
                <a:latin typeface="Arial" charset="0"/>
              </a:rPr>
              <a:t>переходящий из одного произведения в другое.</a:t>
            </a:r>
          </a:p>
        </p:txBody>
      </p:sp>
      <p:sp>
        <p:nvSpPr>
          <p:cNvPr id="16407" name="Text Box 23"/>
          <p:cNvSpPr txBox="1">
            <a:spLocks noChangeArrowheads="1"/>
          </p:cNvSpPr>
          <p:nvPr/>
        </p:nvSpPr>
        <p:spPr bwMode="auto">
          <a:xfrm>
            <a:off x="3432175" y="5895976"/>
            <a:ext cx="5359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Море синее ,поле чистое ,солнце красное ,тучи чёрные;</a:t>
            </a:r>
          </a:p>
          <a:p>
            <a:pPr>
              <a:defRPr/>
            </a:pPr>
            <a:r>
              <a:rPr lang="ru-RU" sz="20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добрый молодец ,красна девица, зелена трава…</a:t>
            </a:r>
          </a:p>
        </p:txBody>
      </p:sp>
      <p:pic>
        <p:nvPicPr>
          <p:cNvPr id="24" name="Picture 6" descr="cef9901a90f40e50105b911baeb82a26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625" y="3641727"/>
            <a:ext cx="1590501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204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4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88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96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3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8540"/>
                            </p:stCondLst>
                            <p:childTnLst>
                              <p:par>
                                <p:cTn id="41" presetID="5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1040"/>
                            </p:stCondLst>
                            <p:childTnLst>
                              <p:par>
                                <p:cTn id="4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10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204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5040"/>
                            </p:stCondLst>
                            <p:childTnLst>
                              <p:par>
                                <p:cTn id="57" presetID="1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8" dur="5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5760"/>
                            </p:stCondLst>
                            <p:childTnLst>
                              <p:par>
                                <p:cTn id="6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6260"/>
                            </p:stCondLst>
                            <p:childTnLst>
                              <p:par>
                                <p:cTn id="6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/>
      <p:bldP spid="16390" grpId="1"/>
      <p:bldP spid="16391" grpId="0"/>
      <p:bldP spid="16392" grpId="0"/>
      <p:bldP spid="16393" grpId="0"/>
      <p:bldP spid="16396" grpId="0"/>
      <p:bldP spid="16397" grpId="0"/>
      <p:bldP spid="16398" grpId="0"/>
      <p:bldP spid="16400" grpId="0"/>
      <p:bldP spid="16401" grpId="0"/>
      <p:bldP spid="16405" grpId="0"/>
      <p:bldP spid="16405" grpId="1"/>
      <p:bldP spid="16406" grpId="0"/>
      <p:bldP spid="1640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WordArt 6"/>
          <p:cNvSpPr>
            <a:spLocks noChangeArrowheads="1" noChangeShapeType="1" noTextEdit="1"/>
          </p:cNvSpPr>
          <p:nvPr/>
        </p:nvSpPr>
        <p:spPr bwMode="auto">
          <a:xfrm>
            <a:off x="2638426" y="94554"/>
            <a:ext cx="7201991" cy="10795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100000"/>
              </a:avLst>
            </a:prstTxWarp>
            <a:scene3d>
              <a:camera prst="legacyPerspectiveTopRight"/>
              <a:lightRig rig="legacyNormal3" dir="b"/>
            </a:scene3d>
            <a:sp3d extrusionH="887400" prstMaterial="legacyMatte">
              <a:extrusionClr>
                <a:srgbClr val="939676"/>
              </a:extrusionClr>
              <a:contourClr>
                <a:srgbClr val="707070"/>
              </a:contourClr>
            </a:sp3d>
          </a:bodyPr>
          <a:lstStyle/>
          <a:p>
            <a:pPr algn="ctr"/>
            <a:r>
              <a:rPr lang="ru-RU" sz="4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Метафора</a:t>
            </a: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1847851" y="1179514"/>
            <a:ext cx="739775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ru-RU" sz="7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?</a:t>
            </a: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3648075" y="2133601"/>
            <a:ext cx="65166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8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- скрытое сравнение</a:t>
            </a:r>
            <a:r>
              <a:rPr lang="ru-RU" sz="2800" i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.  </a:t>
            </a: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3143250" y="2492375"/>
            <a:ext cx="75247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3333CC"/>
                </a:solidFill>
                <a:latin typeface="Arial" charset="0"/>
              </a:rPr>
              <a:t> </a:t>
            </a:r>
            <a:r>
              <a:rPr lang="ru-RU" sz="3200" b="1" i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</a:t>
            </a:r>
            <a:r>
              <a:rPr lang="ru-RU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В</a:t>
            </a:r>
            <a:r>
              <a:rPr lang="ru-RU" b="1" dirty="0">
                <a:solidFill>
                  <a:srgbClr val="008000"/>
                </a:solidFill>
                <a:latin typeface="Arial" charset="0"/>
              </a:rPr>
              <a:t>ид тропа,  в котором отдельные слова или выражения сближаются по</a:t>
            </a:r>
            <a:r>
              <a:rPr lang="ru-RU" b="1" dirty="0">
                <a:solidFill>
                  <a:srgbClr val="3333CC"/>
                </a:solidFill>
                <a:latin typeface="Arial" charset="0"/>
              </a:rPr>
              <a:t> </a:t>
            </a: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сходству их значений</a:t>
            </a:r>
            <a:r>
              <a:rPr lang="ru-RU" b="1" dirty="0">
                <a:solidFill>
                  <a:srgbClr val="3333CC"/>
                </a:solidFill>
                <a:latin typeface="Arial" charset="0"/>
              </a:rPr>
              <a:t>  </a:t>
            </a:r>
            <a:r>
              <a:rPr lang="ru-RU" b="1" dirty="0">
                <a:solidFill>
                  <a:srgbClr val="008000"/>
                </a:solidFill>
                <a:latin typeface="Arial" charset="0"/>
              </a:rPr>
              <a:t>или по контрасту. Иногда всё стихотворение представляет собой развёрнутый поэтический образ.</a:t>
            </a:r>
            <a:r>
              <a:rPr lang="ru-RU" dirty="0">
                <a:solidFill>
                  <a:srgbClr val="008000"/>
                </a:solidFill>
                <a:latin typeface="Arial" charset="0"/>
              </a:rPr>
              <a:t> </a:t>
            </a: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7319964" y="3928002"/>
            <a:ext cx="3254417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sz="2000" b="1" i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Со снопом волос твоих овсяных </a:t>
            </a:r>
          </a:p>
          <a:p>
            <a:pPr>
              <a:defRPr/>
            </a:pPr>
            <a:r>
              <a:rPr lang="ru-RU" sz="2000" b="1" i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Отоснилась ты мне навсегда</a:t>
            </a:r>
            <a:r>
              <a:rPr lang="ru-RU" sz="2400" b="1" i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. </a:t>
            </a:r>
          </a:p>
          <a:p>
            <a:pPr>
              <a:defRPr/>
            </a:pPr>
            <a:r>
              <a:rPr lang="ru-RU" sz="2400" b="1" i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                             </a:t>
            </a:r>
            <a:r>
              <a:rPr lang="ru-RU" sz="2000" b="1" i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(</a:t>
            </a:r>
            <a:r>
              <a:rPr lang="ru-RU" b="1" i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С. Есенин)</a:t>
            </a:r>
            <a:r>
              <a:rPr lang="ru-RU">
                <a:latin typeface="Arial" charset="0"/>
              </a:rPr>
              <a:t> </a:t>
            </a: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3216275" y="1196975"/>
            <a:ext cx="7272338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8000"/>
                </a:solidFill>
                <a:latin typeface="Arial" charset="0"/>
              </a:rPr>
              <a:t>греч. (</a:t>
            </a:r>
            <a:r>
              <a:rPr lang="ru-RU" b="1" dirty="0">
                <a:solidFill>
                  <a:srgbClr val="800000"/>
                </a:solidFill>
                <a:latin typeface="Arial" charset="0"/>
              </a:rPr>
              <a:t>перенос)</a:t>
            </a:r>
            <a:r>
              <a:rPr lang="ru-RU" b="1" dirty="0">
                <a:solidFill>
                  <a:srgbClr val="008000"/>
                </a:solidFill>
                <a:latin typeface="Arial" charset="0"/>
              </a:rPr>
              <a:t> – употребление слова в переносном значении на основе сходства в каком-либо отношении двух предметов или явлений</a:t>
            </a:r>
            <a:r>
              <a:rPr lang="ru-RU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.      (Словарь лингвистических терминов</a:t>
            </a:r>
            <a:r>
              <a:rPr lang="ru-RU" b="1" i="1" dirty="0">
                <a:latin typeface="Arial" charset="0"/>
              </a:rPr>
              <a:t>)</a:t>
            </a:r>
          </a:p>
        </p:txBody>
      </p:sp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3090864" y="1700213"/>
            <a:ext cx="5365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7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?</a:t>
            </a:r>
          </a:p>
        </p:txBody>
      </p:sp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1774826" y="3716339"/>
            <a:ext cx="159702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?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простая:</a:t>
            </a:r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1524000" y="4221163"/>
            <a:ext cx="6807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 Нос корабля ,ножка стола , заря жизни , говор волн,</a:t>
            </a:r>
          </a:p>
          <a:p>
            <a:pPr>
              <a:defRPr/>
            </a:pPr>
            <a:r>
              <a:rPr lang="ru-RU" sz="20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град пуль, закат пылает, льётся речь </a:t>
            </a:r>
          </a:p>
          <a:p>
            <a:pPr>
              <a:defRPr/>
            </a:pPr>
            <a:r>
              <a:rPr lang="ru-RU" sz="2000" b="1" i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(? построена на сближении предметов ,явлений по </a:t>
            </a:r>
            <a:r>
              <a:rPr lang="ru-RU" sz="2000" b="1" i="1" u="sng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одному</a:t>
            </a:r>
            <a:r>
              <a:rPr lang="ru-RU" sz="2000" b="1" i="1" u="sng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</a:t>
            </a:r>
            <a:r>
              <a:rPr lang="ru-RU" sz="2000" b="1" i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признаку)</a:t>
            </a:r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4727575" y="4941888"/>
            <a:ext cx="2108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?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развёрнутая:</a:t>
            </a:r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2638425" y="5445126"/>
            <a:ext cx="63373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Вот охватывает ветер стаи волн объятьем крепким и бросает</a:t>
            </a:r>
          </a:p>
          <a:p>
            <a:pPr>
              <a:defRPr/>
            </a:pPr>
            <a:r>
              <a:rPr lang="ru-RU" sz="20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Их с размаха в дикой злобе на утёсы , разбивая в пыль и брызги </a:t>
            </a:r>
          </a:p>
          <a:p>
            <a:pPr>
              <a:defRPr/>
            </a:pPr>
            <a:r>
              <a:rPr lang="ru-RU" sz="20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изумрудные громады.</a:t>
            </a:r>
          </a:p>
          <a:p>
            <a:pPr>
              <a:defRPr/>
            </a:pPr>
            <a:r>
              <a:rPr lang="ru-RU" sz="2000" b="1" i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(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?</a:t>
            </a:r>
            <a:r>
              <a:rPr lang="ru-RU" sz="2000" b="1" i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построена на </a:t>
            </a:r>
            <a:r>
              <a:rPr lang="ru-RU" sz="2000" b="1" i="1" u="sng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различных ассоциациях</a:t>
            </a:r>
            <a:r>
              <a:rPr lang="ru-RU" sz="2000" b="1" i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по сходству)</a:t>
            </a:r>
          </a:p>
        </p:txBody>
      </p:sp>
      <p:pic>
        <p:nvPicPr>
          <p:cNvPr id="21" name="Picture 6" descr="cef9901a90f40e50105b911baeb82a26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832" y="2200276"/>
            <a:ext cx="154622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640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726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826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9020"/>
                            </p:stCondLst>
                            <p:childTnLst>
                              <p:par>
                                <p:cTn id="29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520"/>
                            </p:stCondLst>
                            <p:childTnLst>
                              <p:par>
                                <p:cTn id="34" presetID="27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4420"/>
                            </p:stCondLst>
                            <p:childTnLst>
                              <p:par>
                                <p:cTn id="40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5920"/>
                            </p:stCondLst>
                            <p:childTnLst>
                              <p:par>
                                <p:cTn id="4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1120"/>
                            </p:stCondLst>
                            <p:childTnLst>
                              <p:par>
                                <p:cTn id="51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2620"/>
                            </p:stCondLst>
                            <p:childTnLst>
                              <p:par>
                                <p:cTn id="5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9060"/>
                            </p:stCondLst>
                            <p:childTnLst>
                              <p:par>
                                <p:cTn id="62" presetID="35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1000" fill="hold"/>
                                        <p:tgtEl>
                                          <p:spTgt spid="7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  <p:bldP spid="7176" grpId="0"/>
      <p:bldP spid="7176" grpId="1"/>
      <p:bldP spid="7177" grpId="0"/>
      <p:bldP spid="7178" grpId="0"/>
      <p:bldP spid="7179" grpId="0"/>
      <p:bldP spid="7182" grpId="0"/>
      <p:bldP spid="7183" grpId="0"/>
      <p:bldP spid="7184" grpId="0" build="allAtOnce"/>
      <p:bldP spid="7185" grpId="0"/>
      <p:bldP spid="7186" grpId="0"/>
      <p:bldP spid="7186" grpId="1"/>
      <p:bldP spid="718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7713" y="1125538"/>
            <a:ext cx="1079500" cy="18288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sz="7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? -</a:t>
            </a:r>
          </a:p>
        </p:txBody>
      </p:sp>
      <p:sp>
        <p:nvSpPr>
          <p:cNvPr id="9222" name="WordArt 6"/>
          <p:cNvSpPr>
            <a:spLocks noChangeArrowheads="1" noChangeShapeType="1" noTextEdit="1"/>
          </p:cNvSpPr>
          <p:nvPr/>
        </p:nvSpPr>
        <p:spPr bwMode="auto">
          <a:xfrm>
            <a:off x="2424113" y="260351"/>
            <a:ext cx="7567488" cy="1031875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100000"/>
              </a:avLst>
            </a:prstTxWarp>
            <a:scene3d>
              <a:camera prst="legacyPerspectiveTopRight"/>
              <a:lightRig rig="legacyNormal3" dir="b"/>
            </a:scene3d>
            <a:sp3d extrusionH="887400" prstMaterial="legacyMatte">
              <a:extrusionClr>
                <a:srgbClr val="939676"/>
              </a:extrusionClr>
              <a:contourClr>
                <a:srgbClr val="707070"/>
              </a:contourClr>
            </a:sp3d>
          </a:bodyPr>
          <a:lstStyle/>
          <a:p>
            <a:pPr algn="ctr"/>
            <a:r>
              <a:rPr lang="ru-RU" sz="4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Олицетворение </a:t>
            </a: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4930776" y="2268539"/>
            <a:ext cx="5737225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008000"/>
                </a:solidFill>
                <a:latin typeface="Arial" charset="0"/>
              </a:rPr>
              <a:t>- Такое изображение неодушевлённых предметов, при котором они</a:t>
            </a:r>
            <a:r>
              <a:rPr lang="ru-RU" sz="2000" b="1" dirty="0">
                <a:solidFill>
                  <a:srgbClr val="3333CC"/>
                </a:solidFill>
                <a:latin typeface="Arial" charset="0"/>
              </a:rPr>
              <a:t> 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наделяются свойствами живых существ </a:t>
            </a:r>
            <a:r>
              <a:rPr lang="ru-RU" sz="24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- даром речи, способностью мыслить и чувствовать</a:t>
            </a:r>
            <a:r>
              <a:rPr lang="ru-RU" sz="2000" b="1" dirty="0">
                <a:solidFill>
                  <a:srgbClr val="008000"/>
                </a:solidFill>
                <a:latin typeface="Arial" charset="0"/>
              </a:rPr>
              <a:t> </a:t>
            </a: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2456838" y="4555065"/>
            <a:ext cx="3712876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sz="24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О чём ты воешь, </a:t>
            </a:r>
            <a:r>
              <a:rPr lang="ru-RU" sz="2400" b="1" i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ветр</a:t>
            </a:r>
            <a:r>
              <a:rPr lang="ru-RU" sz="24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ночной,</a:t>
            </a:r>
          </a:p>
          <a:p>
            <a:pPr>
              <a:defRPr/>
            </a:pPr>
            <a:r>
              <a:rPr lang="ru-RU" sz="24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О чём так сетуешь безумно? </a:t>
            </a:r>
          </a:p>
          <a:p>
            <a:pPr>
              <a:defRPr/>
            </a:pPr>
            <a:r>
              <a:rPr lang="ru-RU" sz="20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                                      (</a:t>
            </a:r>
            <a:r>
              <a:rPr lang="ru-RU" sz="2000" b="1" i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Ф.Тютчев</a:t>
            </a:r>
            <a:r>
              <a:rPr lang="ru-RU" sz="20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.) </a:t>
            </a:r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4367213" y="1484313"/>
            <a:ext cx="60499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8000"/>
                </a:solidFill>
                <a:latin typeface="Arial" charset="0"/>
              </a:rPr>
              <a:t>троп, состоящий в </a:t>
            </a:r>
            <a:r>
              <a:rPr lang="ru-RU" sz="24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приписывании неодушевлённым</a:t>
            </a:r>
          </a:p>
          <a:p>
            <a:pPr>
              <a:defRPr/>
            </a:pPr>
            <a:r>
              <a:rPr lang="ru-RU" sz="24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предметам признаков и свойств живых</a:t>
            </a:r>
            <a:r>
              <a:rPr lang="ru-RU" b="1" dirty="0">
                <a:solidFill>
                  <a:srgbClr val="008000"/>
                </a:solidFill>
                <a:latin typeface="Arial" charset="0"/>
              </a:rPr>
              <a:t>  существ.</a:t>
            </a:r>
          </a:p>
        </p:txBody>
      </p:sp>
      <p:pic>
        <p:nvPicPr>
          <p:cNvPr id="12" name="Picture 6" descr="cef9901a90f40e50105b911baeb82a26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3" y="2157414"/>
            <a:ext cx="1728986" cy="105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www.interfotki.ru/content/photo/13/34/133490/gwwd0s_co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73" y="4005064"/>
            <a:ext cx="3247529" cy="266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10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15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75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 advAuto="0"/>
      <p:bldP spid="9222" grpId="0" autoUpdateAnimBg="0"/>
      <p:bldP spid="9223" grpId="0" autoUpdateAnimBg="0"/>
      <p:bldP spid="9224" grpId="0" autoUpdateAnimBg="0"/>
      <p:bldP spid="9229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3359" y="2221168"/>
            <a:ext cx="1132352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solidFill>
                  <a:srgbClr val="002060"/>
                </a:solidFill>
                <a:latin typeface="Book Antiqua" pitchFamily="18" charset="0"/>
              </a:rPr>
              <a:t>В </a:t>
            </a:r>
            <a:r>
              <a:rPr lang="ru-RU" sz="3200" i="1" dirty="0">
                <a:solidFill>
                  <a:srgbClr val="002060"/>
                </a:solidFill>
                <a:latin typeface="Book Antiqua" pitchFamily="18" charset="0"/>
              </a:rPr>
              <a:t>саду горит </a:t>
            </a:r>
            <a:r>
              <a:rPr lang="ru-RU" sz="3200" b="1" i="1" dirty="0">
                <a:solidFill>
                  <a:srgbClr val="002060"/>
                </a:solidFill>
                <a:latin typeface="Book Antiqua" pitchFamily="18" charset="0"/>
              </a:rPr>
              <a:t>костер рябины</a:t>
            </a:r>
            <a:r>
              <a:rPr lang="ru-RU" sz="3200" i="1" dirty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3200" i="1" dirty="0" smtClean="0">
                <a:solidFill>
                  <a:srgbClr val="002060"/>
                </a:solidFill>
                <a:latin typeface="Book Antiqua" pitchFamily="18" charset="0"/>
              </a:rPr>
              <a:t>красной, </a:t>
            </a:r>
            <a:r>
              <a:rPr lang="ru-RU" sz="3200" i="1" dirty="0">
                <a:solidFill>
                  <a:srgbClr val="002060"/>
                </a:solidFill>
                <a:latin typeface="Book Antiqua" pitchFamily="18" charset="0"/>
              </a:rPr>
              <a:t>но никого не может он согреть.</a:t>
            </a:r>
          </a:p>
          <a:p>
            <a:r>
              <a:rPr lang="ru-RU" sz="3200" b="1" i="1" dirty="0">
                <a:solidFill>
                  <a:srgbClr val="002060"/>
                </a:solidFill>
                <a:latin typeface="Book Antiqua" pitchFamily="18" charset="0"/>
              </a:rPr>
              <a:t>Не обгорят</a:t>
            </a:r>
            <a:r>
              <a:rPr lang="ru-RU" sz="3200" i="1" dirty="0">
                <a:solidFill>
                  <a:srgbClr val="002060"/>
                </a:solidFill>
                <a:latin typeface="Book Antiqua" pitchFamily="18" charset="0"/>
              </a:rPr>
              <a:t> рябиновые </a:t>
            </a:r>
            <a:r>
              <a:rPr lang="ru-RU" sz="3200" b="1" i="1" dirty="0" smtClean="0">
                <a:solidFill>
                  <a:srgbClr val="002060"/>
                </a:solidFill>
                <a:latin typeface="Book Antiqua" pitchFamily="18" charset="0"/>
              </a:rPr>
              <a:t>кисти,</a:t>
            </a:r>
            <a:r>
              <a:rPr lang="ru-RU" sz="3200" i="1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3200" i="1" dirty="0">
                <a:solidFill>
                  <a:srgbClr val="002060"/>
                </a:solidFill>
                <a:latin typeface="Book Antiqua" pitchFamily="18" charset="0"/>
              </a:rPr>
              <a:t>от желтизны не пропадет трава.</a:t>
            </a:r>
          </a:p>
          <a:p>
            <a:r>
              <a:rPr lang="ru-RU" sz="3200" i="1" dirty="0">
                <a:solidFill>
                  <a:srgbClr val="002060"/>
                </a:solidFill>
                <a:latin typeface="Book Antiqua" pitchFamily="18" charset="0"/>
              </a:rPr>
              <a:t>Потемнели выси и </a:t>
            </a:r>
            <a:r>
              <a:rPr lang="ru-RU" sz="3200" i="1" dirty="0" smtClean="0">
                <a:solidFill>
                  <a:srgbClr val="002060"/>
                </a:solidFill>
                <a:latin typeface="Book Antiqua" pitchFamily="18" charset="0"/>
              </a:rPr>
              <a:t>глубины, </a:t>
            </a:r>
            <a:r>
              <a:rPr lang="ru-RU" sz="3200" i="1" dirty="0">
                <a:solidFill>
                  <a:srgbClr val="002060"/>
                </a:solidFill>
                <a:latin typeface="Book Antiqua" pitchFamily="18" charset="0"/>
              </a:rPr>
              <a:t>ветерок порывист и </a:t>
            </a:r>
            <a:r>
              <a:rPr lang="ru-RU" sz="3200" i="1" dirty="0" smtClean="0">
                <a:solidFill>
                  <a:srgbClr val="002060"/>
                </a:solidFill>
                <a:latin typeface="Book Antiqua" pitchFamily="18" charset="0"/>
              </a:rPr>
              <a:t>остер,</a:t>
            </a:r>
            <a:r>
              <a:rPr lang="ru-RU" sz="3200" b="1" i="1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3200" b="1" i="1" dirty="0">
                <a:solidFill>
                  <a:srgbClr val="002060"/>
                </a:solidFill>
                <a:latin typeface="Book Antiqua" pitchFamily="18" charset="0"/>
              </a:rPr>
              <a:t>в</a:t>
            </a:r>
            <a:r>
              <a:rPr lang="ru-RU" sz="3200" i="1" dirty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3200" b="1" i="1" dirty="0">
                <a:solidFill>
                  <a:srgbClr val="002060"/>
                </a:solidFill>
                <a:latin typeface="Book Antiqua" pitchFamily="18" charset="0"/>
              </a:rPr>
              <a:t>ярких галстуках рябины</a:t>
            </a:r>
            <a:r>
              <a:rPr lang="ru-RU" sz="3200" i="1" dirty="0">
                <a:solidFill>
                  <a:srgbClr val="002060"/>
                </a:solidFill>
                <a:latin typeface="Book Antiqua" pitchFamily="18" charset="0"/>
              </a:rPr>
              <a:t> собрались на праздничный костер. Дуб роняет и под ноги стелет </a:t>
            </a:r>
            <a:r>
              <a:rPr lang="ru-RU" sz="3200" b="1" i="1" dirty="0">
                <a:solidFill>
                  <a:srgbClr val="002060"/>
                </a:solidFill>
                <a:latin typeface="Book Antiqua" pitchFamily="18" charset="0"/>
              </a:rPr>
              <a:t>золотое тонкое перо</a:t>
            </a:r>
            <a:r>
              <a:rPr lang="ru-RU" sz="3200" i="1" dirty="0" smtClean="0">
                <a:solidFill>
                  <a:srgbClr val="002060"/>
                </a:solidFill>
                <a:latin typeface="Book Antiqua" pitchFamily="18" charset="0"/>
              </a:rPr>
              <a:t>.</a:t>
            </a:r>
            <a:endParaRPr lang="ru-RU" sz="3200" i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3359" y="367308"/>
            <a:ext cx="1148636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C00000"/>
                </a:solidFill>
                <a:latin typeface="Book Antiqua" pitchFamily="18" charset="0"/>
              </a:rPr>
              <a:t>Тренировочные упражнения.</a:t>
            </a:r>
            <a:endParaRPr lang="ru-RU" sz="2400" dirty="0">
              <a:solidFill>
                <a:srgbClr val="C00000"/>
              </a:solidFill>
              <a:latin typeface="Book Antiqua" pitchFamily="18" charset="0"/>
            </a:endParaRPr>
          </a:p>
          <a:p>
            <a:r>
              <a:rPr lang="ru-RU" sz="2400" b="1" dirty="0">
                <a:solidFill>
                  <a:schemeClr val="bg1"/>
                </a:solidFill>
                <a:latin typeface="Book Antiqua" pitchFamily="18" charset="0"/>
              </a:rPr>
              <a:t>Запишите под диктовку предложения, расставьте необходимые знаки препинания</a:t>
            </a:r>
            <a:r>
              <a:rPr lang="ru-RU" sz="2400" b="1" dirty="0" smtClean="0">
                <a:solidFill>
                  <a:schemeClr val="bg1"/>
                </a:solidFill>
                <a:latin typeface="Book Antiqua" pitchFamily="18" charset="0"/>
              </a:rPr>
              <a:t>.</a:t>
            </a:r>
            <a:r>
              <a:rPr lang="ru-RU" sz="2400" dirty="0">
                <a:solidFill>
                  <a:schemeClr val="bg1"/>
                </a:solidFill>
                <a:latin typeface="Book Antiqua" pitchFamily="18" charset="0"/>
              </a:rPr>
              <a:t> В предложениях подчеркните грамматические основы. Укажите метафоры.</a:t>
            </a:r>
          </a:p>
          <a:p>
            <a:pPr lvl="0"/>
            <a:endParaRPr lang="ru-RU" sz="24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16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://newkino.su/image/aHR0cDovL2R2YnN0YW5kYXJ0LnJ1L2ltYWdlLnBocD9hSFIwY0RvdkwzTmphRzl2YkMxaWIzZ3VjblV2YVcxaFoyVnpMM04wYjNKcFpYTXZjMmhoWW14dmJubGZjSEpsZW1WdWRHRjZhWGxmTXk1cWNHYz0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565"/>
            <a:ext cx="12192000" cy="6893565"/>
          </a:xfrm>
          <a:prstGeom prst="rect">
            <a:avLst/>
          </a:prstGeom>
          <a:noFill/>
        </p:spPr>
      </p:pic>
      <p:pic>
        <p:nvPicPr>
          <p:cNvPr id="4" name="Picture 2" descr="http://im1-tub-ru.yandex.net/i?id=181768868-19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215" y="3411217"/>
            <a:ext cx="1698625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38201" y="1388239"/>
            <a:ext cx="878912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</a:rPr>
              <a:t/>
            </a:r>
            <a:b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</a:rPr>
              <a:t>Задание. Запишите словосочетания, заменяя эпитет обычным определением. Сопоставьте полученные пары словосочетаний с точки зрения выразительности. Какими средствами создаётся художественный образ?</a:t>
            </a:r>
            <a:b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</a:rPr>
              <a:t/>
            </a:r>
            <a:b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</a:rPr>
              <a:t>Образец: </a:t>
            </a:r>
            <a:r>
              <a:rPr lang="ru-RU" sz="2000" b="1" i="1" dirty="0">
                <a:solidFill>
                  <a:schemeClr val="bg1"/>
                </a:solidFill>
                <a:latin typeface="Cambria" panose="02040503050406030204" pitchFamily="18" charset="0"/>
              </a:rPr>
              <a:t>прозрачные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</a:rPr>
              <a:t> капли росы – </a:t>
            </a:r>
            <a:r>
              <a:rPr lang="ru-RU" sz="2000" b="1" i="1" dirty="0">
                <a:solidFill>
                  <a:schemeClr val="bg1"/>
                </a:solidFill>
                <a:latin typeface="Cambria" panose="02040503050406030204" pitchFamily="18" charset="0"/>
              </a:rPr>
              <a:t>хрустальные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</a:rPr>
              <a:t> капли росы.</a:t>
            </a:r>
            <a:b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</a:rPr>
              <a:t/>
            </a:r>
            <a:b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</a:rPr>
              <a:t>Свинцовые тучи, золотая листва, железные нервы, цепкий взгляд, тяжёлые мысли, лютая зима, богатырское здоровье, зверский аппетит.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28900" y="550852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Cambria" panose="02040503050406030204" pitchFamily="18" charset="0"/>
              </a:rPr>
              <a:t>Эпитеты и обычные определения.</a:t>
            </a:r>
            <a:br>
              <a:rPr lang="ru-RU" sz="2800" b="1" dirty="0">
                <a:solidFill>
                  <a:schemeClr val="bg1"/>
                </a:solidFill>
                <a:latin typeface="Cambria" panose="02040503050406030204" pitchFamily="18" charset="0"/>
              </a:rPr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0325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1920" y="733723"/>
            <a:ext cx="6096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Сиянье, плеск и щебет во дворе...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А верба вся в пушистом серебре: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Вот-вот сорвутся да и улетят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Комочки этих сереньких утят.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Притронешься, погладишь - как нежны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Доверчивые первенцы весны!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Звенеть сосульки перестали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Звенеть сосульки перестали,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У крыш застыли бахромой,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Холодным светом заблистали, 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Заледенели, как зимой.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Но завтра снова солнце встанет,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Оно возьмется припекать,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И по крыльцу забарабанит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Капель весёлая опять.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31080" y="733723"/>
            <a:ext cx="50901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Весна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затенькает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синичкой,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Напев подхватят воробьи.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Пройдут по стёжке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вереничкой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Подруги школьные мои.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А я им постучу в окошко,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В пальто влезая на ходу: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Мол, подождите же немножко,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Или не видите - иду!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И, за спину закинув книжки, 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Скользя на тающем снегу,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В своём распахнутом пальтишке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Весне навстречу побегу.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69920" y="228600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Елена </a:t>
            </a:r>
            <a:r>
              <a:rPr lang="ru-RU" sz="24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Благина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«Верба»</a:t>
            </a:r>
            <a:endParaRPr lang="ru-RU" sz="2400" b="1" dirty="0"/>
          </a:p>
        </p:txBody>
      </p:sp>
      <p:pic>
        <p:nvPicPr>
          <p:cNvPr id="1030" name="Picture 6" descr="http://img1.liveinternet.ru/images/attach/c/2/71/483/71483458_0_25ebe_3aa6c456_XL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2286" y1="1404" x2="33143" y2="33853"/>
                        <a14:foregroundMark x1="27571" y1="26365" x2="28000" y2="36817"/>
                        <a14:foregroundMark x1="32429" y1="52574" x2="28000" y2="59594"/>
                        <a14:foregroundMark x1="41286" y1="72855" x2="35857" y2="79095"/>
                        <a14:foregroundMark x1="40429" y1="88300" x2="33143" y2="97972"/>
                        <a14:foregroundMark x1="64571" y1="82059" x2="96143" y2="93760"/>
                        <a14:foregroundMark x1="62143" y1="36661" x2="61714" y2="52106"/>
                        <a14:foregroundMark x1="571" y1="29329" x2="13429" y2="61154"/>
                        <a14:foregroundMark x1="13429" y1="62402" x2="21714" y2="97504"/>
                        <a14:foregroundMark x1="8000" y1="56630" x2="7000" y2="71607"/>
                        <a14:foregroundMark x1="74286" y1="4212" x2="74429" y2="19969"/>
                        <a14:foregroundMark x1="29714" y1="624" x2="35857" y2="19969"/>
                        <a14:backgroundMark x1="25571" y1="1404" x2="32143" y2="18877"/>
                        <a14:backgroundMark x1="32571" y1="22933" x2="35429" y2="31201"/>
                        <a14:backgroundMark x1="39000" y1="45554" x2="40857" y2="54602"/>
                        <a14:backgroundMark x1="55714" y1="63807" x2="55714" y2="63807"/>
                        <a14:backgroundMark x1="55000" y1="65835" x2="53857" y2="89236"/>
                        <a14:backgroundMark x1="55714" y1="15601" x2="44714" y2="44930"/>
                        <a14:backgroundMark x1="94143" y1="15445" x2="91143" y2="84087"/>
                        <a14:backgroundMark x1="68286" y1="37598" x2="64143" y2="68799"/>
                        <a14:backgroundMark x1="61714" y1="83307" x2="77714" y2="91264"/>
                        <a14:backgroundMark x1="77000" y1="76599" x2="77000" y2="76599"/>
                        <a14:backgroundMark x1="70857" y1="12480" x2="70857" y2="12480"/>
                        <a14:backgroundMark x1="70571" y1="11700" x2="70571" y2="11700"/>
                        <a14:backgroundMark x1="72571" y1="7488" x2="70857" y2="15133"/>
                        <a14:backgroundMark x1="12571" y1="69579" x2="13714" y2="716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8" y="0"/>
            <a:ext cx="3333232" cy="678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42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://newkino.su/image/aHR0cDovL2R2YnN0YW5kYXJ0LnJ1L2ltYWdlLnBocD9hSFIwY0RvdkwzTmphRzl2YkMxaWIzZ3VjblV2YVcxaFoyVnpMM04wYjNKcFpYTXZjMmhoWW14dmJubGZjSEpsZW1WdWRHRjZhWGxmTXk1cWNHYz0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1" y="0"/>
            <a:ext cx="12319000" cy="689356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712" y="566241"/>
            <a:ext cx="32905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Лексический разбор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04033" y="1035795"/>
            <a:ext cx="65809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latin typeface="Arial" panose="020B0604020202020204" pitchFamily="34" charset="0"/>
              </a:rPr>
              <a:t>Задремали  звёзды золотые… С. Есенин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8765" y="1505349"/>
            <a:ext cx="38557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latin typeface="Arial" panose="020B0604020202020204" pitchFamily="34" charset="0"/>
              </a:rPr>
              <a:t>1.  Задремать – </a:t>
            </a:r>
            <a:r>
              <a:rPr lang="ru-RU" sz="2000" b="1" i="1" dirty="0" smtClean="0">
                <a:solidFill>
                  <a:schemeClr val="bg1"/>
                </a:solidFill>
                <a:latin typeface="Arial" panose="020B0604020202020204" pitchFamily="34" charset="0"/>
              </a:rPr>
              <a:t>«впасть в дремоту, оказаться в состоянии полусна».</a:t>
            </a:r>
          </a:p>
          <a:p>
            <a:pPr marL="457200" indent="-457200">
              <a:buAutoNum type="arabicPeriod" startAt="2"/>
            </a:pPr>
            <a:r>
              <a:rPr lang="ru-RU" sz="2000" b="1" i="1" dirty="0" smtClean="0">
                <a:solidFill>
                  <a:schemeClr val="bg1"/>
                </a:solidFill>
              </a:rPr>
              <a:t>Переносное значение (олицетворение)</a:t>
            </a:r>
          </a:p>
          <a:p>
            <a:pPr marL="457200" indent="-457200">
              <a:buAutoNum type="arabicPeriod" startAt="2"/>
            </a:pPr>
            <a:r>
              <a:rPr lang="ru-RU" sz="2000" b="1" u="sng" dirty="0" smtClean="0">
                <a:solidFill>
                  <a:schemeClr val="bg1"/>
                </a:solidFill>
              </a:rPr>
              <a:t>Синоним</a:t>
            </a:r>
            <a:r>
              <a:rPr lang="ru-RU" sz="2000" b="1" i="1" dirty="0" smtClean="0">
                <a:solidFill>
                  <a:schemeClr val="bg1"/>
                </a:solidFill>
              </a:rPr>
              <a:t> – заснуть; </a:t>
            </a:r>
            <a:r>
              <a:rPr lang="ru-RU" sz="2000" b="1" u="sng" dirty="0" smtClean="0">
                <a:solidFill>
                  <a:schemeClr val="bg1"/>
                </a:solidFill>
              </a:rPr>
              <a:t>антонимы </a:t>
            </a:r>
            <a:r>
              <a:rPr lang="ru-RU" sz="2000" b="1" dirty="0" smtClean="0">
                <a:solidFill>
                  <a:schemeClr val="bg1"/>
                </a:solidFill>
              </a:rPr>
              <a:t>-  </a:t>
            </a:r>
            <a:r>
              <a:rPr lang="ru-RU" sz="2000" b="1" dirty="0" err="1" smtClean="0">
                <a:solidFill>
                  <a:schemeClr val="bg1"/>
                </a:solidFill>
              </a:rPr>
              <a:t>пронуться</a:t>
            </a:r>
            <a:r>
              <a:rPr lang="ru-RU" sz="2000" b="1" dirty="0" smtClean="0">
                <a:solidFill>
                  <a:schemeClr val="bg1"/>
                </a:solidFill>
              </a:rPr>
              <a:t>, очнуться (ото сна), пробудиться.</a:t>
            </a:r>
            <a:endParaRPr lang="ru-RU" sz="2000" b="1" dirty="0">
              <a:solidFill>
                <a:schemeClr val="bg1"/>
              </a:solidFill>
            </a:endParaRPr>
          </a:p>
          <a:p>
            <a:pPr marL="457200" indent="-457200">
              <a:buAutoNum type="arabicPeriod" startAt="2"/>
            </a:pPr>
            <a:r>
              <a:rPr lang="ru-RU" sz="2000" b="1" dirty="0" smtClean="0">
                <a:solidFill>
                  <a:schemeClr val="bg1"/>
                </a:solidFill>
              </a:rPr>
              <a:t>Нейтральное.</a:t>
            </a:r>
          </a:p>
          <a:p>
            <a:pPr marL="457200" indent="-457200">
              <a:buAutoNum type="arabicPeriod" startAt="2"/>
            </a:pPr>
            <a:r>
              <a:rPr lang="ru-RU" sz="2000" b="1" dirty="0" smtClean="0">
                <a:solidFill>
                  <a:schemeClr val="bg1"/>
                </a:solidFill>
              </a:rPr>
              <a:t>Образовано от исконно русского слова </a:t>
            </a:r>
            <a:r>
              <a:rPr lang="ru-RU" sz="2400" b="1" i="1" dirty="0" smtClean="0">
                <a:solidFill>
                  <a:schemeClr val="bg1"/>
                </a:solidFill>
              </a:rPr>
              <a:t>дремать</a:t>
            </a:r>
          </a:p>
          <a:p>
            <a:pPr marL="457200" indent="-457200">
              <a:buAutoNum type="arabicPeriod" startAt="2"/>
            </a:pPr>
            <a:endParaRPr lang="ru-RU" sz="2000" b="1" dirty="0" smtClean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29241" y="1551852"/>
            <a:ext cx="35661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latin typeface="Arial" panose="020B0604020202020204" pitchFamily="34" charset="0"/>
              </a:rPr>
              <a:t>1. Звезда – </a:t>
            </a:r>
            <a:r>
              <a:rPr lang="ru-RU" sz="2000" b="1" i="1" dirty="0" smtClean="0">
                <a:solidFill>
                  <a:schemeClr val="bg1"/>
                </a:solidFill>
                <a:latin typeface="Arial" panose="020B0604020202020204" pitchFamily="34" charset="0"/>
              </a:rPr>
              <a:t>«небесное тело, видимое ночью в виде светящейся точки».</a:t>
            </a:r>
          </a:p>
          <a:p>
            <a:pPr marL="457200" indent="-457200">
              <a:buAutoNum type="arabicPeriod" startAt="2"/>
            </a:pPr>
            <a:r>
              <a:rPr lang="ru-RU" sz="2000" b="1" i="1" dirty="0" smtClean="0">
                <a:solidFill>
                  <a:schemeClr val="bg1"/>
                </a:solidFill>
                <a:latin typeface="Arial" panose="020B0604020202020204" pitchFamily="34" charset="0"/>
              </a:rPr>
              <a:t>Прямое значение.</a:t>
            </a:r>
          </a:p>
          <a:p>
            <a:pPr marL="457200" indent="-457200">
              <a:buAutoNum type="arabicPeriod" startAt="2"/>
            </a:pPr>
            <a:r>
              <a:rPr lang="ru-RU" sz="2000" b="1" i="1" dirty="0" smtClean="0">
                <a:solidFill>
                  <a:schemeClr val="bg1"/>
                </a:solidFill>
                <a:latin typeface="Arial" panose="020B0604020202020204" pitchFamily="34" charset="0"/>
              </a:rPr>
              <a:t>Синонимов нет.</a:t>
            </a:r>
          </a:p>
          <a:p>
            <a:pPr marL="457200" indent="-457200">
              <a:buAutoNum type="arabicPeriod" startAt="2"/>
            </a:pPr>
            <a:r>
              <a:rPr lang="ru-RU" sz="2000" b="1" i="1" dirty="0" smtClean="0">
                <a:solidFill>
                  <a:schemeClr val="bg1"/>
                </a:solidFill>
                <a:latin typeface="Arial" panose="020B0604020202020204" pitchFamily="34" charset="0"/>
              </a:rPr>
              <a:t>Нейтральное.</a:t>
            </a:r>
          </a:p>
          <a:p>
            <a:pPr marL="457200" indent="-457200">
              <a:buAutoNum type="arabicPeriod" startAt="2"/>
            </a:pPr>
            <a:r>
              <a:rPr lang="ru-RU" sz="2000" b="1" i="1" dirty="0" smtClean="0">
                <a:solidFill>
                  <a:schemeClr val="bg1"/>
                </a:solidFill>
                <a:latin typeface="Arial" panose="020B0604020202020204" pitchFamily="34" charset="0"/>
              </a:rPr>
              <a:t>Исконно русское 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522935" y="1450174"/>
            <a:ext cx="3076483" cy="26161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AutoNum type="arabicPeriod"/>
            </a:pPr>
            <a:r>
              <a:rPr lang="ru-RU" sz="2400" b="1" i="1" dirty="0" smtClean="0">
                <a:solidFill>
                  <a:schemeClr val="bg1"/>
                </a:solidFill>
                <a:latin typeface="Arial" panose="020B0604020202020204" pitchFamily="34" charset="0"/>
              </a:rPr>
              <a:t>Золотой – </a:t>
            </a:r>
          </a:p>
          <a:p>
            <a:r>
              <a:rPr lang="ru-RU" sz="2000" b="1" i="1" dirty="0" smtClean="0">
                <a:solidFill>
                  <a:schemeClr val="bg1"/>
                </a:solidFill>
                <a:latin typeface="Arial" panose="020B0604020202020204" pitchFamily="34" charset="0"/>
              </a:rPr>
              <a:t>«цвета золота»</a:t>
            </a:r>
          </a:p>
          <a:p>
            <a:r>
              <a:rPr lang="ru-RU" sz="2000" b="1" i="1" dirty="0" smtClean="0">
                <a:solidFill>
                  <a:schemeClr val="bg1"/>
                </a:solidFill>
                <a:latin typeface="Arial" panose="020B0604020202020204" pitchFamily="34" charset="0"/>
              </a:rPr>
              <a:t>2. Переносное </a:t>
            </a:r>
          </a:p>
          <a:p>
            <a:r>
              <a:rPr lang="ru-RU" sz="2000" b="1" i="1" dirty="0" smtClean="0">
                <a:solidFill>
                  <a:schemeClr val="bg1"/>
                </a:solidFill>
                <a:latin typeface="Arial" panose="020B0604020202020204" pitchFamily="34" charset="0"/>
              </a:rPr>
              <a:t>значение (эпитет).</a:t>
            </a:r>
          </a:p>
          <a:p>
            <a:r>
              <a:rPr lang="ru-RU" sz="2000" b="1" i="1" dirty="0" smtClean="0">
                <a:solidFill>
                  <a:schemeClr val="bg1"/>
                </a:solidFill>
                <a:latin typeface="Arial" panose="020B0604020202020204" pitchFamily="34" charset="0"/>
              </a:rPr>
              <a:t>3. </a:t>
            </a:r>
            <a:r>
              <a:rPr lang="ru-RU" sz="2000" b="1" u="sng" dirty="0" smtClean="0">
                <a:solidFill>
                  <a:schemeClr val="bg1"/>
                </a:solidFill>
                <a:latin typeface="Arial" panose="020B0604020202020204" pitchFamily="34" charset="0"/>
              </a:rPr>
              <a:t>Синоним</a:t>
            </a:r>
            <a:r>
              <a:rPr lang="ru-RU" sz="2000" b="1" i="1" dirty="0" smtClean="0">
                <a:solidFill>
                  <a:schemeClr val="bg1"/>
                </a:solidFill>
                <a:latin typeface="Arial" panose="020B0604020202020204" pitchFamily="34" charset="0"/>
              </a:rPr>
              <a:t> – жёлтый.</a:t>
            </a:r>
          </a:p>
          <a:p>
            <a:r>
              <a:rPr lang="ru-RU" sz="2000" b="1" i="1" dirty="0" smtClean="0">
                <a:solidFill>
                  <a:schemeClr val="bg1"/>
                </a:solidFill>
                <a:latin typeface="Arial" panose="020B0604020202020204" pitchFamily="34" charset="0"/>
              </a:rPr>
              <a:t>4. Нейтральное.</a:t>
            </a:r>
          </a:p>
          <a:p>
            <a:r>
              <a:rPr lang="ru-RU" sz="2000" b="1" i="1" dirty="0" smtClean="0">
                <a:solidFill>
                  <a:schemeClr val="bg1"/>
                </a:solidFill>
                <a:latin typeface="Arial" panose="020B0604020202020204" pitchFamily="34" charset="0"/>
              </a:rPr>
              <a:t>5. Исконно  русское</a:t>
            </a:r>
          </a:p>
          <a:p>
            <a:endParaRPr lang="ru-RU" sz="2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86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solidFill>
                  <a:srgbClr val="C00000"/>
                </a:solidFill>
                <a:latin typeface="Book Antiqua" pitchFamily="18" charset="0"/>
              </a:rPr>
              <a:t>Словарно-орфографическая работа</a:t>
            </a:r>
            <a:r>
              <a:rPr lang="ru-RU" sz="4000" b="1" dirty="0" smtClean="0">
                <a:solidFill>
                  <a:srgbClr val="C00000"/>
                </a:solidFill>
                <a:latin typeface="Book Antiqua" pitchFamily="18" charset="0"/>
              </a:rPr>
              <a:t>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9036" y="2389814"/>
            <a:ext cx="108224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err="1" smtClean="0">
                <a:latin typeface="Book Antiqua" pitchFamily="18" charset="0"/>
              </a:rPr>
              <a:t>М</a:t>
            </a:r>
            <a:r>
              <a:rPr lang="ru-RU" sz="4000" b="1" i="1" dirty="0" err="1" smtClean="0">
                <a:solidFill>
                  <a:srgbClr val="C00000"/>
                </a:solidFill>
                <a:latin typeface="Book Antiqua" pitchFamily="18" charset="0"/>
              </a:rPr>
              <a:t>е</a:t>
            </a:r>
            <a:r>
              <a:rPr lang="ru-RU" sz="4000" b="1" i="1" dirty="0" err="1" smtClean="0">
                <a:latin typeface="Book Antiqua" pitchFamily="18" charset="0"/>
              </a:rPr>
              <a:t>та́ф</a:t>
            </a:r>
            <a:r>
              <a:rPr lang="ru-RU" sz="4000" b="1" i="1" dirty="0" err="1" smtClean="0">
                <a:solidFill>
                  <a:srgbClr val="C00000"/>
                </a:solidFill>
                <a:latin typeface="Book Antiqua" pitchFamily="18" charset="0"/>
              </a:rPr>
              <a:t>о</a:t>
            </a:r>
            <a:r>
              <a:rPr lang="ru-RU" sz="4000" b="1" i="1" dirty="0" err="1" smtClean="0">
                <a:latin typeface="Book Antiqua" pitchFamily="18" charset="0"/>
              </a:rPr>
              <a:t>ра</a:t>
            </a:r>
            <a:r>
              <a:rPr lang="ru-RU" sz="4000" b="1" i="1" dirty="0">
                <a:latin typeface="Book Antiqua" pitchFamily="18" charset="0"/>
              </a:rPr>
              <a:t>.                  </a:t>
            </a:r>
            <a:r>
              <a:rPr lang="ru-RU" sz="4000" b="1" i="1" dirty="0" err="1" smtClean="0">
                <a:latin typeface="Book Antiqua" pitchFamily="18" charset="0"/>
              </a:rPr>
              <a:t>Ме́та</a:t>
            </a:r>
            <a:r>
              <a:rPr lang="ru-RU" sz="4000" b="1" dirty="0" smtClean="0">
                <a:latin typeface="Book Antiqua" pitchFamily="18" charset="0"/>
              </a:rPr>
              <a:t> </a:t>
            </a:r>
            <a:r>
              <a:rPr lang="ru-RU" sz="4000" b="1" dirty="0">
                <a:latin typeface="Book Antiqua" pitchFamily="18" charset="0"/>
              </a:rPr>
              <a:t>— ‘пере-’ (</a:t>
            </a:r>
            <a:r>
              <a:rPr lang="ru-RU" sz="4000" b="1" i="1" dirty="0">
                <a:latin typeface="Book Antiqua" pitchFamily="18" charset="0"/>
              </a:rPr>
              <a:t>греч</a:t>
            </a:r>
            <a:r>
              <a:rPr lang="ru-RU" sz="4000" b="1" dirty="0">
                <a:latin typeface="Book Antiqua" pitchFamily="18" charset="0"/>
              </a:rPr>
              <a:t>.)</a:t>
            </a:r>
          </a:p>
          <a:p>
            <a:r>
              <a:rPr lang="ru-RU" sz="4000" b="1" i="1" dirty="0" err="1">
                <a:latin typeface="Book Antiqua" pitchFamily="18" charset="0"/>
              </a:rPr>
              <a:t>М</a:t>
            </a:r>
            <a:r>
              <a:rPr lang="ru-RU" sz="4000" b="1" i="1" dirty="0" err="1">
                <a:solidFill>
                  <a:srgbClr val="C00000"/>
                </a:solidFill>
                <a:latin typeface="Book Antiqua" pitchFamily="18" charset="0"/>
              </a:rPr>
              <a:t>е</a:t>
            </a:r>
            <a:r>
              <a:rPr lang="ru-RU" sz="4000" b="1" i="1" dirty="0" err="1">
                <a:latin typeface="Book Antiqua" pitchFamily="18" charset="0"/>
              </a:rPr>
              <a:t>т</a:t>
            </a:r>
            <a:r>
              <a:rPr lang="ru-RU" sz="4000" b="1" i="1" dirty="0" err="1">
                <a:solidFill>
                  <a:srgbClr val="C00000"/>
                </a:solidFill>
                <a:latin typeface="Book Antiqua" pitchFamily="18" charset="0"/>
              </a:rPr>
              <a:t>а</a:t>
            </a:r>
            <a:r>
              <a:rPr lang="ru-RU" sz="4000" b="1" i="1" dirty="0" err="1">
                <a:latin typeface="Book Antiqua" pitchFamily="18" charset="0"/>
              </a:rPr>
              <a:t>ф</a:t>
            </a:r>
            <a:r>
              <a:rPr lang="ru-RU" sz="4000" b="1" i="1" dirty="0" err="1">
                <a:solidFill>
                  <a:srgbClr val="C00000"/>
                </a:solidFill>
                <a:latin typeface="Book Antiqua" pitchFamily="18" charset="0"/>
              </a:rPr>
              <a:t>о</a:t>
            </a:r>
            <a:r>
              <a:rPr lang="ru-RU" sz="4000" b="1" i="1" dirty="0" err="1">
                <a:latin typeface="Book Antiqua" pitchFamily="18" charset="0"/>
              </a:rPr>
              <a:t>ри́ческий</a:t>
            </a:r>
            <a:r>
              <a:rPr lang="ru-RU" sz="4000" b="1" i="1" dirty="0">
                <a:latin typeface="Book Antiqua" pitchFamily="18" charset="0"/>
              </a:rPr>
              <a:t>.     </a:t>
            </a:r>
            <a:r>
              <a:rPr lang="ru-RU" sz="4000" b="1" i="1" dirty="0" err="1" smtClean="0">
                <a:latin typeface="Book Antiqua" pitchFamily="18" charset="0"/>
              </a:rPr>
              <a:t>Фо́ра</a:t>
            </a:r>
            <a:r>
              <a:rPr lang="ru-RU" sz="4000" b="1" dirty="0" smtClean="0">
                <a:latin typeface="Book Antiqua" pitchFamily="18" charset="0"/>
              </a:rPr>
              <a:t> </a:t>
            </a:r>
            <a:r>
              <a:rPr lang="ru-RU" sz="4000" b="1" dirty="0">
                <a:latin typeface="Book Antiqua" pitchFamily="18" charset="0"/>
              </a:rPr>
              <a:t>— ‘несу’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7534" y="4696640"/>
            <a:ext cx="116325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>
                <a:solidFill>
                  <a:srgbClr val="C00000"/>
                </a:solidFill>
                <a:latin typeface="Book Antiqua" pitchFamily="18" charset="0"/>
              </a:rPr>
              <a:t>Метафора</a:t>
            </a:r>
            <a:r>
              <a:rPr lang="ru-RU" sz="3200" b="1" dirty="0">
                <a:latin typeface="Book Antiqua" pitchFamily="18" charset="0"/>
              </a:rPr>
              <a:t> </a:t>
            </a:r>
            <a:r>
              <a:rPr lang="ru-RU" sz="3600" b="1" dirty="0">
                <a:solidFill>
                  <a:srgbClr val="002060"/>
                </a:solidFill>
                <a:latin typeface="Book Antiqua" pitchFamily="18" charset="0"/>
              </a:rPr>
              <a:t>— это слово или оборот речи, употребленный в переносном значении на основе сходства.</a:t>
            </a:r>
          </a:p>
        </p:txBody>
      </p:sp>
    </p:spTree>
    <p:extLst>
      <p:ext uri="{BB962C8B-B14F-4D97-AF65-F5344CB8AC3E}">
        <p14:creationId xmlns:p14="http://schemas.microsoft.com/office/powerpoint/2010/main" val="394574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://portfoliobib.ucoz.ru/shablon/fon_v_linejk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7538"/>
            <a:ext cx="12331700" cy="689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Шаблон (фон) презентации &quot;Школьный&quot; (к 1 сентября)"/>
          <p:cNvPicPr>
            <a:picLocks noChangeAspect="1" noChangeArrowheads="1"/>
          </p:cNvPicPr>
          <p:nvPr/>
        </p:nvPicPr>
        <p:blipFill rotWithShape="1">
          <a:blip r:embed="rId3" cstate="print"/>
          <a:srcRect l="-677" t="41791" r="62100" b="2189"/>
          <a:stretch/>
        </p:blipFill>
        <p:spPr bwMode="auto">
          <a:xfrm>
            <a:off x="4355152" y="1381422"/>
            <a:ext cx="2223448" cy="24511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38200" y="12643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Кислые стихи </a:t>
            </a:r>
            <a:r>
              <a:rPr lang="ru-RU" dirty="0"/>
              <a:t/>
            </a:r>
            <a:br>
              <a:rPr lang="ru-RU" dirty="0"/>
            </a:b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Мошковская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 Эмма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26868" y="2093351"/>
            <a:ext cx="471133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Встало солнце кислое,</a:t>
            </a:r>
          </a:p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Смотрит - небо скисло,</a:t>
            </a:r>
          </a:p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В кислом небе кислое </a:t>
            </a:r>
            <a:endParaRPr lang="ru-RU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Облако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повисло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...</a:t>
            </a:r>
          </a:p>
          <a:p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И спешат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несчастны</a:t>
            </a:r>
          </a:p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Кислые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прохожие</a:t>
            </a:r>
          </a:p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И едят ужасно </a:t>
            </a:r>
            <a:endParaRPr lang="ru-RU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Кислое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мороженое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...</a:t>
            </a:r>
          </a:p>
          <a:p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Даже сахар кислый!</a:t>
            </a:r>
          </a:p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Скисло всё варенье!</a:t>
            </a:r>
          </a:p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Потому что кислое </a:t>
            </a:r>
            <a:endParaRPr lang="ru-RU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Было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настроение</a:t>
            </a:r>
            <a:endParaRPr lang="ru-RU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93706" y="4714319"/>
            <a:ext cx="709349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-Выпишите из стихотворения два словосочетания с прилагательным </a:t>
            </a:r>
            <a:r>
              <a:rPr lang="ru-RU" sz="2000" b="1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кислый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и два словосочетания с глаголом </a:t>
            </a:r>
            <a:r>
              <a:rPr lang="ru-RU" sz="2000" b="1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скиснуть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 так, чтобы эти слова были употреблены в прямом и переносном значении.</a:t>
            </a:r>
            <a:endParaRPr lang="ru-RU" sz="2000" b="1" i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9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3280" y="333362"/>
            <a:ext cx="6589735" cy="86913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/>
              <a:t>Значение </a:t>
            </a:r>
            <a:r>
              <a:rPr lang="ru-RU" b="1" dirty="0" smtClean="0"/>
              <a:t>слова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51770" y="2152929"/>
            <a:ext cx="4572000" cy="366254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Book Antiqua" pitchFamily="18" charset="0"/>
              </a:rPr>
              <a:t>Прямое</a:t>
            </a:r>
            <a:r>
              <a:rPr lang="ru-RU" sz="3200" b="1" dirty="0" smtClean="0">
                <a:latin typeface="Book Antiqua" pitchFamily="18" charset="0"/>
              </a:rPr>
              <a:t>                                                          </a:t>
            </a:r>
          </a:p>
          <a:p>
            <a:r>
              <a:rPr lang="ru-RU" sz="3200" b="1" dirty="0" smtClean="0">
                <a:latin typeface="Book Antiqua" pitchFamily="18" charset="0"/>
              </a:rPr>
              <a:t>Прямо </a:t>
            </a:r>
            <a:r>
              <a:rPr lang="ru-RU" sz="3200" b="1" dirty="0">
                <a:latin typeface="Book Antiqua" pitchFamily="18" charset="0"/>
              </a:rPr>
              <a:t>указывает на </a:t>
            </a:r>
            <a:r>
              <a:rPr lang="ru-RU" sz="3200" b="1" dirty="0" smtClean="0">
                <a:latin typeface="Book Antiqua" pitchFamily="18" charset="0"/>
              </a:rPr>
              <a:t>предмет, действие, явление. </a:t>
            </a:r>
          </a:p>
          <a:p>
            <a:endParaRPr lang="ru-RU" sz="3200" b="1" i="1" dirty="0" smtClean="0">
              <a:latin typeface="Book Antiqua" pitchFamily="18" charset="0"/>
            </a:endParaRPr>
          </a:p>
          <a:p>
            <a:r>
              <a:rPr lang="ru-RU" sz="3200" b="1" i="1" dirty="0" smtClean="0">
                <a:solidFill>
                  <a:srgbClr val="7030A0"/>
                </a:solidFill>
                <a:latin typeface="Arial Black" pitchFamily="34" charset="0"/>
              </a:rPr>
              <a:t>Седая голова, </a:t>
            </a:r>
          </a:p>
          <a:p>
            <a:r>
              <a:rPr lang="ru-RU" sz="3200" b="1" i="1" dirty="0" smtClean="0">
                <a:solidFill>
                  <a:srgbClr val="7030A0"/>
                </a:solidFill>
                <a:latin typeface="Arial Black" pitchFamily="34" charset="0"/>
              </a:rPr>
              <a:t>волчий </a:t>
            </a:r>
            <a:r>
              <a:rPr lang="ru-RU" sz="3200" b="1" i="1" dirty="0">
                <a:solidFill>
                  <a:srgbClr val="7030A0"/>
                </a:solidFill>
                <a:latin typeface="Arial Black" pitchFamily="34" charset="0"/>
              </a:rPr>
              <a:t>хвост </a:t>
            </a:r>
            <a:r>
              <a:rPr lang="ru-RU" sz="3200" b="1" i="1" dirty="0">
                <a:latin typeface="Book Antiqua" pitchFamily="18" charset="0"/>
              </a:rPr>
              <a:t>                        </a:t>
            </a:r>
            <a:r>
              <a:rPr lang="ru-RU" i="1" dirty="0"/>
              <a:t>                                     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50280" y="2151381"/>
            <a:ext cx="5686816" cy="366254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Book Antiqua" pitchFamily="18" charset="0"/>
              </a:rPr>
              <a:t>Переносное</a:t>
            </a:r>
            <a:endParaRPr lang="ru-RU" sz="4000" b="1" dirty="0">
              <a:solidFill>
                <a:srgbClr val="C00000"/>
              </a:solidFill>
              <a:latin typeface="Book Antiqua" pitchFamily="18" charset="0"/>
            </a:endParaRPr>
          </a:p>
          <a:p>
            <a:r>
              <a:rPr lang="ru-RU" sz="3200" b="1" dirty="0" smtClean="0">
                <a:latin typeface="Book Antiqua" pitchFamily="18" charset="0"/>
              </a:rPr>
              <a:t>Переносит </a:t>
            </a:r>
            <a:r>
              <a:rPr lang="ru-RU" sz="3200" b="1" dirty="0">
                <a:latin typeface="Book Antiqua" pitchFamily="18" charset="0"/>
              </a:rPr>
              <a:t>прямое </a:t>
            </a:r>
            <a:r>
              <a:rPr lang="ru-RU" sz="3200" b="1" dirty="0" smtClean="0">
                <a:latin typeface="Book Antiqua" pitchFamily="18" charset="0"/>
              </a:rPr>
              <a:t>значение                                                     слова </a:t>
            </a:r>
            <a:r>
              <a:rPr lang="ru-RU" sz="3200" b="1" dirty="0">
                <a:latin typeface="Book Antiqua" pitchFamily="18" charset="0"/>
              </a:rPr>
              <a:t>на другой предмет</a:t>
            </a:r>
          </a:p>
          <a:p>
            <a:endParaRPr lang="ru-RU" sz="3200" b="1" i="1" dirty="0" smtClean="0">
              <a:latin typeface="Book Antiqua" pitchFamily="18" charset="0"/>
            </a:endParaRPr>
          </a:p>
          <a:p>
            <a:r>
              <a:rPr lang="ru-RU" sz="3200" b="1" i="1" dirty="0" smtClean="0">
                <a:solidFill>
                  <a:srgbClr val="7030A0"/>
                </a:solidFill>
                <a:latin typeface="Arial Black" pitchFamily="34" charset="0"/>
              </a:rPr>
              <a:t>Седая зима,</a:t>
            </a:r>
            <a:endParaRPr lang="ru-RU" sz="3200" b="1" dirty="0" smtClean="0">
              <a:solidFill>
                <a:srgbClr val="7030A0"/>
              </a:solidFill>
              <a:latin typeface="Arial Black" pitchFamily="34" charset="0"/>
            </a:endParaRPr>
          </a:p>
          <a:p>
            <a:r>
              <a:rPr lang="ru-RU" sz="3200" b="1" i="1" dirty="0" smtClean="0">
                <a:solidFill>
                  <a:srgbClr val="7030A0"/>
                </a:solidFill>
                <a:latin typeface="Arial Black" pitchFamily="34" charset="0"/>
              </a:rPr>
              <a:t>волчий </a:t>
            </a:r>
            <a:r>
              <a:rPr lang="ru-RU" sz="3200" b="1" i="1" dirty="0">
                <a:solidFill>
                  <a:srgbClr val="7030A0"/>
                </a:solidFill>
                <a:latin typeface="Arial Black" pitchFamily="34" charset="0"/>
              </a:rPr>
              <a:t>аппетит</a:t>
            </a:r>
            <a:endParaRPr lang="ru-RU" sz="32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70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416" y="477859"/>
            <a:ext cx="11874674" cy="1325563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Book Antiqua" pitchFamily="18" charset="0"/>
              </a:rPr>
              <a:t>Осложненное списывание. </a:t>
            </a:r>
            <a:r>
              <a:rPr lang="ru-RU" sz="2800" b="1" u="sng" dirty="0">
                <a:solidFill>
                  <a:schemeClr val="bg1"/>
                </a:solidFill>
                <a:latin typeface="Book Antiqua" pitchFamily="18" charset="0"/>
              </a:rPr>
              <a:t>Задания: 1. </a:t>
            </a:r>
            <a:r>
              <a:rPr lang="ru-RU" sz="2800" b="1" dirty="0">
                <a:solidFill>
                  <a:schemeClr val="bg1"/>
                </a:solidFill>
                <a:latin typeface="Book Antiqua" pitchFamily="18" charset="0"/>
              </a:rPr>
              <a:t>Дописать подходящие по смыслу и рифме слова. 2. Объяснить правописание падежных окончаний существительных (устно).</a:t>
            </a:r>
            <a:br>
              <a:rPr lang="ru-RU" sz="2800" b="1" dirty="0">
                <a:solidFill>
                  <a:schemeClr val="bg1"/>
                </a:solidFill>
                <a:latin typeface="Book Antiqua" pitchFamily="18" charset="0"/>
              </a:rPr>
            </a:b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4445" y="1955289"/>
            <a:ext cx="916905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Book Antiqua" pitchFamily="18" charset="0"/>
              </a:rPr>
              <a:t>Загадка</a:t>
            </a:r>
            <a:endParaRPr lang="ru-RU" sz="2800" b="1" dirty="0">
              <a:latin typeface="Book Antiqua" pitchFamily="18" charset="0"/>
            </a:endParaRPr>
          </a:p>
          <a:p>
            <a:r>
              <a:rPr lang="ru-RU" sz="2800" b="1" dirty="0">
                <a:latin typeface="Book Antiqua" pitchFamily="18" charset="0"/>
              </a:rPr>
              <a:t>В огороде у дорожки</a:t>
            </a:r>
          </a:p>
          <a:p>
            <a:r>
              <a:rPr lang="ru-RU" sz="2800" b="1" dirty="0">
                <a:latin typeface="Book Antiqua" pitchFamily="18" charset="0"/>
              </a:rPr>
              <a:t>стоит солнышко </a:t>
            </a:r>
            <a:r>
              <a:rPr lang="ru-RU" sz="2800" b="1" dirty="0" smtClean="0">
                <a:latin typeface="Book Antiqua" pitchFamily="18" charset="0"/>
              </a:rPr>
              <a:t>... .</a:t>
            </a:r>
            <a:endParaRPr lang="ru-RU" sz="2800" b="1" dirty="0">
              <a:latin typeface="Book Antiqua" pitchFamily="18" charset="0"/>
            </a:endParaRPr>
          </a:p>
          <a:p>
            <a:r>
              <a:rPr lang="ru-RU" sz="2800" b="1" dirty="0">
                <a:latin typeface="Book Antiqua" pitchFamily="18" charset="0"/>
              </a:rPr>
              <a:t>Только желтые лучи</a:t>
            </a:r>
          </a:p>
          <a:p>
            <a:r>
              <a:rPr lang="ru-RU" sz="2800" b="1" dirty="0">
                <a:latin typeface="Book Antiqua" pitchFamily="18" charset="0"/>
              </a:rPr>
              <a:t>у него не ... </a:t>
            </a:r>
            <a:r>
              <a:rPr lang="ru-RU" sz="2800" b="1" i="1" dirty="0" smtClean="0">
                <a:latin typeface="Book Antiqua" pitchFamily="18" charset="0"/>
              </a:rPr>
              <a:t>.</a:t>
            </a:r>
            <a:endParaRPr lang="ru-RU" sz="2800" b="1" dirty="0">
              <a:latin typeface="Book Antiqua" pitchFamily="18" charset="0"/>
            </a:endParaRPr>
          </a:p>
          <a:p>
            <a:r>
              <a:rPr lang="ru-RU" sz="2800" b="1" dirty="0">
                <a:latin typeface="Book Antiqua" pitchFamily="18" charset="0"/>
              </a:rPr>
              <a:t>                        (В. Ладов.)</a:t>
            </a:r>
          </a:p>
          <a:p>
            <a:r>
              <a:rPr lang="ru-RU" sz="2800" b="1" dirty="0">
                <a:latin typeface="Book Antiqua" pitchFamily="18" charset="0"/>
              </a:rPr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54477" y="3563445"/>
            <a:ext cx="20667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Book Antiqua" pitchFamily="18" charset="0"/>
              </a:rPr>
              <a:t>горячи</a:t>
            </a:r>
            <a:endParaRPr lang="ru-RU" sz="36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49039" y="2765492"/>
            <a:ext cx="28392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Book Antiqua" pitchFamily="18" charset="0"/>
              </a:rPr>
              <a:t>на ножке</a:t>
            </a:r>
            <a:endParaRPr lang="ru-RU" sz="32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2101" y="5716365"/>
            <a:ext cx="95413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Book Antiqua" pitchFamily="18" charset="0"/>
              </a:rPr>
              <a:t>Как </a:t>
            </a:r>
            <a:r>
              <a:rPr lang="ru-RU" sz="2800" b="1" dirty="0">
                <a:solidFill>
                  <a:srgbClr val="C00000"/>
                </a:solidFill>
                <a:latin typeface="Book Antiqua" pitchFamily="18" charset="0"/>
              </a:rPr>
              <a:t>рождаются метафоры, как сочиняются загадки? </a:t>
            </a:r>
          </a:p>
        </p:txBody>
      </p:sp>
    </p:spTree>
    <p:extLst>
      <p:ext uri="{BB962C8B-B14F-4D97-AF65-F5344CB8AC3E}">
        <p14:creationId xmlns:p14="http://schemas.microsoft.com/office/powerpoint/2010/main" val="206282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://newkino.su/image/aHR0cDovL2R2YnN0YW5kYXJ0LnJ1L2ltYWdlLnBocD9hSFIwY0RvdkwzTmphRzl2YkMxaWIzZ3VjblV2YVcxaFoyVnpMM04wYjNKcFpYTXZjMmhoWW14dmJubGZjSEpsZW1WdWRHRjZhWGxmTXk1cWNHYz0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565"/>
            <a:ext cx="12192000" cy="689356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12574" y="1184775"/>
            <a:ext cx="97668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8200" y="779727"/>
            <a:ext cx="105156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Употребите прилагательные </a:t>
            </a:r>
            <a:r>
              <a:rPr lang="ru-RU" sz="28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тёплый, горький, прямой, острый </a:t>
            </a:r>
            <a:r>
              <a:rPr lang="ru-RU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в разных значениях  (в сочетаниях с различными существительными)</a:t>
            </a:r>
          </a:p>
          <a:p>
            <a:endParaRPr lang="ru-RU" sz="2400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r>
              <a:rPr lang="ru-RU" sz="2400" b="1" dirty="0">
                <a:solidFill>
                  <a:schemeClr val="bg1"/>
                </a:solidFill>
                <a:latin typeface="Cambria" panose="02040503050406030204" pitchFamily="18" charset="0"/>
              </a:rPr>
              <a:t/>
            </a:r>
            <a:br>
              <a:rPr lang="ru-RU" sz="2400" b="1" dirty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ru-RU" sz="2400" b="1" dirty="0">
                <a:solidFill>
                  <a:schemeClr val="bg1"/>
                </a:solidFill>
                <a:latin typeface="Cambria" panose="02040503050406030204" pitchFamily="18" charset="0"/>
              </a:rPr>
              <a:t/>
            </a:r>
            <a:br>
              <a:rPr lang="ru-RU" sz="2400" b="1" dirty="0">
                <a:solidFill>
                  <a:schemeClr val="bg1"/>
                </a:solidFill>
                <a:latin typeface="Cambria" panose="02040503050406030204" pitchFamily="18" charset="0"/>
              </a:rPr>
            </a:br>
            <a:endParaRPr lang="ru-RU" sz="24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12574" y="3110176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Тёплый хлеб – тёплый приём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Горький перец – горькая правда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Прямая линия – прямой ответ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Острый нож – острый ум</a:t>
            </a:r>
            <a:endParaRPr lang="ru-RU" sz="24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75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6574" y="175560"/>
            <a:ext cx="119748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Book Antiqua" pitchFamily="18" charset="0"/>
              </a:rPr>
              <a:t>Описательный оборот </a:t>
            </a:r>
            <a:r>
              <a:rPr lang="ru-RU" sz="3200" b="1" dirty="0">
                <a:solidFill>
                  <a:srgbClr val="C00000"/>
                </a:solidFill>
                <a:latin typeface="Book Antiqua" pitchFamily="18" charset="0"/>
              </a:rPr>
              <a:t>как </a:t>
            </a:r>
            <a:r>
              <a:rPr lang="ru-RU" sz="3200" b="1" dirty="0" smtClean="0">
                <a:solidFill>
                  <a:srgbClr val="C00000"/>
                </a:solidFill>
                <a:latin typeface="Book Antiqua" pitchFamily="18" charset="0"/>
              </a:rPr>
              <a:t>средство </a:t>
            </a:r>
            <a:r>
              <a:rPr lang="ru-RU" sz="3200" b="1" dirty="0">
                <a:solidFill>
                  <a:srgbClr val="C00000"/>
                </a:solidFill>
                <a:latin typeface="Book Antiqua" pitchFamily="18" charset="0"/>
              </a:rPr>
              <a:t>межфразовой связи.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88514" y="806946"/>
            <a:ext cx="1141121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mtClean="0">
                <a:solidFill>
                  <a:schemeClr val="bg1">
                    <a:lumMod val="95000"/>
                  </a:schemeClr>
                </a:solidFill>
                <a:latin typeface="Book Antiqua" pitchFamily="18" charset="0"/>
              </a:rPr>
              <a:t>Переносное значение могут иметь не только отдельные слова, но и целые обороты. Вспомним, вместо названий каких профессий и почему употребляются следующие описательные обороты </a:t>
            </a:r>
          </a:p>
          <a:p>
            <a:r>
              <a:rPr lang="ru-RU" sz="2800" b="1" i="1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</a:rPr>
              <a:t>капитаны степных кораблей -                   , </a:t>
            </a:r>
          </a:p>
          <a:p>
            <a:r>
              <a:rPr lang="ru-RU" sz="2800" b="1" i="1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</a:rPr>
              <a:t>разведчики подземных кладовых -             .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8304" y="3468911"/>
            <a:ext cx="1131100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chemeClr val="bg1"/>
                </a:solidFill>
                <a:latin typeface="Book Antiqua" pitchFamily="18" charset="0"/>
              </a:rPr>
              <a:t>Найдите описательный оборот, какую роль он играет в строении текста.</a:t>
            </a:r>
          </a:p>
          <a:p>
            <a:pPr lvl="0"/>
            <a:r>
              <a:rPr lang="ru-RU" sz="2800" b="1" dirty="0" smtClean="0">
                <a:solidFill>
                  <a:schemeClr val="bg1"/>
                </a:solidFill>
                <a:latin typeface="Book Antiqua" pitchFamily="18" charset="0"/>
              </a:rPr>
              <a:t> </a:t>
            </a:r>
          </a:p>
          <a:p>
            <a:pPr lvl="0"/>
            <a:r>
              <a:rPr lang="ru-RU" sz="2800" b="1" i="1" dirty="0" smtClean="0">
                <a:solidFill>
                  <a:srgbClr val="002060"/>
                </a:solidFill>
                <a:latin typeface="Book Antiqua" pitchFamily="18" charset="0"/>
              </a:rPr>
              <a:t>Выпал снег. Это белое чудо за одну только ночь изменило весь мир. (В. Песков.)</a:t>
            </a:r>
            <a:endParaRPr lang="ru-RU" sz="2800" b="1" i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8304" y="6054625"/>
            <a:ext cx="111105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rgbClr val="C00000"/>
                </a:solidFill>
                <a:latin typeface="Book Antiqua" pitchFamily="18" charset="0"/>
              </a:rPr>
              <a:t>Описательный оборот может сцеплять предложения в тексте.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773349" y="1890065"/>
            <a:ext cx="24272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Book Antiqua" pitchFamily="18" charset="0"/>
              </a:rPr>
              <a:t>комбайнёры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10168" y="2312101"/>
            <a:ext cx="15536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Book Antiqua" pitchFamily="18" charset="0"/>
              </a:rPr>
              <a:t>геологи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31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3151" y="2143874"/>
            <a:ext cx="111231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Book Antiqua" pitchFamily="18" charset="0"/>
              </a:rPr>
              <a:t>1</a:t>
            </a:r>
            <a:r>
              <a:rPr lang="ru-RU" sz="2400" b="1" i="1" dirty="0">
                <a:solidFill>
                  <a:srgbClr val="002060"/>
                </a:solidFill>
                <a:latin typeface="Book Antiqua" pitchFamily="18" charset="0"/>
              </a:rPr>
              <a:t>. Над самой головой раздавался громкий, настойчивый стук дятла. Дятел обследовал больное дерево. 2. Начался весенний перелет птиц. Птицы спешат к родным гнездовьям. 3. На березах, между которыми стояла наша палатка, каждое утро собирались сороки. Сороки так бурно обсуждали свои новости, что мы просыпались.</a:t>
            </a:r>
          </a:p>
          <a:p>
            <a:endParaRPr lang="ru-RU" sz="2400" b="1" dirty="0" smtClean="0">
              <a:latin typeface="Book Antiqua" pitchFamily="18" charset="0"/>
            </a:endParaRPr>
          </a:p>
          <a:p>
            <a:endParaRPr lang="ru-RU" sz="2400" b="1" dirty="0">
              <a:latin typeface="Book Antiqua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Book Antiqua" pitchFamily="18" charset="0"/>
              </a:rPr>
              <a:t>Обороты </a:t>
            </a:r>
            <a:r>
              <a:rPr lang="ru-RU" sz="2400" b="1" dirty="0">
                <a:solidFill>
                  <a:srgbClr val="C00000"/>
                </a:solidFill>
                <a:latin typeface="Book Antiqua" pitchFamily="18" charset="0"/>
              </a:rPr>
              <a:t>для выбора: </a:t>
            </a:r>
            <a:r>
              <a:rPr lang="ru-RU" sz="2400" b="1" i="1" dirty="0">
                <a:latin typeface="Book Antiqua" pitchFamily="18" charset="0"/>
              </a:rPr>
              <a:t>лесной санитар, лесной доктор, вестники весны, крылатые путешественники пернатые друзья, красивые пестрые птицы, длиннохвостые болтуньи, белобокие трещотки.</a:t>
            </a:r>
            <a:endParaRPr lang="ru-RU" sz="2400" b="1" dirty="0">
              <a:latin typeface="Book Antiqua" pitchFamily="18" charset="0"/>
            </a:endParaRPr>
          </a:p>
          <a:p>
            <a:r>
              <a:rPr lang="ru-RU" sz="2400" b="1" dirty="0">
                <a:latin typeface="Book Antiqua" pitchFamily="18" charset="0"/>
              </a:rPr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42794" y="389548"/>
            <a:ext cx="1136945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Book Antiqua" pitchFamily="18" charset="0"/>
              </a:rPr>
              <a:t>Творческий диктант. </a:t>
            </a:r>
            <a:r>
              <a:rPr lang="ru-RU" sz="2400" b="1" dirty="0">
                <a:solidFill>
                  <a:schemeClr val="bg1"/>
                </a:solidFill>
                <a:latin typeface="Book Antiqua" pitchFamily="18" charset="0"/>
              </a:rPr>
              <a:t>Задание: в каждой паре предложений заменить сцепляющее существительное описательным оборотом, выбрав его (с учетом контекста и законов благозвучия) из числа данных.</a:t>
            </a:r>
          </a:p>
          <a:p>
            <a:r>
              <a:rPr lang="ru-RU" b="1" dirty="0">
                <a:latin typeface="Book Antiqua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6091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newkino.su/image/aHR0cDovL2R2YnN0YW5kYXJ0LnJ1L2ltYWdlLnBocD9hSFIwY0RvdkwzTmphRzl2YkMxaWIzZ3VjblV2YVcxaFoyVnpMM04wYjNKcFpYTXZjMmhoWW14dmJubGZjSEpsZW1WdWRHRjZhWGxmTXk1cWNHYz0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0715" y="1016764"/>
            <a:ext cx="2664296" cy="317009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Helvetica Neue"/>
              </a:rPr>
              <a:t>Эпитет</a:t>
            </a:r>
            <a:r>
              <a:rPr lang="ru-RU" b="1" dirty="0">
                <a:solidFill>
                  <a:srgbClr val="FF0000"/>
                </a:solidFill>
                <a:latin typeface="Helvetica Neue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Helvetica Neue"/>
              </a:rPr>
              <a:t>– образное определение. </a:t>
            </a:r>
          </a:p>
          <a:p>
            <a:pPr marL="342900" indent="-342900">
              <a:buAutoNum type="arabicParenR"/>
            </a:pPr>
            <a:r>
              <a:rPr lang="ru-RU" b="1" dirty="0">
                <a:solidFill>
                  <a:schemeClr val="bg1"/>
                </a:solidFill>
                <a:latin typeface="Helvetica Neue"/>
              </a:rPr>
              <a:t>И мы в твоих стихах, поэт, не разгадали </a:t>
            </a:r>
            <a:r>
              <a:rPr lang="ru-RU" b="1" i="1" u="sng" dirty="0">
                <a:solidFill>
                  <a:schemeClr val="accent5">
                    <a:lumMod val="50000"/>
                  </a:schemeClr>
                </a:solidFill>
                <a:latin typeface="Helvetica Neue"/>
              </a:rPr>
              <a:t>младенческой </a:t>
            </a:r>
            <a:r>
              <a:rPr lang="ru-RU" b="1" dirty="0">
                <a:solidFill>
                  <a:schemeClr val="bg1"/>
                </a:solidFill>
                <a:latin typeface="Helvetica Neue"/>
              </a:rPr>
              <a:t>печали. </a:t>
            </a:r>
          </a:p>
          <a:p>
            <a:pPr marL="342900" indent="-342900">
              <a:buAutoNum type="arabicParenR"/>
            </a:pPr>
            <a:r>
              <a:rPr lang="ru-RU" b="1" dirty="0">
                <a:solidFill>
                  <a:schemeClr val="bg1"/>
                </a:solidFill>
                <a:latin typeface="Helvetica Neue"/>
              </a:rPr>
              <a:t>На нас, дымясь, спускалось </a:t>
            </a:r>
            <a:r>
              <a:rPr lang="ru-RU" b="1" u="sng" dirty="0">
                <a:solidFill>
                  <a:schemeClr val="accent5">
                    <a:lumMod val="50000"/>
                  </a:schemeClr>
                </a:solidFill>
                <a:latin typeface="Helvetica Neue"/>
              </a:rPr>
              <a:t>разъярённое </a:t>
            </a:r>
            <a:r>
              <a:rPr lang="ru-RU" b="1" dirty="0">
                <a:solidFill>
                  <a:schemeClr val="bg1"/>
                </a:solidFill>
                <a:latin typeface="Helvetica Neue"/>
              </a:rPr>
              <a:t>небо.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82175" y="1016764"/>
            <a:ext cx="2520280" cy="313932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Helvetica Neue"/>
              </a:rPr>
              <a:t>Метафора</a:t>
            </a:r>
            <a:r>
              <a:rPr lang="ru-RU" b="1" dirty="0">
                <a:solidFill>
                  <a:schemeClr val="bg1"/>
                </a:solidFill>
                <a:latin typeface="Helvetica Neue"/>
              </a:rPr>
              <a:t> – скрытое сравнение. </a:t>
            </a:r>
          </a:p>
          <a:p>
            <a:pPr marL="342900" indent="-342900">
              <a:buAutoNum type="arabicParenR"/>
            </a:pPr>
            <a:r>
              <a:rPr lang="ru-RU" b="1" dirty="0">
                <a:solidFill>
                  <a:schemeClr val="bg1"/>
                </a:solidFill>
                <a:latin typeface="Helvetica Neue"/>
              </a:rPr>
              <a:t>Звёзды пересыпались белыми зёрнами.</a:t>
            </a:r>
          </a:p>
          <a:p>
            <a:pPr marL="342900" indent="-342900">
              <a:buAutoNum type="arabicParenR"/>
            </a:pPr>
            <a:r>
              <a:rPr lang="ru-RU" b="1" dirty="0">
                <a:solidFill>
                  <a:schemeClr val="bg1"/>
                </a:solidFill>
                <a:latin typeface="Helvetica Neue"/>
              </a:rPr>
              <a:t>Покатились глаза собачьи золотыми звёздами в снег.</a:t>
            </a:r>
          </a:p>
          <a:p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6783" y="1047543"/>
            <a:ext cx="2515986" cy="313932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Helvetica Neue"/>
              </a:rPr>
              <a:t>Олицетворение</a:t>
            </a:r>
            <a:r>
              <a:rPr lang="ru-RU" b="1" dirty="0">
                <a:solidFill>
                  <a:schemeClr val="bg1"/>
                </a:solidFill>
                <a:latin typeface="Helvetica Neue"/>
              </a:rPr>
              <a:t> –это наделение неодушевленных предметов живыми качествами1) О чём ты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Helvetica Neue"/>
              </a:rPr>
              <a:t>воешь,    ветер </a:t>
            </a:r>
            <a:r>
              <a:rPr lang="ru-RU" b="1" dirty="0">
                <a:solidFill>
                  <a:schemeClr val="bg1"/>
                </a:solidFill>
                <a:latin typeface="Helvetica Neue"/>
              </a:rPr>
              <a:t>ночной? </a:t>
            </a:r>
          </a:p>
          <a:p>
            <a:r>
              <a:rPr lang="ru-RU" b="1" dirty="0">
                <a:solidFill>
                  <a:schemeClr val="bg1"/>
                </a:solidFill>
                <a:latin typeface="Helvetica Neue"/>
              </a:rPr>
              <a:t>2)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Helvetica Neue"/>
              </a:rPr>
              <a:t>Телеграф гудел </a:t>
            </a:r>
            <a:r>
              <a:rPr lang="ru-RU" b="1" dirty="0">
                <a:solidFill>
                  <a:schemeClr val="bg1"/>
                </a:solidFill>
                <a:latin typeface="Helvetica Neue"/>
              </a:rPr>
              <a:t>свою скучную песню.</a:t>
            </a:r>
          </a:p>
          <a:p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95700" y="4437112"/>
            <a:ext cx="5976664" cy="175432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Helvetica Neue"/>
              </a:rPr>
              <a:t>Сравнение </a:t>
            </a:r>
            <a:r>
              <a:rPr lang="ru-RU" b="1" dirty="0">
                <a:solidFill>
                  <a:schemeClr val="bg1"/>
                </a:solidFill>
                <a:latin typeface="Helvetica Neue"/>
              </a:rPr>
              <a:t>– сопоставление одного явления или понятия с другим.</a:t>
            </a:r>
          </a:p>
          <a:p>
            <a:r>
              <a:rPr lang="ru-RU" b="1" dirty="0">
                <a:solidFill>
                  <a:schemeClr val="bg1"/>
                </a:solidFill>
                <a:latin typeface="Helvetica Neue"/>
              </a:rPr>
              <a:t>1) Лёд неокрепший на речке студёной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Helvetica Neue"/>
              </a:rPr>
              <a:t>словно как </a:t>
            </a:r>
            <a:r>
              <a:rPr lang="ru-RU" b="1" dirty="0">
                <a:solidFill>
                  <a:schemeClr val="bg1"/>
                </a:solidFill>
                <a:latin typeface="Helvetica Neue"/>
              </a:rPr>
              <a:t>тающий сахар лежит. </a:t>
            </a:r>
          </a:p>
          <a:p>
            <a:r>
              <a:rPr lang="ru-RU" b="1" dirty="0">
                <a:solidFill>
                  <a:schemeClr val="bg1"/>
                </a:solidFill>
                <a:latin typeface="Helvetica Neue"/>
              </a:rPr>
              <a:t>3) Ракета,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Helvetica Neue"/>
              </a:rPr>
              <a:t>точно </a:t>
            </a:r>
            <a:r>
              <a:rPr lang="ru-RU" b="1" dirty="0">
                <a:solidFill>
                  <a:schemeClr val="bg1"/>
                </a:solidFill>
                <a:latin typeface="Helvetica Neue"/>
              </a:rPr>
              <a:t>разбившись о небо, с треском рассыпалась.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74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1131</Words>
  <Application>Microsoft Office PowerPoint</Application>
  <PresentationFormat>Широкоэкранный</PresentationFormat>
  <Paragraphs>166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8" baseType="lpstr">
      <vt:lpstr>Arial</vt:lpstr>
      <vt:lpstr>Arial Black</vt:lpstr>
      <vt:lpstr>Arial Narrow</vt:lpstr>
      <vt:lpstr>Book Antiqua</vt:lpstr>
      <vt:lpstr>Calibri</vt:lpstr>
      <vt:lpstr>Calibri Light</vt:lpstr>
      <vt:lpstr>Cambria</vt:lpstr>
      <vt:lpstr>Helvetica Neue</vt:lpstr>
      <vt:lpstr>Monotype Corsiva</vt:lpstr>
      <vt:lpstr>Wingdings</vt:lpstr>
      <vt:lpstr>Тема Office</vt:lpstr>
      <vt:lpstr>Презентация PowerPoint</vt:lpstr>
      <vt:lpstr>Словарно-орфографическая работа.</vt:lpstr>
      <vt:lpstr>Презентация PowerPoint</vt:lpstr>
      <vt:lpstr>Значение слова</vt:lpstr>
      <vt:lpstr>Осложненное списывание. Задания: 1. Дописать подходящие по смыслу и рифме слова. 2. Объяснить правописание падежных окончаний существительных (устно).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Школа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Прямое и переносное значение слов</dc:title>
  <dc:creator>user; Леонтьева В.А.</dc:creator>
  <cp:lastModifiedBy>DNA7 X64</cp:lastModifiedBy>
  <cp:revision>51</cp:revision>
  <dcterms:created xsi:type="dcterms:W3CDTF">2014-01-21T16:55:31Z</dcterms:created>
  <dcterms:modified xsi:type="dcterms:W3CDTF">2015-12-17T13:36:58Z</dcterms:modified>
</cp:coreProperties>
</file>