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4" r:id="rId2"/>
    <p:sldId id="295" r:id="rId3"/>
    <p:sldId id="296" r:id="rId4"/>
    <p:sldId id="298" r:id="rId5"/>
    <p:sldId id="286" r:id="rId6"/>
    <p:sldId id="287" r:id="rId7"/>
    <p:sldId id="299" r:id="rId8"/>
    <p:sldId id="297" r:id="rId9"/>
    <p:sldId id="281" r:id="rId10"/>
    <p:sldId id="30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0F80B-F888-4221-BEDC-E104B27D2DD2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352CE-2E0B-49D3-8473-9F683320C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2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9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8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8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9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2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1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7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4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6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3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" y="38334"/>
            <a:ext cx="12280900" cy="68935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10438" y="816758"/>
            <a:ext cx="868859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/>
                <a:ea typeface="Times New Roman"/>
              </a:rPr>
              <a:t>Многозначные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/>
                <a:ea typeface="Times New Roman"/>
              </a:rPr>
              <a:t>   и     однозначные   слова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/>
                <a:ea typeface="Times New Roman"/>
              </a:rPr>
              <a:t>.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Unicode MS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053074"/>
            <a:ext cx="196338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latin typeface="Book Antiqua" pitchFamily="18" charset="0"/>
              </a:rPr>
              <a:t>ЦЕЛИ:</a:t>
            </a:r>
            <a:endParaRPr lang="ru-RU" sz="3200" b="1" spc="50" dirty="0">
              <a:ln w="11430"/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7371" y="2158340"/>
            <a:ext cx="81148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дать </a:t>
            </a:r>
            <a:r>
              <a:rPr lang="ru-RU" sz="2400" b="1" i="1" dirty="0">
                <a:solidFill>
                  <a:schemeClr val="bg1"/>
                </a:solidFill>
                <a:latin typeface="Book Antiqua" pitchFamily="18" charset="0"/>
              </a:rPr>
              <a:t>представление об однозначных и многозначных словах, показать, как используются в речи многозначные </a:t>
            </a:r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слова;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формировать </a:t>
            </a:r>
            <a:r>
              <a:rPr lang="ru-RU" sz="2400" b="1" i="1" dirty="0">
                <a:solidFill>
                  <a:schemeClr val="bg1"/>
                </a:solidFill>
                <a:latin typeface="Book Antiqua" pitchFamily="18" charset="0"/>
              </a:rPr>
              <a:t>элементарные навыки анализа лексики, опознания однозначных и многозначных </a:t>
            </a:r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слов;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повторить </a:t>
            </a:r>
            <a:r>
              <a:rPr lang="ru-RU" sz="2400" b="1" i="1" dirty="0">
                <a:solidFill>
                  <a:schemeClr val="bg1"/>
                </a:solidFill>
                <a:latin typeface="Book Antiqua" pitchFamily="18" charset="0"/>
              </a:rPr>
              <a:t>правописание гласных в корнях слов (проверяемых и непроверяемых ударением).</a:t>
            </a:r>
          </a:p>
        </p:txBody>
      </p:sp>
    </p:spTree>
    <p:extLst>
      <p:ext uri="{BB962C8B-B14F-4D97-AF65-F5344CB8AC3E}">
        <p14:creationId xmlns:p14="http://schemas.microsoft.com/office/powerpoint/2010/main" val="34949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741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Упражнение 332.</a:t>
            </a:r>
            <a:r>
              <a:rPr lang="ru-RU" sz="3600" b="1" dirty="0">
                <a:latin typeface="Book Antiqua" pitchFamily="18" charset="0"/>
                <a:cs typeface="Arial" pitchFamily="34" charset="0"/>
              </a:rPr>
              <a:t> </a:t>
            </a:r>
            <a:r>
              <a:rPr lang="ru-RU" sz="3600" b="1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Р а б о т а   с   т а б л и ц е й </a:t>
            </a:r>
            <a:r>
              <a:rPr lang="ru-RU" sz="3600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3600" b="1" dirty="0">
              <a:latin typeface="Book Antiqu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842569"/>
              </p:ext>
            </p:extLst>
          </p:nvPr>
        </p:nvGraphicFramePr>
        <p:xfrm>
          <a:off x="285007" y="1428916"/>
          <a:ext cx="11732822" cy="364540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838414"/>
                <a:gridCol w="2933205"/>
                <a:gridCol w="3122789"/>
                <a:gridCol w="283841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Book Antiqua" pitchFamily="18" charset="0"/>
                        </a:rPr>
                        <a:t> </a:t>
                      </a:r>
                      <a:endParaRPr lang="ru-RU" sz="3200" b="1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Book Antiqua" pitchFamily="18" charset="0"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Book Antiqua" pitchFamily="18" charset="0"/>
                        </a:rPr>
                        <a:t>лексических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Book Antiqua" pitchFamily="18" charset="0"/>
                        </a:rPr>
                        <a:t>значений</a:t>
                      </a:r>
                      <a:endParaRPr lang="ru-RU" sz="2400" b="1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Book Antiqua" pitchFamily="18" charset="0"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Book Antiqua" pitchFamily="18" charset="0"/>
                        </a:rPr>
                        <a:t>словарных статей в толковом словаре</a:t>
                      </a:r>
                      <a:endParaRPr lang="ru-RU" sz="2400" b="1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Book Antiqua" pitchFamily="18" charset="0"/>
                        </a:rPr>
                        <a:t>Дополнительное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Book Antiqua" pitchFamily="18" charset="0"/>
                        </a:rPr>
                        <a:t>средство для уяснения смысла слова</a:t>
                      </a:r>
                      <a:endParaRPr lang="ru-RU" sz="2400" b="1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Book Antiqua" pitchFamily="18" charset="0"/>
                        </a:rPr>
                        <a:t>Однозначные слова</a:t>
                      </a:r>
                      <a:endParaRPr lang="ru-RU" sz="2800" b="1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Book Antiqua" pitchFamily="18" charset="0"/>
                        </a:rPr>
                        <a:t> </a:t>
                      </a:r>
                      <a:endParaRPr lang="ru-RU" sz="3200" b="1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Book Antiqua" pitchFamily="18" charset="0"/>
                        </a:rPr>
                        <a:t> </a:t>
                      </a:r>
                      <a:endParaRPr lang="ru-RU" sz="3200" b="1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Book Antiqua" pitchFamily="18" charset="0"/>
                        </a:rPr>
                        <a:t> </a:t>
                      </a:r>
                      <a:endParaRPr lang="ru-RU" sz="3200" b="1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Book Antiqua" pitchFamily="18" charset="0"/>
                        </a:rPr>
                        <a:t>Многозначные слова</a:t>
                      </a:r>
                      <a:endParaRPr lang="ru-RU" sz="2800" b="1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Book Antiqua" pitchFamily="18" charset="0"/>
                        </a:rPr>
                        <a:t> </a:t>
                      </a:r>
                      <a:endParaRPr lang="ru-RU" sz="3200" b="1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Book Antiqua" pitchFamily="18" charset="0"/>
                        </a:rPr>
                        <a:t> </a:t>
                      </a:r>
                      <a:endParaRPr lang="ru-RU" sz="3200" b="1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Book Antiqua" pitchFamily="18" charset="0"/>
                        </a:rPr>
                        <a:t> </a:t>
                      </a:r>
                      <a:endParaRPr lang="ru-RU" sz="3200" b="1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8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552" y="171172"/>
            <a:ext cx="7323161" cy="881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Book Antiqua" pitchFamily="18" charset="0"/>
              </a:rPr>
              <a:t>Словарно-орфографическая работа</a:t>
            </a:r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592" y="1307263"/>
            <a:ext cx="67176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  <a:latin typeface="Book Antiqua" pitchFamily="18" charset="0"/>
              </a:rPr>
              <a:t>Е</a:t>
            </a:r>
            <a:r>
              <a:rPr lang="ru-RU" sz="3200" b="1" i="1" dirty="0" err="1" smtClean="0">
                <a:latin typeface="Book Antiqua" pitchFamily="18" charset="0"/>
              </a:rPr>
              <a:t>ж</a:t>
            </a:r>
            <a:r>
              <a:rPr lang="ru-RU" sz="3200" b="1" i="1" dirty="0" err="1" smtClean="0">
                <a:solidFill>
                  <a:srgbClr val="C00000"/>
                </a:solidFill>
                <a:latin typeface="Book Antiqua" pitchFamily="18" charset="0"/>
              </a:rPr>
              <a:t>е</a:t>
            </a:r>
            <a:r>
              <a:rPr lang="ru-RU" sz="3200" b="1" i="1" dirty="0" err="1" smtClean="0">
                <a:latin typeface="Book Antiqua" pitchFamily="18" charset="0"/>
              </a:rPr>
              <a:t>ви́к</a:t>
            </a:r>
            <a:r>
              <a:rPr lang="ru-RU" sz="3200" i="1" dirty="0" err="1" smtClean="0">
                <a:latin typeface="Book Antiqua" pitchFamily="18" charset="0"/>
              </a:rPr>
              <a:t>а</a:t>
            </a:r>
            <a:r>
              <a:rPr lang="ru-RU" sz="3200" i="1" dirty="0">
                <a:latin typeface="Book Antiqua" pitchFamily="18" charset="0"/>
              </a:rPr>
              <a:t>.</a:t>
            </a:r>
            <a:r>
              <a:rPr lang="ru-RU" sz="3200" dirty="0">
                <a:latin typeface="Book Antiqua" pitchFamily="18" charset="0"/>
              </a:rPr>
              <a:t>                   </a:t>
            </a:r>
            <a:r>
              <a:rPr lang="ru-RU" sz="3200" i="1" dirty="0" smtClean="0">
                <a:latin typeface="Book Antiqua" pitchFamily="18" charset="0"/>
              </a:rPr>
              <a:t>Ёж</a:t>
            </a:r>
            <a:r>
              <a:rPr lang="ru-RU" sz="3200" dirty="0" smtClean="0">
                <a:latin typeface="Book Antiqua" pitchFamily="18" charset="0"/>
              </a:rPr>
              <a:t> </a:t>
            </a:r>
            <a:r>
              <a:rPr lang="ru-RU" sz="3200" dirty="0">
                <a:latin typeface="Book Antiqua" pitchFamily="18" charset="0"/>
              </a:rPr>
              <a:t>(</a:t>
            </a:r>
            <a:r>
              <a:rPr lang="ru-RU" sz="3200" i="1" dirty="0">
                <a:latin typeface="Book Antiqua" pitchFamily="18" charset="0"/>
              </a:rPr>
              <a:t>русск</a:t>
            </a:r>
            <a:r>
              <a:rPr lang="ru-RU" sz="3200" dirty="0" smtClean="0">
                <a:latin typeface="Book Antiqua" pitchFamily="18" charset="0"/>
              </a:rPr>
              <a:t>.)</a:t>
            </a:r>
            <a:r>
              <a:rPr lang="ru-RU" sz="3200" b="1" i="1" dirty="0">
                <a:latin typeface="Book Antiqua" pitchFamily="18" charset="0"/>
              </a:rPr>
              <a:t> </a:t>
            </a:r>
            <a:endParaRPr lang="ru-RU" sz="3200" b="1" i="1" dirty="0" smtClean="0">
              <a:latin typeface="Book Antiqua" pitchFamily="18" charset="0"/>
            </a:endParaRPr>
          </a:p>
          <a:p>
            <a:r>
              <a:rPr lang="ru-RU" sz="3200" b="1" i="1" dirty="0" err="1" smtClean="0">
                <a:solidFill>
                  <a:srgbClr val="C00000"/>
                </a:solidFill>
                <a:latin typeface="Book Antiqua" pitchFamily="18" charset="0"/>
              </a:rPr>
              <a:t>Е</a:t>
            </a:r>
            <a:r>
              <a:rPr lang="ru-RU" sz="3200" b="1" i="1" dirty="0" err="1" smtClean="0">
                <a:latin typeface="Book Antiqua" pitchFamily="18" charset="0"/>
              </a:rPr>
              <a:t>ж</a:t>
            </a:r>
            <a:r>
              <a:rPr lang="ru-RU" sz="3200" b="1" i="1" dirty="0" err="1" smtClean="0">
                <a:solidFill>
                  <a:srgbClr val="C00000"/>
                </a:solidFill>
                <a:latin typeface="Book Antiqua" pitchFamily="18" charset="0"/>
              </a:rPr>
              <a:t>е</a:t>
            </a:r>
            <a:r>
              <a:rPr lang="ru-RU" sz="3200" b="1" i="1" dirty="0" err="1" smtClean="0">
                <a:latin typeface="Book Antiqua" pitchFamily="18" charset="0"/>
              </a:rPr>
              <a:t>ви́ч</a:t>
            </a:r>
            <a:r>
              <a:rPr lang="ru-RU" sz="3200" i="1" dirty="0" err="1" smtClean="0">
                <a:solidFill>
                  <a:srgbClr val="C00000"/>
                </a:solidFill>
                <a:latin typeface="Book Antiqua" pitchFamily="18" charset="0"/>
              </a:rPr>
              <a:t>ник</a:t>
            </a:r>
            <a:r>
              <a:rPr lang="ru-RU" sz="3200" i="1" dirty="0">
                <a:latin typeface="Book Antiqua" pitchFamily="18" charset="0"/>
              </a:rPr>
              <a:t>.</a:t>
            </a:r>
            <a:endParaRPr lang="ru-RU" sz="3200" dirty="0">
              <a:latin typeface="Book Antiqua" pitchFamily="18" charset="0"/>
            </a:endParaRPr>
          </a:p>
          <a:p>
            <a:r>
              <a:rPr lang="ru-RU" sz="3200" b="1" i="1" dirty="0" err="1">
                <a:solidFill>
                  <a:srgbClr val="C00000"/>
                </a:solidFill>
                <a:latin typeface="Book Antiqua" pitchFamily="18" charset="0"/>
              </a:rPr>
              <a:t>Е</a:t>
            </a:r>
            <a:r>
              <a:rPr lang="ru-RU" sz="3200" b="1" i="1" dirty="0" err="1">
                <a:latin typeface="Book Antiqua" pitchFamily="18" charset="0"/>
              </a:rPr>
              <a:t>ж</a:t>
            </a:r>
            <a:r>
              <a:rPr lang="ru-RU" sz="3200" b="1" i="1" dirty="0" err="1">
                <a:solidFill>
                  <a:srgbClr val="C00000"/>
                </a:solidFill>
                <a:latin typeface="Book Antiqua" pitchFamily="18" charset="0"/>
              </a:rPr>
              <a:t>е</a:t>
            </a:r>
            <a:r>
              <a:rPr lang="ru-RU" sz="3200" b="1" i="1" dirty="0" err="1">
                <a:latin typeface="Book Antiqua" pitchFamily="18" charset="0"/>
              </a:rPr>
              <a:t>ви́ч</a:t>
            </a:r>
            <a:r>
              <a:rPr lang="ru-RU" sz="3200" i="1" dirty="0" err="1">
                <a:solidFill>
                  <a:srgbClr val="C00000"/>
                </a:solidFill>
                <a:latin typeface="Book Antiqua" pitchFamily="18" charset="0"/>
              </a:rPr>
              <a:t>н</a:t>
            </a:r>
            <a:r>
              <a:rPr lang="ru-RU" sz="3200" i="1" dirty="0" err="1">
                <a:latin typeface="Book Antiqua" pitchFamily="18" charset="0"/>
              </a:rPr>
              <a:t>ый</a:t>
            </a:r>
            <a:r>
              <a:rPr lang="ru-RU" sz="3200" dirty="0">
                <a:latin typeface="Book Antiqua" pitchFamily="18" charset="0"/>
              </a:rPr>
              <a:t> (</a:t>
            </a:r>
            <a:r>
              <a:rPr lang="ru-RU" sz="3200" i="1" dirty="0">
                <a:latin typeface="Book Antiqua" pitchFamily="18" charset="0"/>
              </a:rPr>
              <a:t>к/ч</a:t>
            </a:r>
            <a:r>
              <a:rPr lang="ru-RU" sz="3200" dirty="0">
                <a:latin typeface="Book Antiqua" pitchFamily="18" charset="0"/>
              </a:rPr>
              <a:t>).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62552" y="3728665"/>
            <a:ext cx="61687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Book Antiqua" pitchFamily="18" charset="0"/>
              </a:rPr>
              <a:t>        Ежевика </a:t>
            </a:r>
            <a:r>
              <a:rPr lang="ru-RU" sz="2800" b="1" i="1" dirty="0">
                <a:solidFill>
                  <a:srgbClr val="7030A0"/>
                </a:solidFill>
                <a:latin typeface="Book Antiqua" pitchFamily="18" charset="0"/>
              </a:rPr>
              <a:t>получила такое название по сходству с ежом: побеги этого растения покрыты торчащими в разные стороны колючками и шипами.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039" y="0"/>
            <a:ext cx="5722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Book Antiqua" pitchFamily="18" charset="0"/>
              </a:rPr>
              <a:t>Орфографическая работа</a:t>
            </a:r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763" y="1506809"/>
            <a:ext cx="110678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    Запишите </a:t>
            </a:r>
            <a:r>
              <a:rPr lang="ru-RU" sz="3200" b="1" dirty="0">
                <a:latin typeface="Book Antiqua" pitchFamily="18" charset="0"/>
              </a:rPr>
              <a:t>слова, объясните написание гласных в слабой позиции: </a:t>
            </a:r>
            <a:r>
              <a:rPr lang="ru-RU" sz="3200" b="1" i="1" dirty="0" err="1">
                <a:latin typeface="Book Antiqua" pitchFamily="18" charset="0"/>
              </a:rPr>
              <a:t>брош</a:t>
            </a:r>
            <a:r>
              <a:rPr lang="ru-RU" sz="3200" b="1" i="1" dirty="0">
                <a:latin typeface="Book Antiqua" pitchFamily="18" charset="0"/>
              </a:rPr>
              <a:t>..</a:t>
            </a:r>
            <a:r>
              <a:rPr lang="ru-RU" sz="3200" b="1" i="1" dirty="0" err="1">
                <a:latin typeface="Book Antiqua" pitchFamily="18" charset="0"/>
              </a:rPr>
              <a:t>ра</a:t>
            </a:r>
            <a:r>
              <a:rPr lang="ru-RU" sz="3200" b="1" i="1" dirty="0">
                <a:latin typeface="Book Antiqua" pitchFamily="18" charset="0"/>
              </a:rPr>
              <a:t>, в..</a:t>
            </a:r>
            <a:r>
              <a:rPr lang="ru-RU" sz="3200" b="1" i="1" dirty="0" err="1">
                <a:latin typeface="Book Antiqua" pitchFamily="18" charset="0"/>
              </a:rPr>
              <a:t>стибюль</a:t>
            </a:r>
            <a:r>
              <a:rPr lang="ru-RU" sz="3200" b="1" i="1" dirty="0">
                <a:latin typeface="Book Antiqua" pitchFamily="18" charset="0"/>
              </a:rPr>
              <a:t>, б..</a:t>
            </a:r>
            <a:r>
              <a:rPr lang="ru-RU" sz="3200" b="1" i="1" dirty="0" err="1">
                <a:latin typeface="Book Antiqua" pitchFamily="18" charset="0"/>
              </a:rPr>
              <a:t>тарея</a:t>
            </a:r>
            <a:r>
              <a:rPr lang="ru-RU" sz="3200" b="1" i="1" dirty="0">
                <a:latin typeface="Book Antiqua" pitchFamily="18" charset="0"/>
              </a:rPr>
              <a:t>. к..л..</a:t>
            </a:r>
            <a:r>
              <a:rPr lang="ru-RU" sz="3200" b="1" i="1" dirty="0" err="1">
                <a:latin typeface="Book Antiqua" pitchFamily="18" charset="0"/>
              </a:rPr>
              <a:t>кольчик</a:t>
            </a:r>
            <a:r>
              <a:rPr lang="ru-RU" sz="3200" b="1" i="1" dirty="0">
                <a:latin typeface="Book Antiqua" pitchFamily="18" charset="0"/>
              </a:rPr>
              <a:t>.</a:t>
            </a:r>
            <a:endParaRPr lang="ru-RU" sz="3200" b="1" dirty="0">
              <a:latin typeface="Book Antiqua" pitchFamily="18" charset="0"/>
            </a:endParaRPr>
          </a:p>
          <a:p>
            <a:r>
              <a:rPr lang="ru-RU" sz="3200" b="1" dirty="0" smtClean="0">
                <a:latin typeface="Book Antiqua" pitchFamily="18" charset="0"/>
              </a:rPr>
              <a:t>     Определите </a:t>
            </a:r>
            <a:r>
              <a:rPr lang="ru-RU" sz="3200" b="1" dirty="0">
                <a:latin typeface="Book Antiqua" pitchFamily="18" charset="0"/>
              </a:rPr>
              <a:t>лексическое значение этих слов (запишите его). </a:t>
            </a:r>
            <a:endParaRPr lang="ru-RU" sz="3200" b="1" dirty="0" smtClean="0">
              <a:latin typeface="Book Antiqua" pitchFamily="18" charset="0"/>
            </a:endParaRPr>
          </a:p>
          <a:p>
            <a:r>
              <a:rPr lang="ru-RU" sz="3200" b="1" dirty="0" smtClean="0">
                <a:latin typeface="Book Antiqua" pitchFamily="18" charset="0"/>
              </a:rPr>
              <a:t>     Какие </a:t>
            </a:r>
            <a:r>
              <a:rPr lang="ru-RU" sz="3200" b="1" dirty="0">
                <a:latin typeface="Book Antiqua" pitchFamily="18" charset="0"/>
              </a:rPr>
              <a:t>из них имеют не одно, а несколько лексических значений?</a:t>
            </a:r>
          </a:p>
        </p:txBody>
      </p:sp>
    </p:spTree>
    <p:extLst>
      <p:ext uri="{BB962C8B-B14F-4D97-AF65-F5344CB8AC3E}">
        <p14:creationId xmlns:p14="http://schemas.microsoft.com/office/powerpoint/2010/main" val="2898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761" y="365125"/>
            <a:ext cx="10950039" cy="1325563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  <a:latin typeface="Book Antiqua" pitchFamily="18" charset="0"/>
              </a:rPr>
              <a:t>Коллективное составление словарной статьи</a:t>
            </a:r>
            <a:r>
              <a:rPr lang="ru-RU" sz="3200" dirty="0">
                <a:solidFill>
                  <a:schemeClr val="bg1"/>
                </a:solidFill>
                <a:latin typeface="Book Antiqua" pitchFamily="18" charset="0"/>
              </a:rPr>
              <a:t> о слове </a:t>
            </a:r>
            <a:r>
              <a:rPr lang="ru-RU" sz="3200" i="1" dirty="0">
                <a:solidFill>
                  <a:schemeClr val="bg1"/>
                </a:solidFill>
                <a:latin typeface="Book Antiqua" pitchFamily="18" charset="0"/>
              </a:rPr>
              <a:t>колокольчик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636" y="4317669"/>
            <a:ext cx="112578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 Antiqua" pitchFamily="18" charset="0"/>
              </a:rPr>
              <a:t> </a:t>
            </a:r>
          </a:p>
          <a:p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Дополнительное задание: </a:t>
            </a:r>
            <a:r>
              <a:rPr lang="ru-RU" sz="2400" b="1" dirty="0">
                <a:solidFill>
                  <a:schemeClr val="bg1"/>
                </a:solidFill>
                <a:latin typeface="Book Antiqua" pitchFamily="18" charset="0"/>
              </a:rPr>
              <a:t>в первом предложении (из примеров) подчеркнуть главные члены, во втором — обращение; объяснить постановку знаков препинания.</a:t>
            </a:r>
          </a:p>
          <a:p>
            <a:r>
              <a:rPr lang="ru-RU" dirty="0">
                <a:latin typeface="Book Antiqua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3132" y="1853584"/>
            <a:ext cx="115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Book Antiqua" pitchFamily="18" charset="0"/>
              </a:rPr>
              <a:t>Колокольчик, -а, </a:t>
            </a:r>
            <a:r>
              <a:rPr lang="ru-RU" sz="2800" b="1" i="1" dirty="0">
                <a:solidFill>
                  <a:prstClr val="black"/>
                </a:solidFill>
                <a:latin typeface="Book Antiqua" pitchFamily="18" charset="0"/>
              </a:rPr>
              <a:t>м</a:t>
            </a:r>
            <a:r>
              <a:rPr lang="ru-RU" sz="2800" b="1" dirty="0">
                <a:solidFill>
                  <a:prstClr val="black"/>
                </a:solidFill>
                <a:latin typeface="Book Antiqua" pitchFamily="18" charset="0"/>
              </a:rPr>
              <a:t>.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 1. Маленький колокол. </a:t>
            </a:r>
            <a:r>
              <a:rPr lang="ru-RU" sz="2800" i="1" dirty="0">
                <a:solidFill>
                  <a:prstClr val="black"/>
                </a:solidFill>
                <a:latin typeface="Book Antiqua" pitchFamily="18" charset="0"/>
              </a:rPr>
              <a:t>По дороге зимней, скучной тройка борзая бежит, колокольчик однозвучный утомительно гремит. 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(А. Пушкин.) 2. Растение с цветами, похожими на колокольчик. </a:t>
            </a:r>
            <a:r>
              <a:rPr lang="ru-RU" sz="2800" i="1" dirty="0">
                <a:solidFill>
                  <a:prstClr val="black"/>
                </a:solidFill>
                <a:latin typeface="Book Antiqua" pitchFamily="18" charset="0"/>
              </a:rPr>
              <a:t>Колокольчики мои, цветики степные! Что глядите на меня, темно-голубые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? (А. Толстой.)</a:t>
            </a:r>
          </a:p>
        </p:txBody>
      </p:sp>
    </p:spTree>
    <p:extLst>
      <p:ext uri="{BB962C8B-B14F-4D97-AF65-F5344CB8AC3E}">
        <p14:creationId xmlns:p14="http://schemas.microsoft.com/office/powerpoint/2010/main" val="33729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93084"/>
            <a:ext cx="1738745" cy="7511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 Antiqua" pitchFamily="18" charset="0"/>
              </a:rPr>
              <a:t>кисть</a:t>
            </a:r>
            <a:endParaRPr lang="ru-RU" sz="3600" b="1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74010" y="6295448"/>
            <a:ext cx="1317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Book Antiqua" pitchFamily="18" charset="0"/>
              </a:rPr>
              <a:t>кисть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26226"/>
            <a:ext cx="1176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Book Antiqua" pitchFamily="18" charset="0"/>
              </a:rPr>
              <a:t>кисть</a:t>
            </a:r>
            <a:endParaRPr lang="ru-RU" sz="2800" dirty="0"/>
          </a:p>
        </p:txBody>
      </p:sp>
      <p:pic>
        <p:nvPicPr>
          <p:cNvPr id="6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80900" cy="68935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99210" y="1413063"/>
            <a:ext cx="927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  <a:latin typeface="Book Antiqua" pitchFamily="18" charset="0"/>
              </a:rPr>
              <a:t>Вывод: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одним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и тем же словом могут быть названы только предметы, между которыми есть что-то общее, т. е. многозначное слово называет разные предметы, в чем-либо сходные между собой.</a:t>
            </a:r>
          </a:p>
        </p:txBody>
      </p:sp>
    </p:spTree>
    <p:extLst>
      <p:ext uri="{BB962C8B-B14F-4D97-AF65-F5344CB8AC3E}">
        <p14:creationId xmlns:p14="http://schemas.microsoft.com/office/powerpoint/2010/main" val="253093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637" y="185886"/>
            <a:ext cx="115903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     К </a:t>
            </a:r>
            <a:r>
              <a:rPr lang="ru-RU" sz="2000" b="1" dirty="0">
                <a:latin typeface="Book Antiqua" pitchFamily="18" charset="0"/>
              </a:rPr>
              <a:t>однозначным или многозначным вы отнесете глагол </a:t>
            </a:r>
            <a:r>
              <a:rPr lang="ru-RU" sz="2000" b="1" i="1" dirty="0">
                <a:latin typeface="Book Antiqua" pitchFamily="18" charset="0"/>
              </a:rPr>
              <a:t>протянули</a:t>
            </a:r>
            <a:r>
              <a:rPr lang="ru-RU" sz="2000" b="1" dirty="0">
                <a:latin typeface="Book Antiqua" pitchFamily="18" charset="0"/>
              </a:rPr>
              <a:t>? </a:t>
            </a:r>
            <a:r>
              <a:rPr lang="ru-RU" sz="2000" b="1" dirty="0" smtClean="0">
                <a:latin typeface="Book Antiqua" pitchFamily="18" charset="0"/>
              </a:rPr>
              <a:t>Запишите </a:t>
            </a:r>
            <a:r>
              <a:rPr lang="ru-RU" sz="2000" b="1" dirty="0">
                <a:latin typeface="Book Antiqua" pitchFamily="18" charset="0"/>
              </a:rPr>
              <a:t>три словосочетания: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протянуть провод, протянуть канал, протянуть руку</a:t>
            </a:r>
            <a:r>
              <a:rPr lang="ru-RU" sz="2000" b="1" dirty="0">
                <a:latin typeface="Book Antiqua" pitchFamily="18" charset="0"/>
              </a:rPr>
              <a:t>; </a:t>
            </a:r>
            <a:r>
              <a:rPr lang="ru-RU" sz="2000" b="1" dirty="0" smtClean="0">
                <a:latin typeface="Book Antiqua" pitchFamily="18" charset="0"/>
              </a:rPr>
              <a:t>установите </a:t>
            </a:r>
            <a:r>
              <a:rPr lang="ru-RU" sz="2000" b="1" dirty="0">
                <a:latin typeface="Book Antiqua" pitchFamily="18" charset="0"/>
              </a:rPr>
              <a:t>в каком значении употреблен глагол </a:t>
            </a:r>
            <a:r>
              <a:rPr lang="ru-RU" sz="2000" b="1" i="1" dirty="0">
                <a:latin typeface="Book Antiqua" pitchFamily="18" charset="0"/>
              </a:rPr>
              <a:t>протянуть</a:t>
            </a:r>
            <a:r>
              <a:rPr lang="ru-RU" sz="2000" b="1" dirty="0">
                <a:latin typeface="Book Antiqua" pitchFamily="18" charset="0"/>
              </a:rPr>
              <a:t> в каждом из словосочетаний; обращаемся к вспомогательной записи на доске.</a:t>
            </a:r>
          </a:p>
          <a:p>
            <a:r>
              <a:rPr lang="ru-RU" sz="2000" b="1" dirty="0">
                <a:latin typeface="Book Antiqua" pitchFamily="18" charset="0"/>
              </a:rPr>
              <a:t> </a:t>
            </a:r>
          </a:p>
          <a:p>
            <a:r>
              <a:rPr lang="ru-RU" sz="2000" b="1" u="sng" dirty="0">
                <a:solidFill>
                  <a:srgbClr val="C00000"/>
                </a:solidFill>
                <a:latin typeface="Book Antiqua" pitchFamily="18" charset="0"/>
              </a:rPr>
              <a:t>Протянуть. </a:t>
            </a:r>
            <a:r>
              <a:rPr lang="ru-RU" sz="2000" b="1" dirty="0">
                <a:latin typeface="Book Antiqua" pitchFamily="18" charset="0"/>
              </a:rPr>
              <a:t>1. Натянуть на каком-то расстоянии (</a:t>
            </a:r>
            <a:r>
              <a:rPr lang="ru-RU" sz="2000" b="1" i="1" dirty="0">
                <a:latin typeface="Book Antiqua" pitchFamily="18" charset="0"/>
              </a:rPr>
              <a:t>провод</a:t>
            </a:r>
            <a:r>
              <a:rPr lang="ru-RU" sz="2000" b="1" dirty="0">
                <a:latin typeface="Book Antiqua" pitchFamily="18" charset="0"/>
              </a:rPr>
              <a:t>). 2. Проложить, довести до какого-либо места (</a:t>
            </a:r>
            <a:r>
              <a:rPr lang="ru-RU" sz="2000" b="1" i="1" dirty="0">
                <a:latin typeface="Book Antiqua" pitchFamily="18" charset="0"/>
              </a:rPr>
              <a:t>канал</a:t>
            </a:r>
            <a:r>
              <a:rPr lang="ru-RU" sz="2000" b="1" dirty="0">
                <a:latin typeface="Book Antiqua" pitchFamily="18" charset="0"/>
              </a:rPr>
              <a:t>). 3. Вытянуть, выпрямить (</a:t>
            </a:r>
            <a:r>
              <a:rPr lang="ru-RU" sz="2000" b="1" i="1" dirty="0">
                <a:latin typeface="Book Antiqua" pitchFamily="18" charset="0"/>
              </a:rPr>
              <a:t>руку</a:t>
            </a:r>
            <a:r>
              <a:rPr lang="ru-RU" sz="2000" b="1" dirty="0">
                <a:latin typeface="Book Antiqua" pitchFamily="18" charset="0"/>
              </a:rPr>
              <a:t>).</a:t>
            </a:r>
          </a:p>
          <a:p>
            <a:r>
              <a:rPr lang="ru-RU" sz="2000" b="1" dirty="0">
                <a:latin typeface="Book Antiqua" pitchFamily="18" charset="0"/>
              </a:rPr>
              <a:t> </a:t>
            </a:r>
          </a:p>
          <a:p>
            <a:r>
              <a:rPr lang="ru-RU" sz="2000" b="1" dirty="0">
                <a:latin typeface="Book Antiqua" pitchFamily="18" charset="0"/>
              </a:rPr>
              <a:t>— Что же сходного, общего между всеми этими значениями глагола </a:t>
            </a:r>
            <a:r>
              <a:rPr lang="ru-RU" sz="2000" b="1" i="1" dirty="0">
                <a:latin typeface="Book Antiqua" pitchFamily="18" charset="0"/>
              </a:rPr>
              <a:t>протянуть</a:t>
            </a:r>
            <a:r>
              <a:rPr lang="ru-RU" sz="2000" b="1" dirty="0">
                <a:latin typeface="Book Antiqua" pitchFamily="18" charset="0"/>
              </a:rPr>
              <a:t>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5637" y="3165607"/>
            <a:ext cx="11122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В каждом из своих значений глагол </a:t>
            </a:r>
            <a:r>
              <a:rPr lang="ru-RU" sz="2400" b="1" i="1" dirty="0">
                <a:solidFill>
                  <a:srgbClr val="C00000"/>
                </a:solidFill>
                <a:latin typeface="Book Antiqua" pitchFamily="18" charset="0"/>
              </a:rPr>
              <a:t>протянуть </a:t>
            </a:r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указывает на протяженность чего-либо в пространстве.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949" y="4162859"/>
            <a:ext cx="117590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latin typeface="Book Antiqua" pitchFamily="18" charset="0"/>
              </a:rPr>
              <a:t>      </a:t>
            </a:r>
            <a:r>
              <a:rPr lang="ru-RU" sz="2800" b="1" dirty="0" smtClean="0">
                <a:solidFill>
                  <a:schemeClr val="bg1"/>
                </a:solidFill>
                <a:latin typeface="Book Antiqua" pitchFamily="18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Book Antiqua" pitchFamily="18" charset="0"/>
              </a:rPr>
              <a:t>словарь современного русского литературного языка отмечает двенадцать значений этого глагола! </a:t>
            </a:r>
            <a:r>
              <a:rPr lang="ru-RU" sz="2800" b="1" dirty="0" smtClean="0">
                <a:solidFill>
                  <a:schemeClr val="bg1"/>
                </a:solidFill>
                <a:latin typeface="Book Antiqua" pitchFamily="18" charset="0"/>
              </a:rPr>
              <a:t>Глаголы </a:t>
            </a:r>
            <a:r>
              <a:rPr lang="ru-RU" sz="2800" b="1" dirty="0">
                <a:solidFill>
                  <a:schemeClr val="bg1"/>
                </a:solidFill>
                <a:latin typeface="Book Antiqua" pitchFamily="18" charset="0"/>
              </a:rPr>
              <a:t>можно назвать «чемпионами» по многозначности. </a:t>
            </a:r>
            <a:endParaRPr lang="ru-RU" sz="28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Book Antiqua" pitchFamily="18" charset="0"/>
              </a:rPr>
              <a:t>У </a:t>
            </a:r>
            <a:r>
              <a:rPr lang="ru-RU" sz="2800" b="1" dirty="0">
                <a:solidFill>
                  <a:schemeClr val="bg1"/>
                </a:solidFill>
                <a:latin typeface="Book Antiqua" pitchFamily="18" charset="0"/>
              </a:rPr>
              <a:t>глагола </a:t>
            </a:r>
            <a:r>
              <a:rPr lang="ru-RU" sz="2800" b="1" i="1" dirty="0">
                <a:solidFill>
                  <a:schemeClr val="bg1"/>
                </a:solidFill>
                <a:latin typeface="Book Antiqua" pitchFamily="18" charset="0"/>
              </a:rPr>
              <a:t>идти</a:t>
            </a:r>
            <a:r>
              <a:rPr lang="ru-RU" sz="2800" b="1" dirty="0">
                <a:solidFill>
                  <a:schemeClr val="bg1"/>
                </a:solidFill>
                <a:latin typeface="Book Antiqua" pitchFamily="18" charset="0"/>
              </a:rPr>
              <a:t>, например, словарь отмечает более </a:t>
            </a:r>
            <a:r>
              <a:rPr lang="ru-RU" sz="2800" b="1" dirty="0">
                <a:solidFill>
                  <a:srgbClr val="C00000"/>
                </a:solidFill>
                <a:latin typeface="Book Antiqua" pitchFamily="18" charset="0"/>
              </a:rPr>
              <a:t>20</a:t>
            </a:r>
            <a:r>
              <a:rPr lang="ru-RU" sz="2800" b="1" dirty="0">
                <a:solidFill>
                  <a:schemeClr val="bg1"/>
                </a:solidFill>
                <a:latin typeface="Book Antiqua" pitchFamily="18" charset="0"/>
              </a:rPr>
              <a:t> значений, </a:t>
            </a:r>
            <a:endParaRPr lang="ru-RU" sz="28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Book Antiqua" pitchFamily="18" charset="0"/>
              </a:rPr>
              <a:t>у </a:t>
            </a:r>
            <a:r>
              <a:rPr lang="ru-RU" sz="2800" b="1" dirty="0">
                <a:solidFill>
                  <a:schemeClr val="bg1"/>
                </a:solidFill>
                <a:latin typeface="Book Antiqua" pitchFamily="18" charset="0"/>
              </a:rPr>
              <a:t>глагола </a:t>
            </a:r>
            <a:r>
              <a:rPr lang="ru-RU" sz="2800" b="1" i="1" dirty="0">
                <a:solidFill>
                  <a:schemeClr val="bg1"/>
                </a:solidFill>
                <a:latin typeface="Book Antiqua" pitchFamily="18" charset="0"/>
              </a:rPr>
              <a:t>ставить</a:t>
            </a:r>
            <a:r>
              <a:rPr lang="ru-RU" sz="2800" b="1" dirty="0">
                <a:solidFill>
                  <a:schemeClr val="bg1"/>
                </a:solidFill>
                <a:latin typeface="Book Antiqua" pitchFamily="18" charset="0"/>
              </a:rPr>
              <a:t> — </a:t>
            </a:r>
            <a:r>
              <a:rPr lang="ru-RU" sz="2800" b="1" dirty="0">
                <a:solidFill>
                  <a:srgbClr val="C00000"/>
                </a:solidFill>
                <a:latin typeface="Book Antiqua" pitchFamily="18" charset="0"/>
              </a:rPr>
              <a:t>19! </a:t>
            </a:r>
          </a:p>
        </p:txBody>
      </p:sp>
    </p:spTree>
    <p:extLst>
      <p:ext uri="{BB962C8B-B14F-4D97-AF65-F5344CB8AC3E}">
        <p14:creationId xmlns:p14="http://schemas.microsoft.com/office/powerpoint/2010/main" val="17187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795" y="191181"/>
            <a:ext cx="6096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Пять рабочих ставят дом, 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ставит опыт агроном 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(он растит такую рожь — 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с головой в нее уйдешь). 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Ставит счетчики монтер, 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ставит фильмы режиссер. 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(Снял он сказку «Колобок».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чтобы ты увидеть мог!) 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Мама ставит пироги 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(подойди и помоги). 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А диагноз ставит врач: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«Просто насморк. Спи, не плачь!» 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Если кончился рассказ, 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ставить точку в самый раз.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4464" y="6267457"/>
            <a:ext cx="4033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Book Antiqua" pitchFamily="18" charset="0"/>
              </a:rPr>
              <a:t>Г. </a:t>
            </a:r>
            <a:r>
              <a:rPr lang="ru-RU" sz="2400" b="1" dirty="0" smtClean="0">
                <a:latin typeface="Book Antiqua" pitchFamily="18" charset="0"/>
              </a:rPr>
              <a:t>Демыкина </a:t>
            </a:r>
            <a:r>
              <a:rPr lang="ru-RU" sz="2400" b="1" dirty="0">
                <a:latin typeface="Book Antiqua" pitchFamily="18" charset="0"/>
              </a:rPr>
              <a:t>«Обо всем».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10795" y="252737"/>
            <a:ext cx="580703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Устный выборочный диктант с грамматико-лексическим заданием: </a:t>
            </a:r>
            <a:r>
              <a:rPr lang="ru-RU" sz="2400" b="1" dirty="0">
                <a:solidFill>
                  <a:schemeClr val="bg1"/>
                </a:solidFill>
                <a:latin typeface="Book Antiqua" pitchFamily="18" charset="0"/>
              </a:rPr>
              <a:t>выбрать из текста стихотворения «Обо всем» словосочетания глагол ставить + сущ.; указать, в каком значении употреблен глагол ставить в каждом из словосочетаний (или предложений, если иметь в виду текст стихотворения):  </a:t>
            </a:r>
            <a:endParaRPr lang="ru-RU" sz="24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… </a:t>
            </a:r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— строить,   </a:t>
            </a:r>
            <a:endParaRPr lang="ru-RU" sz="28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…— </a:t>
            </a:r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производить,  </a:t>
            </a:r>
            <a:endParaRPr lang="ru-RU" sz="28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… </a:t>
            </a:r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— устанавливать, </a:t>
            </a:r>
            <a:endParaRPr lang="ru-RU" sz="28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…  </a:t>
            </a:r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— снимать,   </a:t>
            </a:r>
            <a:endParaRPr lang="ru-RU" sz="28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…— </a:t>
            </a:r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затевать,   </a:t>
            </a:r>
            <a:endParaRPr lang="ru-RU" sz="28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…— </a:t>
            </a:r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определять болезнь,   </a:t>
            </a:r>
            <a:endParaRPr lang="ru-RU" sz="28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…— </a:t>
            </a:r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графически изображать ее.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05797" y="3633849"/>
            <a:ext cx="5712032" cy="30514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" y="-28575"/>
            <a:ext cx="12280900" cy="68935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1400" y="767393"/>
            <a:ext cx="478790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Кто что несет?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(М. </a:t>
            </a:r>
            <a:r>
              <a:rPr lang="ru-RU" sz="2000" b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Яснов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)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   Семен портфель несет в руке,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Павлуша – двойку в дневнике.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             Сережа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сел на пароход – 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             Морскую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вахту он несет.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Андрюша ходит в силачах – 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Рюкзак несет он на плечах.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              Задиру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Мишу Петр побил – 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               Несет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потери Михаил.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Степан не закрывает рот: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Он чепуху весь день несет!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0450" y="4188906"/>
            <a:ext cx="5308600" cy="17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ЗАДАНИЕ: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Выписать глагол нести в составе словосочетаний. 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Поясните, в каких значениях использован это глагол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im4-tub-ru.yandex.net/i?id=481801518-49-72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6284" y1="32000" x2="43169" y2="43333"/>
                        <a14:foregroundMark x1="65027" y1="30000" x2="69945" y2="37333"/>
                        <a14:foregroundMark x1="50273" y1="72667" x2="52459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56" y="664206"/>
            <a:ext cx="17430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to.sibmama.ru/albums/userpics/20560/b0bbf1ba000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31" y="572407"/>
            <a:ext cx="1928416" cy="22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613</Words>
  <Application>Microsoft Office PowerPoint</Application>
  <PresentationFormat>Широкоэкранный</PresentationFormat>
  <Paragraphs>86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 Unicode MS</vt:lpstr>
      <vt:lpstr>Arial</vt:lpstr>
      <vt:lpstr>Arial Narrow</vt:lpstr>
      <vt:lpstr>Book Antiqua</vt:lpstr>
      <vt:lpstr>Calibri</vt:lpstr>
      <vt:lpstr>Calibri Light</vt:lpstr>
      <vt:lpstr>Cambria</vt:lpstr>
      <vt:lpstr>Times New Roman</vt:lpstr>
      <vt:lpstr>Wingdings</vt:lpstr>
      <vt:lpstr>Тема Office</vt:lpstr>
      <vt:lpstr>Презентация PowerPoint</vt:lpstr>
      <vt:lpstr>Словарно-орфографическая работа.</vt:lpstr>
      <vt:lpstr>Орфографическая работа.</vt:lpstr>
      <vt:lpstr>Коллективное составление словарной статьи о слове колокольчик</vt:lpstr>
      <vt:lpstr>кисть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332. Р а б о т а   с   т а б л и ц е й . </vt:lpstr>
    </vt:vector>
  </TitlesOfParts>
  <Company>Школа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Многозначные и однозначные слова</dc:title>
  <dc:creator>user; Леонтьева В.А.</dc:creator>
  <cp:lastModifiedBy>DNA7 X64</cp:lastModifiedBy>
  <cp:revision>53</cp:revision>
  <dcterms:created xsi:type="dcterms:W3CDTF">2014-01-21T16:55:31Z</dcterms:created>
  <dcterms:modified xsi:type="dcterms:W3CDTF">2015-12-17T13:30:02Z</dcterms:modified>
</cp:coreProperties>
</file>