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85" d="100"/>
          <a:sy n="85" d="100"/>
        </p:scale>
        <p:origin x="-6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1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2153" y="1423282"/>
            <a:ext cx="6657418" cy="186284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50043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A064-88B0-4896-930B-6A49942F28DB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EC22-625D-4D5B-88D6-D9F6B69C2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03965-8737-4D5C-BA42-7F253DE8782F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AD24-53B2-4CEB-9D9A-EC9AE3C33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A3476-86EF-485E-BB58-733A3FB1D45B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C26C-AC1A-4804-9134-E3F4B8363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BAB6D-9875-4407-B138-258FEE3D682A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80D3-52CB-44FD-8233-E54F48A36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7943-CC05-44B3-93FF-D7EFBA96D2E8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F273-4DD1-40B6-B8F4-70196AF05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50EA-2061-46F2-A3F8-2F375AEBD3D6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44A2-A1B1-44FB-9A12-319665222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7CC0-D44F-4756-8C58-EB79F52ECF35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2DF5-4B3F-444B-A356-31D67A10E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1EEE6-1097-4D5A-A599-DC11667E21D3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17B3-A492-4D09-BCEE-57216026E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B19F-8362-4A42-AF37-65B35E618126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75859-E038-4AF1-BD48-8C4B669D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1EBF-5715-4F00-8C6C-A2F800D5DEF4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E8A41-9635-4302-BD4B-49DA72717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26E1-5261-4DF5-B254-D093A934141C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474A-E4E1-45DD-8DC7-5CBF70044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974EF5-92A2-4513-8B2B-CEEFB1D80DCF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7CD9FB-EEC3-43A3-AE44-774F9ED4B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ru/con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ru/con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229479" cy="328614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Концепции развития российского математического образования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 bwMode="auto">
          <a:xfrm>
            <a:off x="457200" y="1600200"/>
            <a:ext cx="8686800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«Правительству Российской Федерации: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обеспечить реализацию следующих мероприятий в области образования:…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разработку и утверждение в декабре 2013 г. Концепции развития математического образования в Российской Федерации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основе аналитических данных о состоянии математического образования на различных уровнях образования;»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 Президента РФ</a:t>
            </a:r>
            <a:br>
              <a:rPr lang="ru-RU" dirty="0" smtClean="0"/>
            </a:br>
            <a:r>
              <a:rPr lang="ru-RU" dirty="0" smtClean="0"/>
              <a:t> от 7 мая 2012  № 599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Цели разработки Концепции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285860"/>
            <a:ext cx="8043890" cy="4829175"/>
          </a:xfrm>
        </p:spPr>
        <p:txBody>
          <a:bodyPr/>
          <a:lstStyle/>
          <a:p>
            <a:pPr algn="just"/>
            <a:r>
              <a:rPr lang="ru-RU" sz="2400" dirty="0" smtClean="0"/>
              <a:t>Повышение качества общего и профессионального образования, </a:t>
            </a:r>
          </a:p>
          <a:p>
            <a:pPr algn="just"/>
            <a:r>
              <a:rPr lang="ru-RU" sz="2400" dirty="0" smtClean="0"/>
              <a:t>уровня массовой математической культуры населения, </a:t>
            </a:r>
          </a:p>
          <a:p>
            <a:pPr algn="just"/>
            <a:r>
              <a:rPr lang="ru-RU" sz="2400" dirty="0" smtClean="0"/>
              <a:t>эффективности в использовании математических методов и инструментов в широком спектре профессиональной деятельности,</a:t>
            </a:r>
          </a:p>
          <a:p>
            <a:pPr algn="just"/>
            <a:r>
              <a:rPr lang="ru-RU" sz="2400" dirty="0" smtClean="0"/>
              <a:t> выход на мировой уровень в области создания средств ИКТ, </a:t>
            </a:r>
          </a:p>
          <a:p>
            <a:pPr algn="just"/>
            <a:r>
              <a:rPr lang="ru-RU" sz="2400" dirty="0" smtClean="0"/>
              <a:t>рост доли высших достижений в области математики и информатики, принадлежащих отечественным ученым.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600" dirty="0" smtClean="0"/>
              <a:t>Рабочую группу по разработке Концепции возглавляет академик, доктор физико-математических наук, </a:t>
            </a:r>
            <a:br>
              <a:rPr lang="ru-RU" sz="3600" dirty="0" smtClean="0"/>
            </a:br>
            <a:r>
              <a:rPr lang="ru-RU" sz="3600" dirty="0" smtClean="0"/>
              <a:t>профессор Семенов А.Л.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01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44526"/>
            <a:ext cx="4824536" cy="406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42976" y="500042"/>
            <a:ext cx="7143800" cy="5400679"/>
          </a:xfrm>
        </p:spPr>
        <p:txBody>
          <a:bodyPr/>
          <a:lstStyle/>
          <a:p>
            <a:pPr indent="0" algn="ctr">
              <a:buNone/>
            </a:pPr>
            <a:r>
              <a:rPr lang="ru-RU" sz="4400" dirty="0" smtClean="0"/>
              <a:t>Создан сайт </a:t>
            </a:r>
            <a:r>
              <a:rPr lang="en-US" sz="4400" u="sng" dirty="0" smtClean="0">
                <a:hlinkClick r:id="rId2"/>
              </a:rPr>
              <a:t>http</a:t>
            </a:r>
            <a:r>
              <a:rPr lang="ru-RU" sz="4400" u="sng" dirty="0" smtClean="0">
                <a:hlinkClick r:id="rId2"/>
              </a:rPr>
              <a:t>://</a:t>
            </a:r>
            <a:r>
              <a:rPr lang="en-US" sz="4400" u="sng" dirty="0" smtClean="0">
                <a:hlinkClick r:id="rId2"/>
              </a:rPr>
              <a:t>www</a:t>
            </a:r>
            <a:r>
              <a:rPr lang="ru-RU" sz="4400" u="sng" dirty="0" smtClean="0">
                <a:hlinkClick r:id="rId2"/>
              </a:rPr>
              <a:t>.</a:t>
            </a:r>
            <a:r>
              <a:rPr lang="en-US" sz="4400" u="sng" dirty="0" smtClean="0">
                <a:hlinkClick r:id="rId2"/>
              </a:rPr>
              <a:t>math</a:t>
            </a:r>
            <a:r>
              <a:rPr lang="ru-RU" sz="4400" u="sng" dirty="0" smtClean="0">
                <a:hlinkClick r:id="rId2"/>
              </a:rPr>
              <a:t>.</a:t>
            </a:r>
            <a:r>
              <a:rPr lang="en-US" sz="4400" u="sng" dirty="0" err="1" smtClean="0">
                <a:hlinkClick r:id="rId2"/>
              </a:rPr>
              <a:t>ru</a:t>
            </a:r>
            <a:r>
              <a:rPr lang="ru-RU" sz="4400" u="sng" dirty="0" smtClean="0">
                <a:hlinkClick r:id="rId2"/>
              </a:rPr>
              <a:t>/</a:t>
            </a:r>
            <a:r>
              <a:rPr lang="en-US" sz="4400" u="sng" dirty="0" err="1" smtClean="0">
                <a:hlinkClick r:id="rId2"/>
              </a:rPr>
              <a:t>conc</a:t>
            </a:r>
            <a:r>
              <a:rPr lang="ru-RU" sz="4400" u="sng" dirty="0" smtClean="0">
                <a:hlinkClick r:id="rId2"/>
              </a:rPr>
              <a:t>/</a:t>
            </a:r>
            <a:r>
              <a:rPr lang="ru-RU" sz="4400" dirty="0" smtClean="0"/>
              <a:t>, на котором в настоящее время в открытом доступе размещен проект Концепции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400" dirty="0" smtClean="0">
                <a:cs typeface="Times New Roman" pitchFamily="18" charset="0"/>
              </a:rPr>
              <a:t>Уметь решать задачи элементарной математики соответствующей ступени образования, в том числе, те новые, которые  возникают в ходе работы с учениками; 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Выполнять задания открытых банков на уровне, который может устанавливаться в зависимости от аттестационной категории учителя.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Владеть основными математическими компьютерными инструментами.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Квалифицированно набирать математический текст.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Иметь представление о широком спектре приложений математики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Использовать информационные источники. </a:t>
            </a:r>
          </a:p>
          <a:p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Стандарт учителя математики и информатики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071522"/>
            <a:ext cx="8572560" cy="5786478"/>
          </a:xfrm>
        </p:spPr>
        <p:txBody>
          <a:bodyPr/>
          <a:lstStyle/>
          <a:p>
            <a:pPr lvl="0"/>
            <a:r>
              <a:rPr lang="ru-RU" sz="2400" dirty="0" smtClean="0"/>
              <a:t>Будет преодолена тенденция по снижению уровня математического образования, </a:t>
            </a:r>
          </a:p>
          <a:p>
            <a:pPr lvl="0"/>
            <a:r>
              <a:rPr lang="ru-RU" sz="2400" dirty="0" smtClean="0"/>
              <a:t>Повысится профессиональный уровень работающих и будущих педагогов-математиков</a:t>
            </a:r>
          </a:p>
          <a:p>
            <a:pPr lvl="0"/>
            <a:r>
              <a:rPr lang="ru-RU" sz="2400" dirty="0" smtClean="0"/>
              <a:t>Увеличится доступность математического образования</a:t>
            </a:r>
          </a:p>
          <a:p>
            <a:pPr lvl="0"/>
            <a:r>
              <a:rPr lang="ru-RU" sz="2400" dirty="0" smtClean="0"/>
              <a:t>Повысится математическая образованность различных категорий граждан</a:t>
            </a:r>
          </a:p>
          <a:p>
            <a:pPr lvl="0"/>
            <a:r>
              <a:rPr lang="ru-RU" sz="2400" dirty="0" smtClean="0"/>
              <a:t>Повысится уровень фундаментальных математических исследований.</a:t>
            </a:r>
          </a:p>
          <a:p>
            <a:pPr lvl="0"/>
            <a:r>
              <a:rPr lang="ru-RU" sz="2400" dirty="0" smtClean="0"/>
              <a:t>Проведение прикладных математических исследований в промышленности и обороне будут обеспечены кадрами необходимой компетентности.</a:t>
            </a:r>
          </a:p>
          <a:p>
            <a:pPr lvl="0"/>
            <a:r>
              <a:rPr lang="ru-RU" sz="2400" dirty="0" smtClean="0"/>
              <a:t>Повысится общественный престиж математики и интерес к ней.</a:t>
            </a:r>
          </a:p>
          <a:p>
            <a:pPr algn="just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1537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результате реализации концепции ожидается, что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928670"/>
            <a:ext cx="7686700" cy="5500705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Департамент государственной политики в сфере общего образования </a:t>
            </a:r>
            <a:r>
              <a:rPr lang="ru-RU" dirty="0" err="1" smtClean="0"/>
              <a:t>Миробрнауки</a:t>
            </a:r>
            <a:r>
              <a:rPr lang="ru-RU" dirty="0" smtClean="0"/>
              <a:t> России информирует о том, что сбор предложений и замечаний по Концепции осуществляется через сайт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math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conc</a:t>
            </a:r>
            <a:r>
              <a:rPr lang="ru-RU" u="sng" dirty="0" smtClean="0">
                <a:hlinkClick r:id="rId2"/>
              </a:rPr>
              <a:t>/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МАТЕМ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МАТЕМ 2</Template>
  <TotalTime>63</TotalTime>
  <Words>292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МАТЕМ 2</vt:lpstr>
      <vt:lpstr>Концепции развития российского математического образования</vt:lpstr>
      <vt:lpstr>Указ Президента РФ  от 7 мая 2012  № 599</vt:lpstr>
      <vt:lpstr>Цели разработки Концепции</vt:lpstr>
      <vt:lpstr> Рабочую группу по разработке Концепции возглавляет академик, доктор физико-математических наук,  профессор Семенов А.Л. </vt:lpstr>
      <vt:lpstr>Презентация PowerPoint</vt:lpstr>
      <vt:lpstr>Стандарт учителя математики и информатики  </vt:lpstr>
      <vt:lpstr>В результате реализации концепции ожидается, что  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01</cp:lastModifiedBy>
  <cp:revision>12</cp:revision>
  <dcterms:created xsi:type="dcterms:W3CDTF">2011-07-28T05:05:24Z</dcterms:created>
  <dcterms:modified xsi:type="dcterms:W3CDTF">2016-01-08T10:51:14Z</dcterms:modified>
</cp:coreProperties>
</file>