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961C-D852-41F3-B651-7D4B3F10216C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8511-2F7A-4A78-A8F3-93B1AF98AB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961C-D852-41F3-B651-7D4B3F10216C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8511-2F7A-4A78-A8F3-93B1AF98A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961C-D852-41F3-B651-7D4B3F10216C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8511-2F7A-4A78-A8F3-93B1AF98A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961C-D852-41F3-B651-7D4B3F10216C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8511-2F7A-4A78-A8F3-93B1AF98A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961C-D852-41F3-B651-7D4B3F10216C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F438511-2F7A-4A78-A8F3-93B1AF98A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961C-D852-41F3-B651-7D4B3F10216C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8511-2F7A-4A78-A8F3-93B1AF98A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961C-D852-41F3-B651-7D4B3F10216C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8511-2F7A-4A78-A8F3-93B1AF98A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961C-D852-41F3-B651-7D4B3F10216C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8511-2F7A-4A78-A8F3-93B1AF98A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961C-D852-41F3-B651-7D4B3F10216C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8511-2F7A-4A78-A8F3-93B1AF98A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961C-D852-41F3-B651-7D4B3F10216C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8511-2F7A-4A78-A8F3-93B1AF98A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961C-D852-41F3-B651-7D4B3F10216C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38511-2F7A-4A78-A8F3-93B1AF98A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19961C-D852-41F3-B651-7D4B3F10216C}" type="datetimeFigureOut">
              <a:rPr lang="ru-RU" smtClean="0"/>
              <a:pPr/>
              <a:t>01.09.2012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438511-2F7A-4A78-A8F3-93B1AF98A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214290"/>
            <a:ext cx="6400800" cy="642942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</a:rPr>
              <a:t> </a:t>
            </a:r>
          </a:p>
          <a:p>
            <a:endParaRPr lang="en-US" sz="1800" dirty="0" smtClean="0">
              <a:latin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</a:rPr>
              <a:t> </a:t>
            </a:r>
          </a:p>
          <a:p>
            <a:endParaRPr lang="en-US" sz="1800" smtClean="0">
              <a:latin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</a:rPr>
              <a:t> </a:t>
            </a:r>
          </a:p>
          <a:p>
            <a:r>
              <a:rPr lang="ru-RU" sz="1800" dirty="0" smtClean="0">
                <a:latin typeface="Times New Roman" pitchFamily="18" charset="0"/>
              </a:rPr>
              <a:t> </a:t>
            </a:r>
          </a:p>
          <a:p>
            <a:r>
              <a:rPr lang="ru-RU" sz="2200" dirty="0" smtClean="0">
                <a:latin typeface="Times New Roman" pitchFamily="18" charset="0"/>
              </a:rPr>
              <a:t>Проект</a:t>
            </a:r>
          </a:p>
          <a:p>
            <a:r>
              <a:rPr lang="ru-RU" sz="1800" dirty="0" smtClean="0">
                <a:latin typeface="Times New Roman" pitchFamily="18" charset="0"/>
              </a:rPr>
              <a:t>«Мотив окна в романе Л. Н. Толстого «Война и мир»</a:t>
            </a:r>
          </a:p>
          <a:p>
            <a:r>
              <a:rPr lang="ru-RU" sz="1800" dirty="0" smtClean="0">
                <a:latin typeface="Times New Roman" pitchFamily="18" charset="0"/>
              </a:rPr>
              <a:t> </a:t>
            </a:r>
          </a:p>
          <a:p>
            <a:r>
              <a:rPr lang="ru-RU" sz="1800" dirty="0" smtClean="0">
                <a:latin typeface="Times New Roman" pitchFamily="18" charset="0"/>
              </a:rPr>
              <a:t> </a:t>
            </a:r>
          </a:p>
          <a:p>
            <a:r>
              <a:rPr lang="ru-RU" sz="1800" dirty="0" smtClean="0">
                <a:latin typeface="Times New Roman" pitchFamily="18" charset="0"/>
              </a:rPr>
              <a:t> </a:t>
            </a:r>
          </a:p>
          <a:p>
            <a:r>
              <a:rPr lang="ru-RU" sz="1800" dirty="0" smtClean="0">
                <a:latin typeface="Times New Roman" pitchFamily="18" charset="0"/>
              </a:rPr>
              <a:t> </a:t>
            </a:r>
          </a:p>
          <a:p>
            <a:r>
              <a:rPr lang="ru-RU" sz="1800" dirty="0" smtClean="0">
                <a:latin typeface="Times New Roman" pitchFamily="18" charset="0"/>
              </a:rPr>
              <a:t> </a:t>
            </a:r>
          </a:p>
          <a:p>
            <a:r>
              <a:rPr lang="ru-RU" sz="1800" dirty="0" smtClean="0">
                <a:latin typeface="Times New Roman" pitchFamily="18" charset="0"/>
              </a:rPr>
              <a:t> </a:t>
            </a:r>
          </a:p>
          <a:p>
            <a:r>
              <a:rPr lang="ru-RU" sz="1800" dirty="0" smtClean="0">
                <a:latin typeface="Times New Roman" pitchFamily="18" charset="0"/>
              </a:rPr>
              <a:t> </a:t>
            </a:r>
          </a:p>
          <a:p>
            <a:endParaRPr lang="ru-RU" sz="18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i="1" dirty="0" smtClean="0">
                <a:solidFill>
                  <a:schemeClr val="tx1"/>
                </a:solidFill>
              </a:rPr>
              <a:t>Окно </a:t>
            </a:r>
            <a:r>
              <a:rPr lang="ru-RU" sz="1400" dirty="0" smtClean="0">
                <a:solidFill>
                  <a:schemeClr val="tx1"/>
                </a:solidFill>
              </a:rPr>
              <a:t>Наташи выше </a:t>
            </a:r>
            <a:r>
              <a:rPr lang="ru-RU" sz="1400" i="1" dirty="0" smtClean="0">
                <a:solidFill>
                  <a:schemeClr val="tx1"/>
                </a:solidFill>
              </a:rPr>
              <a:t>окна </a:t>
            </a:r>
            <a:r>
              <a:rPr lang="ru-RU" sz="1400" dirty="0" smtClean="0">
                <a:solidFill>
                  <a:schemeClr val="tx1"/>
                </a:solidFill>
              </a:rPr>
              <a:t>князя Андрея. Она выше него в плане отношения к жизни, в плане веры в будущее и ожидания от будущего чего-то большого и значительного. Но и Андрей скоро поймёт нечто важное и на обратной дороге, взглянув на позеленевший дуб, скажет: "Нет, жизнь не конче­на в тридцать один год".</a:t>
            </a:r>
            <a:endParaRPr lang="ru-RU" sz="1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5541_12789240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6668" y="1600200"/>
            <a:ext cx="3830664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Упоминание окна (т. 3, ч. 2, гл. XXXVI). "В одно и то же время послышался взрыв, свист осколков и как бы разбитой рамы..." Всё это </a:t>
            </a:r>
            <a:r>
              <a:rPr lang="ru-RU" sz="1400" i="1" dirty="0" smtClean="0">
                <a:solidFill>
                  <a:schemeClr val="tx1"/>
                </a:solidFill>
              </a:rPr>
              <a:t>послышалось </a:t>
            </a:r>
            <a:r>
              <a:rPr lang="ru-RU" sz="1400" dirty="0" smtClean="0">
                <a:solidFill>
                  <a:schemeClr val="tx1"/>
                </a:solidFill>
              </a:rPr>
              <a:t>при ранении (смертельном!) князя Андрея. Слово "окно" не употребляется, но "разбитая рама" — символ разбитой жизни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25697_main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457200" y="2747067"/>
            <a:ext cx="4040188" cy="2994228"/>
          </a:xfrm>
        </p:spPr>
      </p:pic>
      <p:pic>
        <p:nvPicPr>
          <p:cNvPr id="10" name="Содержимое 9" descr="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87912" y="2961481"/>
            <a:ext cx="3556000" cy="2565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28596" y="714356"/>
            <a:ext cx="4040188" cy="1071577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/>
              <a:t>Упоминание </a:t>
            </a:r>
            <a:r>
              <a:rPr lang="ru-RU" sz="1400" i="1" dirty="0" smtClean="0"/>
              <a:t>окна </a:t>
            </a:r>
            <a:r>
              <a:rPr lang="ru-RU" sz="1400" dirty="0" smtClean="0"/>
              <a:t>(т. 3, ч. 3, гл. XXXI). Наташа узнала о ранении Андрея. Её отказ посмотреть в окно, как горит Москва, — это отказ смотреть в будущее</a:t>
            </a:r>
            <a:endParaRPr lang="ru-RU" sz="14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643438" y="714356"/>
            <a:ext cx="4041775" cy="107157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Через некоторое время (через несколько абзацев) она сама отворит окно в своей комнате — она "готова к будущему"</a:t>
            </a:r>
            <a:endParaRPr lang="ru-RU" dirty="0"/>
          </a:p>
        </p:txBody>
      </p:sp>
      <p:pic>
        <p:nvPicPr>
          <p:cNvPr id="11" name="Содержимое 10" descr="0731f4f3d48b549c653432f40b72b905.jpe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285984" y="1928802"/>
            <a:ext cx="4143404" cy="43576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Упоминание </a:t>
            </a:r>
            <a:r>
              <a:rPr lang="ru-RU" sz="1400" i="1" dirty="0" smtClean="0">
                <a:solidFill>
                  <a:schemeClr val="tx1"/>
                </a:solidFill>
              </a:rPr>
              <a:t>окна </a:t>
            </a:r>
            <a:r>
              <a:rPr lang="ru-RU" sz="1400" dirty="0" smtClean="0">
                <a:solidFill>
                  <a:schemeClr val="tx1"/>
                </a:solidFill>
              </a:rPr>
              <a:t>(т. 1, ч. 3, гл. XV) в сравнении: "Как будто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через растворённое окно вдруг пахнуло свежим полевым воздухом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 душную комнату, так пахнуло на невесёлый </a:t>
            </a:r>
            <a:r>
              <a:rPr lang="ru-RU" sz="1400" dirty="0" err="1" smtClean="0">
                <a:solidFill>
                  <a:schemeClr val="tx1"/>
                </a:solidFill>
              </a:rPr>
              <a:t>кутузовский</a:t>
            </a:r>
            <a:r>
              <a:rPr lang="ru-RU" sz="1400" dirty="0" smtClean="0">
                <a:solidFill>
                  <a:schemeClr val="tx1"/>
                </a:solidFill>
              </a:rPr>
              <a:t> штаб мо-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err="1" smtClean="0">
                <a:solidFill>
                  <a:schemeClr val="tx1"/>
                </a:solidFill>
              </a:rPr>
              <a:t>лодостью</a:t>
            </a:r>
            <a:r>
              <a:rPr lang="ru-RU" sz="1400" dirty="0" smtClean="0">
                <a:solidFill>
                  <a:schemeClr val="tx1"/>
                </a:solidFill>
              </a:rPr>
              <a:t>, энергией и уверенностью в успехе от этой прискакавшей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блестящей молодёжи". Это ещё раз подтверждает, что </a:t>
            </a:r>
            <a:r>
              <a:rPr lang="ru-RU" sz="1400" i="1" dirty="0" smtClean="0">
                <a:solidFill>
                  <a:schemeClr val="tx1"/>
                </a:solidFill>
              </a:rPr>
              <a:t>окно </a:t>
            </a:r>
            <a:r>
              <a:rPr lang="ru-RU" sz="1400" dirty="0" smtClean="0">
                <a:solidFill>
                  <a:schemeClr val="tx1"/>
                </a:solidFill>
              </a:rPr>
              <a:t>у Толстого несёт перемены.</a:t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0b24b153653b946cdc601156fd4c3c9a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1029" y="1600200"/>
            <a:ext cx="3621942" cy="4708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Основное значение окна в «Войне и мире» — будущее, перемена, то есть </a:t>
            </a:r>
            <a:r>
              <a:rPr lang="ru-RU" sz="1400" i="1" dirty="0" smtClean="0">
                <a:solidFill>
                  <a:schemeClr val="tx1"/>
                </a:solidFill>
              </a:rPr>
              <a:t>резкая перемена в будущем. </a:t>
            </a:r>
            <a:r>
              <a:rPr lang="ru-RU" sz="1400" dirty="0" smtClean="0">
                <a:solidFill>
                  <a:schemeClr val="tx1"/>
                </a:solidFill>
              </a:rPr>
              <a:t>Это особенно заметно на судьбах Андрея, Наташи, Долохова, Сони, Марьи и (отчасти) Николая и Ильи Ростовых.</a:t>
            </a:r>
            <a:br>
              <a:rPr lang="ru-RU" sz="1400" dirty="0" smtClean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11" descr="07316fd2c7dc71c9a6e645d975d318be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3712" y="1820862"/>
            <a:ext cx="3076575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500" dirty="0" smtClean="0"/>
              <a:t>                Благодарю за внимание</a:t>
            </a:r>
            <a:endParaRPr lang="ru-RU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Окно. Особенность человеческого жилища. Сколько-нибудь просторная комната без него немыслима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phoca_thumb_l_window-26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3833" y="1600200"/>
            <a:ext cx="5496333" cy="4708525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Окно. Чудесная выдумка человека. С ним приходит в дом свет, </a:t>
            </a:r>
            <a:r>
              <a:rPr lang="ru-RU" sz="1600" dirty="0" smtClean="0">
                <a:solidFill>
                  <a:schemeClr val="tx1"/>
                </a:solidFill>
              </a:rPr>
              <a:t>летом </a:t>
            </a:r>
            <a:r>
              <a:rPr lang="ru-RU" sz="1600" dirty="0">
                <a:solidFill>
                  <a:schemeClr val="tx1"/>
                </a:solidFill>
              </a:rPr>
              <a:t>— прохлада и ароматы цветов. А если что-то дурное захочет </a:t>
            </a:r>
            <a:r>
              <a:rPr lang="ru-RU" sz="1600" dirty="0" smtClean="0">
                <a:solidFill>
                  <a:schemeClr val="tx1"/>
                </a:solidFill>
              </a:rPr>
              <a:t>ворваться </a:t>
            </a:r>
            <a:r>
              <a:rPr lang="ru-RU" sz="1600" dirty="0">
                <a:solidFill>
                  <a:schemeClr val="tx1"/>
                </a:solidFill>
              </a:rPr>
              <a:t>в наш дом, мы всегда можем закрыть окно.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диск e\Вера Павловна\00303033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85926"/>
            <a:ext cx="5072098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Такая функция и связанные с ней достоинства данного предмета </a:t>
            </a:r>
            <a:r>
              <a:rPr lang="ru-RU" sz="1600" dirty="0" smtClean="0">
                <a:solidFill>
                  <a:schemeClr val="tx1"/>
                </a:solidFill>
              </a:rPr>
              <a:t>определяют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ru-RU" sz="1600" i="1" dirty="0">
                <a:solidFill>
                  <a:schemeClr val="tx1"/>
                </a:solidFill>
              </a:rPr>
              <a:t>художественный образ окна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0" y="2049462"/>
            <a:ext cx="4762500" cy="3810000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Из окна можно смотреть вдаль (</a:t>
            </a:r>
            <a:r>
              <a:rPr lang="ru-RU" sz="1600" dirty="0" smtClean="0">
                <a:solidFill>
                  <a:schemeClr val="tx1"/>
                </a:solidFill>
              </a:rPr>
              <a:t>следовательно</a:t>
            </a:r>
            <a:r>
              <a:rPr lang="ru-RU" sz="1600" dirty="0">
                <a:solidFill>
                  <a:schemeClr val="tx1"/>
                </a:solidFill>
              </a:rPr>
              <a:t>, это символ будущего)</a:t>
            </a:r>
          </a:p>
        </p:txBody>
      </p:sp>
      <p:pic>
        <p:nvPicPr>
          <p:cNvPr id="8" name="Содержимое 7" descr="0cc563b734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250" y="1758950"/>
            <a:ext cx="6667500" cy="4391025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Толкователи сновидений утверждают, что видеть во сне открытое окно — к радости, веселью, </a:t>
            </a:r>
            <a:r>
              <a:rPr lang="ru-RU" sz="1600" dirty="0" smtClean="0">
                <a:solidFill>
                  <a:schemeClr val="tx1"/>
                </a:solidFill>
              </a:rPr>
              <a:t>гостям. Закрытое </a:t>
            </a:r>
            <a:r>
              <a:rPr lang="ru-RU" sz="1600" dirty="0">
                <a:solidFill>
                  <a:schemeClr val="tx1"/>
                </a:solidFill>
              </a:rPr>
              <a:t>— к неуспеху, неуверенности</a:t>
            </a:r>
          </a:p>
        </p:txBody>
      </p:sp>
      <p:pic>
        <p:nvPicPr>
          <p:cNvPr id="9" name="Содержимое 8" descr="july_25_gaponova_anna_1018591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0211" y="1600200"/>
            <a:ext cx="3283577" cy="4708525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Перейдём к тексту романа. Нас будет интересовать, где окно упомянуто просто при описании помещения, где оно играет особую роль (и какую), где оно является центром эпизода. Приведём несколько примеров.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6" name="Содержимое 5" descr="0_486e6_3446a7cf_orig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2391" y="1600200"/>
            <a:ext cx="4919218" cy="4708525"/>
          </a:xfr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Эпизод первый</a:t>
            </a:r>
            <a:endParaRPr lang="ru-RU" sz="14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200" dirty="0" smtClean="0"/>
              <a:t>Эпизод "холостяцкая пирушка" (т. 1, ч. 1, гл. VI). "Человек восемь молодых людей толпились </a:t>
            </a:r>
            <a:r>
              <a:rPr lang="ru-RU" sz="1200" i="1" dirty="0" smtClean="0"/>
              <a:t>озабоченно </a:t>
            </a:r>
            <a:r>
              <a:rPr lang="ru-RU" sz="1200" dirty="0" smtClean="0"/>
              <a:t>около </a:t>
            </a:r>
            <a:r>
              <a:rPr lang="ru-RU" sz="1200" i="1" dirty="0" smtClean="0"/>
              <a:t>открытого </a:t>
            </a:r>
            <a:r>
              <a:rPr lang="ru-RU" sz="1200" dirty="0" smtClean="0"/>
              <a:t>окна" (кур­сив мой. — </a:t>
            </a:r>
            <a:r>
              <a:rPr lang="ru-RU" sz="1200" b="1" dirty="0" smtClean="0"/>
              <a:t>О.Р.). </a:t>
            </a:r>
            <a:r>
              <a:rPr lang="ru-RU" sz="1200" dirty="0" smtClean="0"/>
              <a:t>Долохов заключает с англичанином Стивенсоном пари (о том, что "выпьет бутылку рома, сидя на окне третьего этажа с опущенными наружу ногами"). События этого эпизода позволяют нам судить о характере Долохова, выигравшего пари (он удачлив, бес­страшен и никого здесь не любит, но презирает), Анатоля ("ему хоте­лось сломать что-нибудь", и он разбил стекло; так в дальнейшем он разобьёт сердце и судьбу Наташи — ему "захочется" это сделать) и Пьера (в наивной и смешной отваге вскакивает на подоконник; он ещё не граф Безухов, он ещё не </a:t>
            </a:r>
            <a:r>
              <a:rPr lang="ru-RU" sz="1200" i="1" dirty="0" smtClean="0"/>
              <a:t>определился, </a:t>
            </a:r>
            <a:r>
              <a:rPr lang="ru-RU" sz="1200" dirty="0" smtClean="0"/>
              <a:t>он повторяет то, что ему по­нравилось в других). Долохов улыбается и потакает безумству Пьера. Даны первые намёки на досадное противостояние Пьера и Долохова из-за ненужной никому из них </a:t>
            </a:r>
            <a:r>
              <a:rPr lang="ru-RU" sz="1200" dirty="0" err="1" smtClean="0"/>
              <a:t>Элен</a:t>
            </a:r>
            <a:r>
              <a:rPr lang="ru-RU" sz="1200" dirty="0" smtClean="0"/>
              <a:t>. Долохов дразнит и подзадоривает Пьера</a:t>
            </a:r>
            <a:endParaRPr lang="ru-RU" sz="1200" dirty="0"/>
          </a:p>
        </p:txBody>
      </p:sp>
      <p:pic>
        <p:nvPicPr>
          <p:cNvPr id="9" name="Содержимое 8" descr="images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14810" y="1071546"/>
            <a:ext cx="4357718" cy="428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Эпизод с окном (т. 2, ч. 3, гл. И) в Отрадном. Князь Андрей от­воряет ночью окно. Лунный свет — словно он давно "ждал" этого — ворвался в комнату. Вместе с ним влетают слова Наташи, и возникает новый поворот судьбы, связанный с ней. Весьма характерна верти­кальная композиция </a:t>
            </a:r>
            <a:r>
              <a:rPr lang="ru-RU" sz="1400" i="1" dirty="0" smtClean="0">
                <a:solidFill>
                  <a:schemeClr val="tx1"/>
                </a:solidFill>
              </a:rPr>
              <a:t>предметного мира </a:t>
            </a:r>
            <a:r>
              <a:rPr lang="ru-RU" sz="1400" dirty="0" smtClean="0">
                <a:solidFill>
                  <a:schemeClr val="tx1"/>
                </a:solidFill>
              </a:rPr>
              <a:t>этого эпизода: 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1" name="Содержимое 10" descr="0017-028-Obraz-duba-v-roman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71816"/>
            <a:ext cx="4038600" cy="2582730"/>
          </a:xfrm>
        </p:spPr>
      </p:pic>
      <p:pic>
        <p:nvPicPr>
          <p:cNvPr id="14" name="Содержимое 13" descr="21978616_1207285543_Knyaz__Andre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86380" y="2357430"/>
            <a:ext cx="2928958" cy="3857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393</TotalTime>
  <Words>630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Слайд 1</vt:lpstr>
      <vt:lpstr>Окно. Особенность человеческого жилища. Сколько-нибудь просторная комната без него немыслима.</vt:lpstr>
      <vt:lpstr>Окно. Чудесная выдумка человека. С ним приходит в дом свет, летом — прохлада и ароматы цветов. А если что-то дурное захочет ворваться в наш дом, мы всегда можем закрыть окно.  </vt:lpstr>
      <vt:lpstr>Такая функция и связанные с ней достоинства данного предмета определяют и художественный образ окна</vt:lpstr>
      <vt:lpstr>Из окна можно смотреть вдаль (следовательно, это символ будущего)</vt:lpstr>
      <vt:lpstr>Толкователи сновидений утверждают, что видеть во сне открытое окно — к радости, веселью, гостям. Закрытое — к неуспеху, неуверенности</vt:lpstr>
      <vt:lpstr>Перейдём к тексту романа. Нас будет интересовать, где окно упомянуто просто при описании помещения, где оно играет особую роль (и какую), где оно является центром эпизода. Приведём несколько примеров. </vt:lpstr>
      <vt:lpstr>Эпизод первый</vt:lpstr>
      <vt:lpstr>Эпизод с окном (т. 2, ч. 3, гл. И) в Отрадном. Князь Андрей от­воряет ночью окно. Лунный свет — словно он давно "ждал" этого — ворвался в комнату. Вместе с ним влетают слова Наташи, и возникает новый поворот судьбы, связанный с ней. Весьма характерна верти­кальная композиция предметного мира этого эпизода: </vt:lpstr>
      <vt:lpstr>Окно Наташи выше окна князя Андрея. Она выше него в плане отношения к жизни, в плане веры в будущее и ожидания от будущего чего-то большого и значительного. Но и Андрей скоро поймёт нечто важное и на обратной дороге, взглянув на позеленевший дуб, скажет: "Нет, жизнь не конче­на в тридцать один год".</vt:lpstr>
      <vt:lpstr>Упоминание окна (т. 3, ч. 2, гл. XXXVI). "В одно и то же время послышался взрыв, свист осколков и как бы разбитой рамы..." Всё это послышалось при ранении (смертельном!) князя Андрея. Слово "окно" не употребляется, но "разбитая рама" — символ разбитой жизни </vt:lpstr>
      <vt:lpstr>Слайд 12</vt:lpstr>
      <vt:lpstr>Упоминание окна (т. 1, ч. 3, гл. XV) в сравнении: "Как будто через растворённое окно вдруг пахнуло свежим полевым воздухом в душную комнату, так пахнуло на невесёлый кутузовский штаб мо- лодостью, энергией и уверенностью в успехе от этой прискакавшей блестящей молодёжи". Это ещё раз подтверждает, что окно у Толстого несёт перемены. </vt:lpstr>
      <vt:lpstr>Основное значение окна в «Войне и мире» — будущее, перемена, то есть резкая перемена в будущем. Это особенно заметно на судьбах Андрея, Наташи, Долохова, Сони, Марьи и (отчасти) Николая и Ильи Ростовых. 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44</cp:revision>
  <dcterms:created xsi:type="dcterms:W3CDTF">2011-12-04T12:41:45Z</dcterms:created>
  <dcterms:modified xsi:type="dcterms:W3CDTF">2012-09-01T15:17:10Z</dcterms:modified>
</cp:coreProperties>
</file>