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4B46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71" autoAdjust="0"/>
    <p:restoredTop sz="94660"/>
  </p:normalViewPr>
  <p:slideViewPr>
    <p:cSldViewPr>
      <p:cViewPr varScale="1">
        <p:scale>
          <a:sx n="82" d="100"/>
          <a:sy n="82" d="100"/>
        </p:scale>
        <p:origin x="-4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1D0BA-DC8C-4BC7-8861-E81472A12800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22CC2-7343-49D9-8C27-6A2B54D81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016DB-EB03-4D53-B3F8-E0853A051D70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F2D5D-87BC-4778-887D-2E34E584D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5AC4B-7484-4FA5-97BA-FCD4B4682ED3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E6DFF-FE71-48C9-A735-D267314DD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832B0-E12D-416C-A196-8D6CF2B5A6B2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B066A-6FAB-49FE-8FAF-A2F70ADB7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27952-A593-4090-BD8C-BE8CB9AD5BB0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D0BF4-B40B-4F13-9817-F40235E04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913CB-2927-473B-A3A9-2524F66FED54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FF8A5-8A50-4A54-B61A-F405E06A6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EAE90-B194-4966-A1D0-B8B91D09A619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75834-7514-4797-B90B-3E55D1C81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18853-FEEB-42C9-84F1-9FF296F60098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D43A9-A7F1-4B76-A691-160CA2BD8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50B21-AAF2-4F36-9A53-201B210403D6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9ED8F-E989-4A48-BEF6-32DAE73BC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535BA-F407-46B2-9A8D-96D9C4500FAE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1EAC9-44A3-4264-BD6F-7403ABAA0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BF7A3-5781-48DB-96CE-3A4257085892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94570-8F06-4F79-BBB2-8D986FC5F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C9D1CE-1C1A-4D59-99D0-4F1B69C8FB53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D9A6A4-3269-4B39-8239-E8CB0536B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0">
    <p:comb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Nora\&#1056;&#1072;&#1073;&#1086;&#1095;&#1080;&#1081;%20&#1089;&#1090;&#1086;&#1083;\&#1051;&#1080;&#1094;&#1077;&#1081;-200\&#1055;&#1088;&#1077;&#1079;&#1077;&#1085;&#1090;&#1072;&#1094;&#1080;&#1103;\&#1057;&#1083;&#1077;&#1079;&#1072;%20&#1052;.&#1051;.%20&#1071;&#1082;&#1086;&#1074;&#1083;&#1077;&#1074;.mp3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gr.neftegaz.ru/ru/blog/view/192" TargetMode="External"/><Relationship Id="rId3" Type="http://schemas.openxmlformats.org/officeDocument/2006/relationships/hyperlink" Target="http://www.bibliopskov.ru/" TargetMode="External"/><Relationship Id="rId7" Type="http://schemas.openxmlformats.org/officeDocument/2006/relationships/hyperlink" Target="http://www.aspushkin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ushkin-town.net/" TargetMode="External"/><Relationship Id="rId5" Type="http://schemas.openxmlformats.org/officeDocument/2006/relationships/hyperlink" Target="http://www.opeterburge.ru/" TargetMode="External"/><Relationship Id="rId10" Type="http://schemas.openxmlformats.org/officeDocument/2006/relationships/hyperlink" Target="http://www.google.ru/imgres/" TargetMode="External"/><Relationship Id="rId4" Type="http://schemas.openxmlformats.org/officeDocument/2006/relationships/hyperlink" Target="http://www.museumpushkin.ru/" TargetMode="External"/><Relationship Id="rId9" Type="http://schemas.openxmlformats.org/officeDocument/2006/relationships/hyperlink" Target="http://ru.wikipedia.org/wik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95738" y="188913"/>
            <a:ext cx="4860925" cy="1454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atin typeface="+mn-lt"/>
              </a:rPr>
              <a:t>В начале жизни школу помню я;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atin typeface="+mn-lt"/>
              </a:rPr>
              <a:t>Там нас, детей беспечных, было много;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atin typeface="+mn-lt"/>
              </a:rPr>
              <a:t>Неровная и резвая семья...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А. С. Пушкин, 1830 г.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00113" y="2492375"/>
            <a:ext cx="77755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ЦАРСКОСЕЛЬСКОМУ ЛИЦЕЮ – 200 лет</a:t>
            </a:r>
          </a:p>
          <a:p>
            <a:pPr algn="ctr"/>
            <a:r>
              <a:rPr lang="ru-RU" sz="2000">
                <a:latin typeface="Calibri" pitchFamily="34" charset="0"/>
              </a:rPr>
              <a:t>19 октября 2011 (с 1843 года — Александровский лице́й)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19250" y="4292600"/>
            <a:ext cx="6408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Monotype Corsiva" pitchFamily="66" charset="0"/>
              </a:rPr>
              <a:t>C </a:t>
            </a:r>
            <a:r>
              <a:rPr lang="ru-RU" sz="4000">
                <a:latin typeface="Monotype Corsiva" pitchFamily="66" charset="0"/>
              </a:rPr>
              <a:t>Лицеем связанные судьбы…</a:t>
            </a:r>
          </a:p>
        </p:txBody>
      </p:sp>
    </p:spTree>
  </p:cSld>
  <p:clrMapOvr>
    <a:masterClrMapping/>
  </p:clrMapOvr>
  <p:transition spd="slow" advClick="0" advTm="18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Nora\Рабочий стол\Лицей на конкурс\пушк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2636838"/>
            <a:ext cx="1655763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Nora\Рабочий стол\Лицей на конкурс\дельвиг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9050" y="0"/>
            <a:ext cx="2163763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34138" y="3429000"/>
            <a:ext cx="21590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3429000"/>
            <a:ext cx="20399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088" y="0"/>
            <a:ext cx="20891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4213" y="2636838"/>
            <a:ext cx="2374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ПУЩИН Иван Иванович (1798-1859)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156325" y="2708275"/>
            <a:ext cx="26638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ДЕЛЬВИГ Антон Антонович (1798-1831)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11188" y="6021388"/>
            <a:ext cx="2447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ЯКОВЛЕВ Михаил Лукьянович (1798-1868)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227763" y="6021388"/>
            <a:ext cx="2520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КЮХЕЛЬБЕККЕР Вильгельм Карлович (1797 – 1846)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348038" y="5157788"/>
            <a:ext cx="24479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ПУШКИН </a:t>
            </a:r>
          </a:p>
          <a:p>
            <a:pPr algn="ctr"/>
            <a:r>
              <a:rPr lang="ru-RU" sz="1600">
                <a:latin typeface="Calibri" pitchFamily="34" charset="0"/>
              </a:rPr>
              <a:t>Александр Сергеевич (1799-1837)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771775" y="620713"/>
            <a:ext cx="38163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Monotype Corsiva" pitchFamily="66" charset="0"/>
              </a:rPr>
              <a:t>Друзья мои, прекрасен наш союз!</a:t>
            </a:r>
          </a:p>
          <a:p>
            <a:pPr algn="ctr"/>
            <a:r>
              <a:rPr lang="ru-RU" sz="2000">
                <a:latin typeface="Monotype Corsiva" pitchFamily="66" charset="0"/>
              </a:rPr>
              <a:t>Он как душа неразделим и вечен —</a:t>
            </a:r>
          </a:p>
          <a:p>
            <a:pPr algn="ctr"/>
            <a:r>
              <a:rPr lang="ru-RU" sz="2000">
                <a:latin typeface="Monotype Corsiva" pitchFamily="66" charset="0"/>
              </a:rPr>
              <a:t>Неколебим, свободен и беспечен</a:t>
            </a:r>
          </a:p>
          <a:p>
            <a:pPr algn="ctr"/>
            <a:r>
              <a:rPr lang="ru-RU" sz="2000">
                <a:latin typeface="Monotype Corsiva" pitchFamily="66" charset="0"/>
              </a:rPr>
              <a:t>Срастался он под сенью наших муз…</a:t>
            </a:r>
          </a:p>
        </p:txBody>
      </p:sp>
    </p:spTree>
  </p:cSld>
  <p:clrMapOvr>
    <a:masterClrMapping/>
  </p:clrMapOvr>
  <p:transition spd="slow" advClick="0" advTm="48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3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7" grpId="0"/>
      <p:bldP spid="18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ПУШКИН Александр Сергеевич и ПУЩИН Иван Иванович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Встреча в селе Михайловское, </a:t>
            </a:r>
          </a:p>
          <a:p>
            <a:pPr algn="ctr"/>
            <a:r>
              <a:rPr lang="ru-RU" sz="2000" b="1" i="1">
                <a:solidFill>
                  <a:schemeClr val="bg1"/>
                </a:solidFill>
                <a:latin typeface="Calibri" pitchFamily="34" charset="0"/>
              </a:rPr>
              <a:t>11 января 1825 года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55650" y="5229225"/>
            <a:ext cx="76327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>
                <a:solidFill>
                  <a:schemeClr val="bg1"/>
                </a:solidFill>
                <a:latin typeface="Calibri" pitchFamily="34" charset="0"/>
              </a:rPr>
              <a:t>…Поэта дом опальный,</a:t>
            </a:r>
          </a:p>
          <a:p>
            <a:pPr algn="ctr"/>
            <a:r>
              <a:rPr lang="ru-RU" sz="2400" i="1">
                <a:solidFill>
                  <a:schemeClr val="bg1"/>
                </a:solidFill>
                <a:latin typeface="Calibri" pitchFamily="34" charset="0"/>
              </a:rPr>
              <a:t>О Пущин мой, ты первый посетил;</a:t>
            </a:r>
          </a:p>
          <a:p>
            <a:pPr algn="ctr"/>
            <a:r>
              <a:rPr lang="ru-RU" sz="2400" i="1">
                <a:solidFill>
                  <a:schemeClr val="bg1"/>
                </a:solidFill>
                <a:latin typeface="Calibri" pitchFamily="34" charset="0"/>
              </a:rPr>
              <a:t>Ты усладил изгнанья день печальный,</a:t>
            </a:r>
          </a:p>
          <a:p>
            <a:pPr algn="ctr"/>
            <a:r>
              <a:rPr lang="ru-RU" sz="2400" i="1">
                <a:solidFill>
                  <a:schemeClr val="bg1"/>
                </a:solidFill>
                <a:latin typeface="Calibri" pitchFamily="34" charset="0"/>
              </a:rPr>
              <a:t>Ты в день его Лицея превратил.</a:t>
            </a:r>
          </a:p>
        </p:txBody>
      </p:sp>
    </p:spTree>
  </p:cSld>
  <p:clrMapOvr>
    <a:masterClrMapping/>
  </p:clrMapOvr>
  <p:transition spd="slow" advClick="0" advTm="4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0" y="6027738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ДЕЛЬВИГ Антон Антонович и ПУШКИН Александр Сергеевич 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с.Михайловское,  </a:t>
            </a:r>
            <a:r>
              <a:rPr lang="ru-RU" sz="2400" b="1" i="1">
                <a:solidFill>
                  <a:schemeClr val="bg1"/>
                </a:solidFill>
                <a:latin typeface="Calibri" pitchFamily="34" charset="0"/>
              </a:rPr>
              <a:t> апрель 1825 года 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572000" y="3644900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latin typeface="Calibri" pitchFamily="34" charset="0"/>
              </a:rPr>
              <a:t>Когда постиг меня судьбины гнев, </a:t>
            </a:r>
          </a:p>
          <a:p>
            <a:pPr algn="ctr"/>
            <a:r>
              <a:rPr lang="ru-RU">
                <a:solidFill>
                  <a:schemeClr val="bg1"/>
                </a:solidFill>
                <a:latin typeface="Calibri" pitchFamily="34" charset="0"/>
              </a:rPr>
              <a:t>Для всех чужой, как сирота бездомный, </a:t>
            </a:r>
          </a:p>
          <a:p>
            <a:pPr algn="ctr"/>
            <a:r>
              <a:rPr lang="ru-RU">
                <a:solidFill>
                  <a:schemeClr val="bg1"/>
                </a:solidFill>
                <a:latin typeface="Calibri" pitchFamily="34" charset="0"/>
              </a:rPr>
              <a:t>Под бурею главой поник я томной </a:t>
            </a:r>
          </a:p>
          <a:p>
            <a:pPr algn="ctr"/>
            <a:r>
              <a:rPr lang="ru-RU">
                <a:solidFill>
                  <a:schemeClr val="bg1"/>
                </a:solidFill>
                <a:latin typeface="Calibri" pitchFamily="34" charset="0"/>
              </a:rPr>
              <a:t>И ждал тебя, вещун пермесских дев. </a:t>
            </a:r>
          </a:p>
          <a:p>
            <a:pPr algn="ctr"/>
            <a:r>
              <a:rPr lang="ru-RU">
                <a:solidFill>
                  <a:schemeClr val="bg1"/>
                </a:solidFill>
                <a:latin typeface="Calibri" pitchFamily="34" charset="0"/>
              </a:rPr>
              <a:t>И ты пришел, сын лени вдохновенный, </a:t>
            </a:r>
          </a:p>
          <a:p>
            <a:pPr algn="ctr"/>
            <a:r>
              <a:rPr lang="ru-RU">
                <a:solidFill>
                  <a:schemeClr val="bg1"/>
                </a:solidFill>
                <a:latin typeface="Calibri" pitchFamily="34" charset="0"/>
              </a:rPr>
              <a:t>О, Дельвиг мой: твой голос пробудил </a:t>
            </a:r>
          </a:p>
          <a:p>
            <a:pPr algn="ctr"/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Сердечный жар, так долго усыпленный, </a:t>
            </a:r>
          </a:p>
          <a:p>
            <a:pPr algn="ctr"/>
            <a:r>
              <a:rPr lang="ru-RU">
                <a:solidFill>
                  <a:schemeClr val="bg1"/>
                </a:solidFill>
                <a:latin typeface="Calibri" pitchFamily="34" charset="0"/>
              </a:rPr>
              <a:t>И бодро я судьбу благословил.</a:t>
            </a:r>
          </a:p>
        </p:txBody>
      </p:sp>
    </p:spTree>
  </p:cSld>
  <p:clrMapOvr>
    <a:masterClrMapping/>
  </p:clrMapOvr>
  <p:transition spd="slow" advClick="0" advTm="47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t="-2000" r="-1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Кюхельбекер Вильгельм Карлович, 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декабрист, член «Северного общества»</a:t>
            </a:r>
          </a:p>
        </p:txBody>
      </p:sp>
      <p:pic>
        <p:nvPicPr>
          <p:cNvPr id="4" name="Слеза М.Л. Яковле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/>
          <p:nvPr/>
        </p:nvSpPr>
        <p:spPr>
          <a:xfrm>
            <a:off x="358775" y="5300663"/>
            <a:ext cx="7928001" cy="15081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душе моей всплывает образ тех,</a:t>
            </a:r>
          </a:p>
          <a:p>
            <a:pPr algn="ctr">
              <a:defRPr/>
            </a:pP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Которых я любил, к которым ныне</a:t>
            </a:r>
          </a:p>
          <a:p>
            <a:pPr algn="ctr">
              <a:defRPr/>
            </a:pP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Уж не дойдет ни скорбь моя, ни смех.</a:t>
            </a:r>
          </a:p>
          <a:p>
            <a:pPr algn="r"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26 мая 1840 года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6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2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6000" r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Nora\Рабочий стол\Лицей на конкурс\pushkin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981075"/>
            <a:ext cx="187166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27088" y="3573463"/>
            <a:ext cx="7848600" cy="522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Calibri" pitchFamily="34" charset="0"/>
              </a:rPr>
              <a:t>Кому ж из нас под старость день Лицея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31913" y="5084763"/>
            <a:ext cx="67691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Calibri" pitchFamily="34" charset="0"/>
              </a:rPr>
              <a:t>Торжествовать придется одному?</a:t>
            </a:r>
            <a:endParaRPr lang="en-US" sz="2800" b="1" i="1">
              <a:latin typeface="Calibri" pitchFamily="34" charset="0"/>
            </a:endParaRPr>
          </a:p>
        </p:txBody>
      </p:sp>
      <p:sp>
        <p:nvSpPr>
          <p:cNvPr id="7173" name="TextBox 12"/>
          <p:cNvSpPr txBox="1"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ЯКОВЛЕВ Михаил Лукьянович, </a:t>
            </a:r>
          </a:p>
          <a:p>
            <a:pPr algn="ctr"/>
            <a:r>
              <a:rPr lang="ru-RU">
                <a:latin typeface="Calibri" pitchFamily="34" charset="0"/>
              </a:rPr>
              <a:t>член совета Министерства внутренних дел, </a:t>
            </a:r>
          </a:p>
          <a:p>
            <a:pPr algn="ctr"/>
            <a:r>
              <a:rPr lang="ru-RU">
                <a:latin typeface="Calibri" pitchFamily="34" charset="0"/>
              </a:rPr>
              <a:t>тайный советник Юстиции</a:t>
            </a:r>
          </a:p>
        </p:txBody>
      </p:sp>
    </p:spTree>
  </p:cSld>
  <p:clrMapOvr>
    <a:masterClrMapping/>
  </p:clrMapOvr>
  <p:transition spd="slow" advClick="0" advTm="8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Nora\Рабочий стол\Лицей на конкурс\liceis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07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651500" y="333375"/>
            <a:ext cx="34925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latin typeface="Calibri" pitchFamily="34" charset="0"/>
              </a:rPr>
              <a:t>Шесть лет промчалось, </a:t>
            </a:r>
          </a:p>
          <a:p>
            <a:pPr algn="r"/>
            <a:r>
              <a:rPr lang="ru-RU" sz="2000" i="1">
                <a:latin typeface="Calibri" pitchFamily="34" charset="0"/>
              </a:rPr>
              <a:t>как мечтанье,</a:t>
            </a:r>
          </a:p>
          <a:p>
            <a:r>
              <a:rPr lang="ru-RU" sz="2000" i="1">
                <a:latin typeface="Calibri" pitchFamily="34" charset="0"/>
              </a:rPr>
              <a:t>В объятьях </a:t>
            </a:r>
          </a:p>
          <a:p>
            <a:pPr algn="r"/>
            <a:r>
              <a:rPr lang="ru-RU" sz="2000" i="1">
                <a:latin typeface="Calibri" pitchFamily="34" charset="0"/>
              </a:rPr>
              <a:t>сладкой тишины,</a:t>
            </a:r>
          </a:p>
          <a:p>
            <a:r>
              <a:rPr lang="ru-RU" sz="2000" i="1">
                <a:latin typeface="Calibri" pitchFamily="34" charset="0"/>
              </a:rPr>
              <a:t>И уж отечества </a:t>
            </a:r>
          </a:p>
          <a:p>
            <a:pPr algn="r"/>
            <a:r>
              <a:rPr lang="ru-RU" sz="2000" i="1">
                <a:latin typeface="Calibri" pitchFamily="34" charset="0"/>
              </a:rPr>
              <a:t>призванье</a:t>
            </a:r>
          </a:p>
          <a:p>
            <a:r>
              <a:rPr lang="ru-RU" sz="2000" i="1">
                <a:latin typeface="Calibri" pitchFamily="34" charset="0"/>
              </a:rPr>
              <a:t>Гремит нам: </a:t>
            </a:r>
          </a:p>
          <a:p>
            <a:pPr algn="r"/>
            <a:r>
              <a:rPr lang="ru-RU" sz="2000" i="1">
                <a:latin typeface="Calibri" pitchFamily="34" charset="0"/>
              </a:rPr>
              <a:t>шествуйте, сыны!</a:t>
            </a:r>
          </a:p>
          <a:p>
            <a:r>
              <a:rPr lang="ru-RU" sz="2000" i="1">
                <a:latin typeface="Calibri" pitchFamily="34" charset="0"/>
              </a:rPr>
              <a:t>Простимся, братья! </a:t>
            </a:r>
          </a:p>
          <a:p>
            <a:pPr algn="r"/>
            <a:r>
              <a:rPr lang="ru-RU" sz="2000" i="1">
                <a:latin typeface="Calibri" pitchFamily="34" charset="0"/>
              </a:rPr>
              <a:t>Руку в руку!</a:t>
            </a:r>
          </a:p>
          <a:p>
            <a:r>
              <a:rPr lang="ru-RU" sz="2000" i="1">
                <a:latin typeface="Calibri" pitchFamily="34" charset="0"/>
              </a:rPr>
              <a:t> Обнимемся </a:t>
            </a:r>
          </a:p>
          <a:p>
            <a:pPr algn="r"/>
            <a:r>
              <a:rPr lang="ru-RU" sz="2000" i="1">
                <a:latin typeface="Calibri" pitchFamily="34" charset="0"/>
              </a:rPr>
              <a:t>в последний раз!</a:t>
            </a:r>
          </a:p>
          <a:p>
            <a:r>
              <a:rPr lang="ru-RU" sz="2000" i="1">
                <a:latin typeface="Calibri" pitchFamily="34" charset="0"/>
              </a:rPr>
              <a:t> Судьба </a:t>
            </a:r>
          </a:p>
          <a:p>
            <a:pPr algn="r"/>
            <a:r>
              <a:rPr lang="ru-RU" sz="2000" i="1">
                <a:latin typeface="Calibri" pitchFamily="34" charset="0"/>
              </a:rPr>
              <a:t>на вечную разлуку,</a:t>
            </a:r>
          </a:p>
          <a:p>
            <a:r>
              <a:rPr lang="ru-RU" sz="2000" i="1">
                <a:latin typeface="Calibri" pitchFamily="34" charset="0"/>
              </a:rPr>
              <a:t> Быть может, </a:t>
            </a:r>
          </a:p>
          <a:p>
            <a:pPr algn="r"/>
            <a:r>
              <a:rPr lang="ru-RU" sz="2000" i="1">
                <a:latin typeface="Calibri" pitchFamily="34" charset="0"/>
              </a:rPr>
              <a:t>здесь сроднила нас!</a:t>
            </a:r>
          </a:p>
          <a:p>
            <a:pPr algn="ctr"/>
            <a:endParaRPr lang="ru-RU" sz="1400">
              <a:latin typeface="Calibri" pitchFamily="34" charset="0"/>
            </a:endParaRPr>
          </a:p>
          <a:p>
            <a:pPr algn="ctr"/>
            <a:r>
              <a:rPr lang="ru-RU" sz="1400">
                <a:latin typeface="Calibri" pitchFamily="34" charset="0"/>
              </a:rPr>
              <a:t>А.А.Дельвиг </a:t>
            </a:r>
          </a:p>
          <a:p>
            <a:pPr algn="ctr"/>
            <a:r>
              <a:rPr lang="ru-RU" sz="1400">
                <a:latin typeface="Calibri" pitchFamily="34" charset="0"/>
              </a:rPr>
              <a:t>«Прощальная песнь</a:t>
            </a:r>
          </a:p>
          <a:p>
            <a:pPr algn="ctr"/>
            <a:r>
              <a:rPr lang="ru-RU" sz="1400">
                <a:latin typeface="Calibri" pitchFamily="34" charset="0"/>
              </a:rPr>
              <a:t>воспитанников</a:t>
            </a:r>
          </a:p>
          <a:p>
            <a:pPr algn="ctr"/>
            <a:r>
              <a:rPr lang="ru-RU" sz="1400">
                <a:latin typeface="Calibri" pitchFamily="34" charset="0"/>
              </a:rPr>
              <a:t>Царскосельского Лицея»</a:t>
            </a:r>
          </a:p>
        </p:txBody>
      </p:sp>
    </p:spTree>
  </p:cSld>
  <p:clrMapOvr>
    <a:masterClrMapping/>
  </p:clrMapOvr>
  <p:transition spd="slow" advClick="0" advTm="40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350" y="0"/>
            <a:ext cx="6553200" cy="594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В работе использованы: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Музыка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latin typeface="+mn-lt"/>
              </a:rPr>
              <a:t>В.А. Моцарта «Ближе к мечте»,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latin typeface="+mn-lt"/>
              </a:rPr>
              <a:t>Е.Смолянинова «Слеза» сл. А.С. Пушкина, муз. М.Л.Яковлева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Литература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latin typeface="+mn-lt"/>
              </a:rPr>
              <a:t>«Друзья Пушкина»</a:t>
            </a:r>
            <a:r>
              <a:rPr lang="en-US" sz="2000" dirty="0">
                <a:latin typeface="+mn-lt"/>
              </a:rPr>
              <a:t> I </a:t>
            </a:r>
            <a:r>
              <a:rPr lang="ru-RU" sz="2000" dirty="0">
                <a:latin typeface="+mn-lt"/>
              </a:rPr>
              <a:t>том. Москва, изд. «Правда»,1984 г. Автор </a:t>
            </a:r>
            <a:r>
              <a:rPr lang="ru-RU" sz="2000" dirty="0" err="1">
                <a:latin typeface="+mn-lt"/>
              </a:rPr>
              <a:t>В.В.Кунин</a:t>
            </a:r>
            <a:r>
              <a:rPr lang="ru-RU" sz="2000" dirty="0">
                <a:latin typeface="+mn-lt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latin typeface="+mn-lt"/>
              </a:rPr>
              <a:t>«А.А. </a:t>
            </a:r>
            <a:r>
              <a:rPr lang="ru-RU" sz="2000" dirty="0" err="1">
                <a:latin typeface="+mn-lt"/>
              </a:rPr>
              <a:t>Дельвиг</a:t>
            </a:r>
            <a:r>
              <a:rPr lang="ru-RU" sz="2000" dirty="0">
                <a:latin typeface="+mn-lt"/>
              </a:rPr>
              <a:t>, В.К. Кюхельбекер: Избранное». Москва, изд. «Правда»,1987 г. Автор </a:t>
            </a:r>
            <a:r>
              <a:rPr lang="ru-RU" sz="2000" dirty="0" err="1">
                <a:latin typeface="+mn-lt"/>
              </a:rPr>
              <a:t>В.В.Кунин</a:t>
            </a:r>
            <a:r>
              <a:rPr lang="ru-RU" sz="2000" dirty="0">
                <a:latin typeface="+mn-lt"/>
              </a:rPr>
              <a:t>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Интернет ресурсы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hlinkClick r:id="rId3"/>
              </a:rPr>
              <a:t>http://www.bibliopskov.ru/</a:t>
            </a:r>
            <a:endParaRPr lang="ru-RU" sz="20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hlinkClick r:id="rId4"/>
              </a:rPr>
              <a:t>http://www.museumpushkin.ru/</a:t>
            </a:r>
            <a:endParaRPr lang="ru-RU" sz="20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hlinkClick r:id="rId5"/>
              </a:rPr>
              <a:t>http://www.opeterburge.ru/</a:t>
            </a:r>
            <a:endParaRPr lang="ru-RU" sz="20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hlinkClick r:id="rId6"/>
              </a:rPr>
              <a:t>http://www.pushkin-town.net/</a:t>
            </a:r>
            <a:endParaRPr lang="ru-RU" sz="20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hlinkClick r:id="rId7"/>
              </a:rPr>
              <a:t>http://www.aspushkin.ru/</a:t>
            </a:r>
            <a:endParaRPr lang="ru-RU" sz="20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hlinkClick r:id="rId8"/>
              </a:rPr>
              <a:t>http://gr.neftegaz.ru/ru/blog/view/192</a:t>
            </a:r>
            <a:endParaRPr lang="ru-RU" sz="20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hlinkClick r:id="rId9"/>
              </a:rPr>
              <a:t>http://ru.wikipedia.org/wiki/</a:t>
            </a:r>
            <a:endParaRPr lang="ru-RU" sz="20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hlinkClick r:id="rId10"/>
              </a:rPr>
              <a:t>http://www.google.ru/imgres</a:t>
            </a:r>
            <a:r>
              <a:rPr lang="ru-RU" sz="2000" dirty="0">
                <a:latin typeface="+mn-lt"/>
                <a:hlinkClick r:id="rId10"/>
              </a:rPr>
              <a:t>/</a:t>
            </a:r>
            <a:endParaRPr lang="ru-RU" sz="2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1500" y="6165850"/>
            <a:ext cx="32416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 advClick="0" advTm="2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451</Words>
  <Application>Microsoft Office PowerPoint</Application>
  <PresentationFormat>Экран (4:3)</PresentationFormat>
  <Paragraphs>84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Monotype Corsiva</vt:lpstr>
      <vt:lpstr>Arial Narrow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95</cp:revision>
  <dcterms:modified xsi:type="dcterms:W3CDTF">2012-09-24T14:34:15Z</dcterms:modified>
</cp:coreProperties>
</file>