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80" r:id="rId5"/>
    <p:sldId id="258" r:id="rId6"/>
    <p:sldId id="261" r:id="rId7"/>
    <p:sldId id="264" r:id="rId8"/>
    <p:sldId id="262" r:id="rId9"/>
    <p:sldId id="263" r:id="rId10"/>
    <p:sldId id="265" r:id="rId11"/>
    <p:sldId id="275" r:id="rId12"/>
    <p:sldId id="266" r:id="rId13"/>
    <p:sldId id="267" r:id="rId14"/>
    <p:sldId id="268" r:id="rId15"/>
    <p:sldId id="270" r:id="rId16"/>
    <p:sldId id="271" r:id="rId17"/>
    <p:sldId id="272" r:id="rId18"/>
    <p:sldId id="281" r:id="rId19"/>
    <p:sldId id="282" r:id="rId20"/>
    <p:sldId id="284" r:id="rId21"/>
    <p:sldId id="286" r:id="rId22"/>
    <p:sldId id="289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57BEE9-5544-49CE-9454-4DB8AD67EE6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24E16D-C43E-4262-962B-08BAEA02BA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319578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Организация театрализованной деятельности в ДОУ Рекомендации для детей старшего дошкольного возраста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509120"/>
            <a:ext cx="3024336" cy="1129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Охремчук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Е.П.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 </a:t>
            </a:r>
            <a:r>
              <a:rPr lang="ru-RU" sz="3200" dirty="0"/>
              <a:t>проведении работы с детьми Т.Н. </a:t>
            </a:r>
            <a:r>
              <a:rPr lang="ru-RU" sz="3200" dirty="0" err="1"/>
              <a:t>Доронова</a:t>
            </a:r>
            <a:r>
              <a:rPr lang="ru-RU" sz="3200" dirty="0"/>
              <a:t> рекомендует следующие приемы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Начать следует с подготовке атрибутов для инсценировки, костюмов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Затем следует перейти к движению</a:t>
            </a:r>
            <a:r>
              <a:rPr lang="ru-RU" dirty="0" smtClean="0"/>
              <a:t>.</a:t>
            </a:r>
          </a:p>
          <a:p>
            <a:r>
              <a:rPr lang="ru-RU" dirty="0"/>
              <a:t>От характеристики движений </a:t>
            </a:r>
            <a:r>
              <a:rPr lang="ru-RU" dirty="0" smtClean="0"/>
              <a:t>педагог </a:t>
            </a:r>
            <a:r>
              <a:rPr lang="ru-RU" dirty="0"/>
              <a:t>переходит к характеристике речи персонажей.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</a:t>
            </a:r>
            <a:r>
              <a:rPr lang="ru-RU" dirty="0" smtClean="0"/>
              <a:t>старшем </a:t>
            </a:r>
            <a:r>
              <a:rPr lang="ru-RU" dirty="0"/>
              <a:t>дошкольном возрасте, во всех видах театра дети становятся самостоятельными, часто придумывают сами сюжет, распределяют роли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Детям этого возраста очень нравится самим показывать представления со всеми видами театра, особенно </a:t>
            </a:r>
            <a:r>
              <a:rPr lang="ru-RU" dirty="0" err="1" smtClean="0"/>
              <a:t>Би-ба-бо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Чувствуя свою самостоятельность, дети многограннее выражают свои эмоции, появляется эмоциональная и образная окраска речи, в новом сюжете дети не теряются, легко видоизменяют сюжет и реплики своих героев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Необходимо оценивать самостоятельно поставленные пьесы, непременно положительно, иначе интерес ребенка угаснет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Положительный </a:t>
            </a:r>
            <a:r>
              <a:rPr lang="ru-RU" dirty="0"/>
              <a:t>отклик педагога способен помочь преодолеть некоторую застенчивость, помочь поверить в себя, раскрепостить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Методика работы с детьми в подготовительной группе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/>
              <a:t>Работа с детьми шести лет в театрализованной деятельности осуществляется по двум взаимосвязанным направлениям</a:t>
            </a:r>
            <a:r>
              <a:rPr lang="ru-RU" u="sng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Первое направление предполагает работу по развитию внимания, воображения, движений детей, снятию их сценического волнения и т.п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Второе направление целиком посвящено работе над ролью и включает анализ художественного произведения, инсценировку, работу над текстом, обсуждение особенностей характеров героев, отбор средств сценической выразительности, отработку мизансцен, овладение приемами грима и т.п.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Работу маленького актера над собой целесообразно осуществлять в виде специальных упражнений (имитирующих те или иные действия)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6200" dirty="0"/>
              <a:t>Упражнения на напряжения мышц</a:t>
            </a:r>
            <a:r>
              <a:rPr lang="ru-RU" sz="6200" dirty="0" smtClean="0"/>
              <a:t>: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рубить дрова</a:t>
            </a:r>
            <a:r>
              <a:rPr lang="ru-RU" sz="6200" dirty="0" smtClean="0"/>
              <a:t>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волочить тяжелый ящик</a:t>
            </a:r>
            <a:r>
              <a:rPr lang="ru-RU" sz="6200" dirty="0" smtClean="0"/>
              <a:t>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нести очень тяжелый чемодан</a:t>
            </a:r>
            <a:r>
              <a:rPr lang="ru-RU" sz="6200" dirty="0" smtClean="0"/>
              <a:t>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дотянуться до высоко висящего яблока, сорвать его и быстро спрятать и т.п</a:t>
            </a:r>
            <a:r>
              <a:rPr lang="ru-RU" sz="6200" dirty="0" smtClean="0"/>
              <a:t>.</a:t>
            </a:r>
          </a:p>
          <a:p>
            <a:pPr>
              <a:buNone/>
            </a:pP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Упражнение на расслабление мышц</a:t>
            </a:r>
            <a:r>
              <a:rPr lang="ru-RU" sz="6200" dirty="0" smtClean="0"/>
              <a:t>: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заснуть на стуле</a:t>
            </a:r>
            <a:r>
              <a:rPr lang="ru-RU" sz="6200" dirty="0" smtClean="0"/>
              <a:t>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сидя на стуле, смахнуть с кистей рук капли воды и т.п.</a:t>
            </a:r>
            <a:br>
              <a:rPr lang="ru-RU" sz="6200" dirty="0"/>
            </a:b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Упражнения на развитие воображения</a:t>
            </a:r>
            <a:r>
              <a:rPr lang="ru-RU" sz="6200" dirty="0" smtClean="0"/>
              <a:t>: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передавать друг другу веревку, представляя, что это змея</a:t>
            </a:r>
            <a:r>
              <a:rPr lang="ru-RU" sz="6200" dirty="0" smtClean="0"/>
              <a:t>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передавать друг другу кубик со словами «лягушка» или «мороженое</a:t>
            </a:r>
            <a:r>
              <a:rPr lang="ru-RU" sz="6200" dirty="0" smtClean="0"/>
              <a:t>»;</a:t>
            </a:r>
            <a:r>
              <a:rPr lang="ru-RU" sz="6200" dirty="0"/>
              <a:t/>
            </a:r>
            <a:br>
              <a:rPr lang="ru-RU" sz="6200" dirty="0"/>
            </a:br>
            <a:r>
              <a:rPr lang="ru-RU" sz="6200" dirty="0"/>
              <a:t>- передавать друг другу пустую коробку и по очереди вынимать от туда что- либо воображаемое и обыгрывать это</a:t>
            </a:r>
            <a:r>
              <a:rPr lang="ru-RU" sz="6200" dirty="0" smtClean="0"/>
              <a:t>.</a:t>
            </a:r>
            <a:r>
              <a:rPr lang="ru-RU" sz="6200" dirty="0"/>
              <a:t/>
            </a:r>
            <a:br>
              <a:rPr lang="ru-RU" sz="6200" dirty="0"/>
            </a:br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469086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Работа над ролью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составление </a:t>
            </a:r>
            <a:r>
              <a:rPr lang="ru-RU" sz="4200" dirty="0"/>
              <a:t>словесного портрета героя</a:t>
            </a:r>
            <a:r>
              <a:rPr lang="ru-RU" sz="42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фантазирование </a:t>
            </a:r>
            <a:r>
              <a:rPr lang="ru-RU" sz="4200" dirty="0"/>
              <a:t>по поводу его дома, взаимоотношений с родителями, друзьями, придумывание его любимых блюд, занятий, игр</a:t>
            </a:r>
            <a:r>
              <a:rPr lang="ru-RU" sz="42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сочинение </a:t>
            </a:r>
            <a:r>
              <a:rPr lang="ru-RU" sz="4200" dirty="0"/>
              <a:t>различных случаев из жизни героя, не предусмотренных инсценировкой</a:t>
            </a:r>
            <a:r>
              <a:rPr lang="ru-RU" sz="42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анализ </a:t>
            </a:r>
            <a:r>
              <a:rPr lang="ru-RU" sz="4200" dirty="0"/>
              <a:t>придуманных поступков героя</a:t>
            </a:r>
            <a:r>
              <a:rPr lang="ru-RU" sz="42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работа </a:t>
            </a:r>
            <a:r>
              <a:rPr lang="ru-RU" sz="4200" dirty="0"/>
              <a:t>над текстом (почему герой так говорит, о чем он в данный момент думает). Основная задача педагога состоит в том, чтобы помочь ребенку понять, почувствовать все то, что скрывается за словами текста</a:t>
            </a:r>
            <a:r>
              <a:rPr lang="ru-RU" sz="42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работа </a:t>
            </a:r>
            <a:r>
              <a:rPr lang="ru-RU" sz="4200" dirty="0"/>
              <a:t>над сценической выразительностью: определение целесообразных действий, движений, жестов персонажа на игровом пространстве, места его положения на сценической площадке, </a:t>
            </a:r>
            <a:r>
              <a:rPr lang="ru-RU" sz="4200" dirty="0" err="1"/>
              <a:t>темпоритма</a:t>
            </a:r>
            <a:r>
              <a:rPr lang="ru-RU" sz="4200" dirty="0"/>
              <a:t> исполнения, мимики, </a:t>
            </a:r>
            <a:r>
              <a:rPr lang="ru-RU" sz="4200" dirty="0" smtClean="0"/>
              <a:t>интонации;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подготовка </a:t>
            </a:r>
            <a:r>
              <a:rPr lang="ru-RU" sz="4200" dirty="0"/>
              <a:t>театрального </a:t>
            </a:r>
            <a:r>
              <a:rPr lang="ru-RU" sz="4200" dirty="0" smtClean="0"/>
              <a:t>костюма;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200" dirty="0" smtClean="0"/>
              <a:t>создание </a:t>
            </a:r>
            <a:r>
              <a:rPr lang="ru-RU" sz="4200" dirty="0"/>
              <a:t>образа с исполнением умело наложенного грима.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 </a:t>
            </a:r>
            <a:r>
              <a:rPr lang="ru-RU" sz="2800" dirty="0"/>
              <a:t>процессе театрализованной деятельности происходит развитие личности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 процессе театрализованных игр расширяются и углубляются знания детей об окружающем мире;</a:t>
            </a:r>
          </a:p>
          <a:p>
            <a:pPr lvl="0"/>
            <a:r>
              <a:rPr lang="ru-RU" dirty="0"/>
              <a:t>развиваются психические процессы: внимание, память, восприятие, воображение;</a:t>
            </a:r>
          </a:p>
          <a:p>
            <a:pPr lvl="0"/>
            <a:r>
              <a:rPr lang="ru-RU" dirty="0"/>
              <a:t>происходит развитие различных анализаторов: зрительного, слухового, </a:t>
            </a:r>
            <a:r>
              <a:rPr lang="ru-RU" dirty="0" err="1"/>
              <a:t>речедвигательного</a:t>
            </a:r>
            <a:r>
              <a:rPr lang="ru-RU" dirty="0"/>
              <a:t>, кинестетического;</a:t>
            </a:r>
          </a:p>
          <a:p>
            <a:pPr lvl="0"/>
            <a:r>
              <a:rPr lang="ru-RU" dirty="0"/>
              <a:t>активизируется и совершенствуется словарный запас, грамматический строй речи, звукопроизношение, навыки связной речи, мелодико-интонационная сторона речи, темп и выразительность речи;</a:t>
            </a:r>
          </a:p>
          <a:p>
            <a:pPr lvl="0"/>
            <a:r>
              <a:rPr lang="ru-RU" dirty="0"/>
              <a:t>совершенствуется моторика, координация, плавность, переключаемость, целенаправленность движений;</a:t>
            </a:r>
          </a:p>
          <a:p>
            <a:pPr lvl="0"/>
            <a:r>
              <a:rPr lang="ru-RU" dirty="0"/>
              <a:t>развивается эмоционально- волевая сфера;</a:t>
            </a:r>
          </a:p>
          <a:p>
            <a:pPr lvl="0"/>
            <a:r>
              <a:rPr lang="ru-RU" dirty="0"/>
              <a:t>происходит коррекция поведения;</a:t>
            </a:r>
          </a:p>
          <a:p>
            <a:pPr lvl="0"/>
            <a:r>
              <a:rPr lang="ru-RU" dirty="0"/>
              <a:t>развивается чувство коллективизма, ответственности друг за друга, формируется опыт нравственного поведения;</a:t>
            </a:r>
          </a:p>
          <a:p>
            <a:pPr lvl="0"/>
            <a:r>
              <a:rPr lang="ru-RU" dirty="0"/>
              <a:t>стимулируется развитие творческой, поисковой активности, самостоятельности;</a:t>
            </a:r>
          </a:p>
          <a:p>
            <a:pPr lvl="0"/>
            <a:r>
              <a:rPr lang="ru-RU" dirty="0"/>
              <a:t>участие в театральных играх доставляет детям радость, вызывает интерес, увлекает 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168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Методические рекомендации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по организация театрализованной деятельности детей в </a:t>
            </a:r>
            <a:r>
              <a:rPr lang="ru-RU" sz="2800" b="1" dirty="0" smtClean="0"/>
              <a:t>ДОУ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>
            <a:normAutofit/>
          </a:bodyPr>
          <a:lstStyle/>
          <a:p>
            <a:r>
              <a:rPr lang="ru-RU" dirty="0"/>
              <a:t>Начать работу по осуществлению организации театрализованной деятельности детей в ДОУ необходимо с организации предметно-развивающей среды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 вопросу организации предметно-развивающей среды в группе необходимо подходить творчески, стараясь, разнообразить её компоненты.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Организация предметно-развивающей среды по организации театрализованной деятельности: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Виды театров:</a:t>
            </a:r>
          </a:p>
          <a:p>
            <a:r>
              <a:rPr lang="ru-RU" dirty="0"/>
              <a:t> </a:t>
            </a:r>
            <a:r>
              <a:rPr lang="ru-RU" dirty="0" err="1" smtClean="0"/>
              <a:t>Би-ба-бо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Настольный театр </a:t>
            </a:r>
            <a:endParaRPr lang="ru-RU" dirty="0"/>
          </a:p>
          <a:p>
            <a:r>
              <a:rPr lang="ru-RU" dirty="0" smtClean="0"/>
              <a:t>Пальчиковый театр </a:t>
            </a:r>
            <a:endParaRPr lang="ru-RU" dirty="0"/>
          </a:p>
          <a:p>
            <a:r>
              <a:rPr lang="ru-RU" dirty="0" smtClean="0"/>
              <a:t>«Театр </a:t>
            </a:r>
            <a:r>
              <a:rPr lang="ru-RU" dirty="0"/>
              <a:t>в лицах»- маски героев, </a:t>
            </a:r>
            <a:r>
              <a:rPr lang="ru-RU" dirty="0" smtClean="0"/>
              <a:t>шапочки</a:t>
            </a:r>
            <a:endParaRPr lang="ru-RU" dirty="0"/>
          </a:p>
          <a:p>
            <a:r>
              <a:rPr lang="ru-RU" dirty="0" smtClean="0"/>
              <a:t>Театр </a:t>
            </a:r>
            <a:r>
              <a:rPr lang="ru-RU" dirty="0"/>
              <a:t>плоскостной деревянный для индивидуальной работы, или игры малыми </a:t>
            </a:r>
            <a:r>
              <a:rPr lang="ru-RU" dirty="0" smtClean="0"/>
              <a:t>группами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Ширмы </a:t>
            </a:r>
            <a:endParaRPr lang="ru-RU" dirty="0"/>
          </a:p>
          <a:p>
            <a:pPr>
              <a:buNone/>
            </a:pPr>
            <a:r>
              <a:rPr lang="ru-RU" dirty="0"/>
              <a:t> Атрибуты для </a:t>
            </a:r>
            <a:r>
              <a:rPr lang="ru-RU" dirty="0" smtClean="0"/>
              <a:t>ряженья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7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35696" y="2690336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3429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«Театр – это волшебный мир, </a:t>
            </a:r>
            <a:endParaRPr lang="ru-RU" sz="28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0" hangingPunct="0">
              <a:tabLst>
                <a:tab pos="3429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котором ребенок радуется, играя,</a:t>
            </a:r>
            <a:endParaRPr lang="ru-RU" sz="28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0" hangingPunct="0">
              <a:tabLst>
                <a:tab pos="3429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  играя, познает  окружающее…»</a:t>
            </a:r>
          </a:p>
          <a:p>
            <a:pPr algn="ctr" eaLnBrk="0" hangingPunct="0">
              <a:tabLst>
                <a:tab pos="342900" algn="l"/>
              </a:tabLst>
            </a:pPr>
            <a:endParaRPr lang="ru-RU" sz="28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0" hangingPunct="0">
              <a:tabLst>
                <a:tab pos="342900" algn="l"/>
              </a:tabLst>
            </a:pPr>
            <a: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  <a:t>                                        </a:t>
            </a:r>
            <a:r>
              <a:rPr lang="ru-RU" sz="2800" b="1" i="1" dirty="0" err="1" smtClean="0">
                <a:latin typeface="Monotype Corsiva" pitchFamily="66" charset="0"/>
                <a:cs typeface="Times New Roman" pitchFamily="18" charset="0"/>
              </a:rPr>
              <a:t>О.П.Радынова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ки\ЮБИЛЕЙ СЕРГЕЯ, обитатели морей\SDC1028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4038600" cy="3028950"/>
          </a:xfrm>
          <a:prstGeom prst="rect">
            <a:avLst/>
          </a:prstGeom>
          <a:noFill/>
        </p:spPr>
      </p:pic>
      <p:pic>
        <p:nvPicPr>
          <p:cNvPr id="1027" name="Picture 3" descr="D:\Фотки\ЮБИЛЕЙ СЕРГЕЯ, обитатели морей\SDC102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57166"/>
            <a:ext cx="4038600" cy="3028950"/>
          </a:xfrm>
          <a:prstGeom prst="rect">
            <a:avLst/>
          </a:prstGeom>
          <a:noFill/>
        </p:spPr>
      </p:pic>
      <p:pic>
        <p:nvPicPr>
          <p:cNvPr id="5" name="Picture 2" descr="D:\Фотки\ЮБИЛЕЙ СЕРГЕЯ, обитатели морей\SDC102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071810"/>
            <a:ext cx="2694388" cy="3592518"/>
          </a:xfrm>
          <a:prstGeom prst="rect">
            <a:avLst/>
          </a:prstGeom>
          <a:noFill/>
        </p:spPr>
      </p:pic>
      <p:pic>
        <p:nvPicPr>
          <p:cNvPr id="6" name="Picture 3" descr="D:\Фотки\ЮБИЛЕЙ СЕРГЕЯ, обитатели морей\SDC1029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3000372"/>
            <a:ext cx="2676529" cy="3568705"/>
          </a:xfrm>
          <a:prstGeom prst="rect">
            <a:avLst/>
          </a:prstGeom>
          <a:noFill/>
        </p:spPr>
      </p:pic>
      <p:pic>
        <p:nvPicPr>
          <p:cNvPr id="7" name="Picture 3" descr="D:\Фотки\ЮБИЛЕЙ СЕРГЕЯ, обитатели морей\SDC1030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0364" y="3643314"/>
            <a:ext cx="3214710" cy="2411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010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Театрализованная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позволяет формировать опыт социальных навыков поведения благодаря тому, что каждое литературное произведение или сказка для детей дошкольного возраста всегда имеют нравственную направленность (дружба, доброта,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честность)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выражает свое собственное отношение к добру и злу.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ки\ЮБИЛЕЙ СЕРГЕЯ, обитатели морей\SDC1029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 b="12735"/>
          <a:stretch>
            <a:fillRect/>
          </a:stretch>
        </p:blipFill>
        <p:spPr bwMode="auto">
          <a:xfrm>
            <a:off x="4786314" y="214290"/>
            <a:ext cx="4038600" cy="2643206"/>
          </a:xfrm>
          <a:prstGeom prst="rect">
            <a:avLst/>
          </a:prstGeom>
          <a:noFill/>
        </p:spPr>
      </p:pic>
      <p:pic>
        <p:nvPicPr>
          <p:cNvPr id="3075" name="Picture 3" descr="D:\Фотки\ЮБИЛЕЙ СЕРГЕЯ, обитатели морей\SDC1029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 b="12735"/>
          <a:stretch>
            <a:fillRect/>
          </a:stretch>
        </p:blipFill>
        <p:spPr bwMode="auto">
          <a:xfrm>
            <a:off x="214282" y="214290"/>
            <a:ext cx="4038600" cy="2643206"/>
          </a:xfrm>
          <a:prstGeom prst="rect">
            <a:avLst/>
          </a:prstGeom>
          <a:noFill/>
        </p:spPr>
      </p:pic>
      <p:pic>
        <p:nvPicPr>
          <p:cNvPr id="5" name="Picture 2" descr="D:\Фотки\ЮБИЛЕЙ СЕРГЕЯ, обитатели морей\SDC1029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2928934"/>
            <a:ext cx="2853356" cy="3804475"/>
          </a:xfrm>
          <a:prstGeom prst="rect">
            <a:avLst/>
          </a:prstGeom>
          <a:noFill/>
        </p:spPr>
      </p:pic>
      <p:pic>
        <p:nvPicPr>
          <p:cNvPr id="6" name="Picture 3" descr="D:\Фотки\ЮБИЛЕЙ СЕРГЕЯ, обитатели морей\SDC1029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2928934"/>
            <a:ext cx="2829514" cy="3772685"/>
          </a:xfrm>
          <a:prstGeom prst="rect">
            <a:avLst/>
          </a:prstGeom>
          <a:noFill/>
        </p:spPr>
      </p:pic>
      <p:pic>
        <p:nvPicPr>
          <p:cNvPr id="7" name="Picture 2" descr="D:\Фотки\ЮБИЛЕЙ СЕРГЕЯ, обитатели морей\SDC1029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6116" y="3143248"/>
            <a:ext cx="257176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Фотки\ЮБИЛЕЙ СЕРГЕЯ, обитатели морей\SDC102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285728"/>
            <a:ext cx="4038600" cy="3028950"/>
          </a:xfrm>
          <a:prstGeom prst="rect">
            <a:avLst/>
          </a:prstGeom>
          <a:noFill/>
        </p:spPr>
      </p:pic>
      <p:pic>
        <p:nvPicPr>
          <p:cNvPr id="6" name="Picture 2" descr="D:\Фотки\ЮБИЛЕЙ СЕРГЕЯ, обитатели морей\SDC103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14290"/>
            <a:ext cx="2428892" cy="3238522"/>
          </a:xfrm>
          <a:prstGeom prst="rect">
            <a:avLst/>
          </a:prstGeom>
          <a:noFill/>
        </p:spPr>
      </p:pic>
      <p:pic>
        <p:nvPicPr>
          <p:cNvPr id="7" name="Picture 2" descr="D:\Фотки\ЮБИЛЕЙ СЕРГЕЯ, обитатели морей\SDC103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3643314"/>
            <a:ext cx="4038600" cy="3028950"/>
          </a:xfrm>
          <a:prstGeom prst="rect">
            <a:avLst/>
          </a:prstGeom>
          <a:noFill/>
        </p:spPr>
      </p:pic>
      <p:pic>
        <p:nvPicPr>
          <p:cNvPr id="8" name="Picture 3" descr="D:\Фотки\ЮБИЛЕЙ СЕРГЕЯ, обитатели морей\SDC103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357187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Фотки\ЮБИЛЕЙ СЕРГЕЯ, обитатели морей\SDC103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4038600" cy="3028950"/>
          </a:xfrm>
          <a:prstGeom prst="rect">
            <a:avLst/>
          </a:prstGeom>
          <a:noFill/>
        </p:spPr>
      </p:pic>
      <p:pic>
        <p:nvPicPr>
          <p:cNvPr id="8195" name="Picture 3" descr="D:\Фотки\ЮБИЛЕЙ СЕРГЕЯ, обитатели морей\SDC103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14290"/>
            <a:ext cx="4038600" cy="3028950"/>
          </a:xfrm>
          <a:prstGeom prst="rect">
            <a:avLst/>
          </a:prstGeom>
          <a:noFill/>
        </p:spPr>
      </p:pic>
      <p:pic>
        <p:nvPicPr>
          <p:cNvPr id="5" name="Picture 2" descr="D:\Фотки\ЮБИЛЕЙ СЕРГЕЯ, обитатели морей\SDC103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500438"/>
            <a:ext cx="4038600" cy="3028950"/>
          </a:xfrm>
          <a:prstGeom prst="rect">
            <a:avLst/>
          </a:prstGeom>
          <a:noFill/>
        </p:spPr>
      </p:pic>
      <p:pic>
        <p:nvPicPr>
          <p:cNvPr id="6" name="Picture 3" descr="D:\Фотки\ЮБИЛЕЙ СЕРГЕЯ, обитатели морей\SDC1032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34290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ФОТО Январь\SDC134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 l="17186"/>
          <a:stretch>
            <a:fillRect/>
          </a:stretch>
        </p:blipFill>
        <p:spPr bwMode="auto">
          <a:xfrm>
            <a:off x="285720" y="214290"/>
            <a:ext cx="2753912" cy="4433888"/>
          </a:xfrm>
          <a:prstGeom prst="rect">
            <a:avLst/>
          </a:prstGeom>
          <a:noFill/>
        </p:spPr>
      </p:pic>
      <p:pic>
        <p:nvPicPr>
          <p:cNvPr id="5" name="Picture 2" descr="E:\ФОТО Январь\SDC13441.JPG"/>
          <p:cNvPicPr>
            <a:picLocks noChangeAspect="1" noChangeArrowheads="1"/>
          </p:cNvPicPr>
          <p:nvPr/>
        </p:nvPicPr>
        <p:blipFill>
          <a:blip r:embed="rId3" cstate="email"/>
          <a:srcRect l="14195"/>
          <a:stretch>
            <a:fillRect/>
          </a:stretch>
        </p:blipFill>
        <p:spPr bwMode="auto">
          <a:xfrm>
            <a:off x="3143240" y="1928802"/>
            <a:ext cx="2853356" cy="4433888"/>
          </a:xfrm>
          <a:prstGeom prst="rect">
            <a:avLst/>
          </a:prstGeom>
          <a:noFill/>
        </p:spPr>
      </p:pic>
      <p:pic>
        <p:nvPicPr>
          <p:cNvPr id="6" name="Picture 3" descr="E:\ФОТО Январь\SDC13443.JPG"/>
          <p:cNvPicPr>
            <a:picLocks noChangeAspect="1" noChangeArrowheads="1"/>
          </p:cNvPicPr>
          <p:nvPr/>
        </p:nvPicPr>
        <p:blipFill>
          <a:blip r:embed="rId4" cstate="email"/>
          <a:srcRect l="14912"/>
          <a:stretch>
            <a:fillRect/>
          </a:stretch>
        </p:blipFill>
        <p:spPr bwMode="auto">
          <a:xfrm>
            <a:off x="6143636" y="285728"/>
            <a:ext cx="2829514" cy="443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ФОТО Январь\SDC134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 b="12735"/>
          <a:stretch>
            <a:fillRect/>
          </a:stretch>
        </p:blipFill>
        <p:spPr bwMode="auto">
          <a:xfrm>
            <a:off x="642910" y="3571876"/>
            <a:ext cx="4038600" cy="2643206"/>
          </a:xfrm>
          <a:prstGeom prst="rect">
            <a:avLst/>
          </a:prstGeom>
          <a:noFill/>
        </p:spPr>
      </p:pic>
      <p:pic>
        <p:nvPicPr>
          <p:cNvPr id="2051" name="Picture 3" descr="E:\ФОТО Январь\SDC134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 l="12889"/>
          <a:stretch>
            <a:fillRect/>
          </a:stretch>
        </p:blipFill>
        <p:spPr bwMode="auto">
          <a:xfrm>
            <a:off x="5500694" y="1500174"/>
            <a:ext cx="2896788" cy="4433888"/>
          </a:xfrm>
          <a:prstGeom prst="rect">
            <a:avLst/>
          </a:prstGeom>
          <a:noFill/>
        </p:spPr>
      </p:pic>
      <p:pic>
        <p:nvPicPr>
          <p:cNvPr id="5" name="Picture 3" descr="E:\ФОТО Январь\SDC13430.JPG"/>
          <p:cNvPicPr>
            <a:picLocks noChangeAspect="1" noChangeArrowheads="1"/>
          </p:cNvPicPr>
          <p:nvPr/>
        </p:nvPicPr>
        <p:blipFill>
          <a:blip r:embed="rId4" cstate="email"/>
          <a:srcRect b="12735"/>
          <a:stretch>
            <a:fillRect/>
          </a:stretch>
        </p:blipFill>
        <p:spPr bwMode="auto">
          <a:xfrm>
            <a:off x="642910" y="571480"/>
            <a:ext cx="403860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5122" name="Picture 2" descr="D:\Фотки\ЮБИЛЕЙ СЕРГЕЯ, обитатели морей\SDC102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571876"/>
            <a:ext cx="4038600" cy="3028950"/>
          </a:xfrm>
          <a:prstGeom prst="rect">
            <a:avLst/>
          </a:prstGeom>
          <a:noFill/>
        </p:spPr>
      </p:pic>
      <p:pic>
        <p:nvPicPr>
          <p:cNvPr id="5123" name="Picture 3" descr="D:\Фотки\ЮБИЛЕЙ СЕРГЕЯ, обитатели морей\SDC102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571876"/>
            <a:ext cx="4038600" cy="3028950"/>
          </a:xfrm>
          <a:prstGeom prst="rect">
            <a:avLst/>
          </a:prstGeom>
          <a:noFill/>
        </p:spPr>
      </p:pic>
      <p:pic>
        <p:nvPicPr>
          <p:cNvPr id="5" name="Picture 2" descr="E:\ФОТО Январь\SDC134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1071546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36904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Задачи театрализованной деятельности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dirty="0"/>
              <a:t>формирование положительного отношения </a:t>
            </a:r>
            <a:r>
              <a:rPr lang="ru-RU" dirty="0" smtClean="0"/>
              <a:t>детей </a:t>
            </a:r>
            <a:r>
              <a:rPr lang="ru-RU" dirty="0"/>
              <a:t>к театрализованным </a:t>
            </a:r>
            <a:r>
              <a:rPr lang="ru-RU" dirty="0" smtClean="0"/>
              <a:t>играм </a:t>
            </a:r>
          </a:p>
          <a:p>
            <a:r>
              <a:rPr lang="ru-RU" dirty="0"/>
              <a:t>приобщение детей к театральной </a:t>
            </a:r>
            <a:r>
              <a:rPr lang="ru-RU" dirty="0" smtClean="0"/>
              <a:t>культуре</a:t>
            </a:r>
          </a:p>
          <a:p>
            <a:r>
              <a:rPr lang="ru-RU" dirty="0"/>
              <a:t>углубление театрально-игрового опыта за счет освоения разных видов игры-драматизации и режиссерской театрализованной </a:t>
            </a:r>
            <a:r>
              <a:rPr lang="ru-RU" dirty="0" smtClean="0"/>
              <a:t>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атя\Рабочий стол\Задач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156" y="908720"/>
            <a:ext cx="8353308" cy="5415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Основные направления развития театрализованной игры состоят в постепенном переходе ребенка: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от игры по одному литературному или фольклорному тексту к </a:t>
            </a:r>
            <a:r>
              <a:rPr lang="ru-RU" dirty="0" smtClean="0"/>
              <a:t>игре, </a:t>
            </a:r>
            <a:r>
              <a:rPr lang="ru-RU" dirty="0"/>
              <a:t>в которой литературная основа сочетается со свободной ее интерпретацией ребенком или соединяются несколько произведений;</a:t>
            </a:r>
          </a:p>
          <a:p>
            <a:pPr>
              <a:buNone/>
            </a:pPr>
            <a:r>
              <a:rPr lang="ru-RU" dirty="0"/>
              <a:t>• от игры, где используются средства выразительности для передачи особенностей персонажа, к игре как средству самовыражения через образ героя;</a:t>
            </a:r>
          </a:p>
          <a:p>
            <a:pPr>
              <a:buNone/>
            </a:pPr>
            <a:r>
              <a:rPr lang="ru-RU" dirty="0"/>
              <a:t>• от игры, в которой центром является «артист», к игре, в которой представлен комплекс позиций «артист», «режиссер», «сценарист», «оформитель», «костюмер»;</a:t>
            </a:r>
          </a:p>
          <a:p>
            <a:pPr>
              <a:buNone/>
            </a:pPr>
            <a:r>
              <a:rPr lang="ru-RU" dirty="0"/>
              <a:t>• от театрализованной игры к театрально-игровой деятельности как средству самовыражения личности и самореализации способностей.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04088"/>
            <a:ext cx="6552728" cy="564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Предварительная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Особую роль уделять развитию у детей мимики и жестикуляции. Проводить игры «Дедушка молчок», «Представьте себе, что мы зайчики, мишки и другие звери», «Игры с воображаемыми предметами»</a:t>
            </a:r>
          </a:p>
          <a:p>
            <a:r>
              <a:rPr lang="ru-RU" dirty="0"/>
              <a:t>В ходе занятий применять чтение художественной литературы, как воспитателем, для экспериментальной группы также в записи профессиональных дикторов. </a:t>
            </a:r>
            <a:endParaRPr lang="ru-RU" dirty="0" smtClean="0"/>
          </a:p>
          <a:p>
            <a:r>
              <a:rPr lang="ru-RU" dirty="0" smtClean="0"/>
              <a:t>Вместе </a:t>
            </a:r>
            <a:r>
              <a:rPr lang="ru-RU" dirty="0"/>
              <a:t>с детьми сочинять истории, играть в развивающие игры “Мое настроение”, игры-драматизации: “На лесной поляне”, “На болоте”, проигрывать мини-этюды, пантомимы, проводить конкурсы, литературные викторины </a:t>
            </a:r>
          </a:p>
          <a:p>
            <a:r>
              <a:rPr lang="ru-RU" dirty="0"/>
              <a:t>Проводить развивающие игры «Зеркало», «Узнай по носу», «Тень», «Продолжи фразу и повтори», «Веселые загадки» и др., которые развивают у детей память, слуховое внимание, координацию движения, воображение и фантазию. </a:t>
            </a:r>
            <a:endParaRPr lang="ru-RU" dirty="0" smtClean="0"/>
          </a:p>
          <a:p>
            <a:r>
              <a:rPr lang="ru-RU" dirty="0" smtClean="0"/>
              <a:t>Применять </a:t>
            </a:r>
            <a:r>
              <a:rPr lang="ru-RU" dirty="0"/>
              <a:t>упражнения и этюды: «Бродячий цирк», «Превращение детей» (в насекомых, в зверей), проигрывать этюды на основные эмоции «ГРУСТЬ», «РАДОСТЬ», «ГНЕВ», «УДИВЛЕНИЕ», «СТРАХ».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Проводить упражнения </a:t>
            </a:r>
            <a:r>
              <a:rPr lang="ru-RU" dirty="0"/>
              <a:t>и игры на развитие культуры и техники </a:t>
            </a:r>
            <a:r>
              <a:rPr lang="ru-RU" dirty="0" smtClean="0"/>
              <a:t>речи, которые </a:t>
            </a:r>
            <a:r>
              <a:rPr lang="ru-RU" dirty="0"/>
              <a:t>помогают детям сформировать правильное четкое произношение (дыхание, артикуляцию, дикцию, орфоэпию), учат точно и выразительно передавать мысли автора (интонацию, логическое ударение, диапазон, силу голоса, темп речи), а также развивают воображение, умение представить то, о чем говорится, расширяют словарный запас, делают их речь ярче и образнее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Скороговорки помогут </a:t>
            </a:r>
            <a:r>
              <a:rPr lang="ru-RU" dirty="0"/>
              <a:t>формировать правильное произношение, артикуляцию, тренируют дикцию, помогают детям научиться быстро и чисто проговаривать труднопроизносимые слова и фразы. Скороговорки — это веселая словесная игра, которую мы предлагали детям в различных вариантах: «испорченный телефон», «змейка с воротцами», «ручной мяч» ит. д. </a:t>
            </a:r>
            <a:endParaRPr lang="ru-RU" dirty="0" smtClean="0"/>
          </a:p>
          <a:p>
            <a:r>
              <a:rPr lang="ru-RU" dirty="0"/>
              <a:t>Для того чтобы добиться результатов в художественном воспитании дошкольников, необходимо опираться на эмоциональный мир ребенка, на его познавательный интерес. В связи с этим велика роль стихов в детских театральных играх и упражнениях. </a:t>
            </a:r>
            <a:endParaRPr lang="ru-RU" dirty="0" smtClean="0"/>
          </a:p>
          <a:p>
            <a:r>
              <a:rPr lang="ru-RU" dirty="0" smtClean="0"/>
              <a:t>Научить </a:t>
            </a:r>
            <a:r>
              <a:rPr lang="ru-RU" dirty="0"/>
              <a:t>их пользоваться интонациями, с помощью которых могут быть выражены разнообразные чувства. </a:t>
            </a:r>
            <a:endParaRPr lang="ru-RU" dirty="0" smtClean="0"/>
          </a:p>
          <a:p>
            <a:r>
              <a:rPr lang="ru-RU" dirty="0" smtClean="0"/>
              <a:t>Включать </a:t>
            </a:r>
            <a:r>
              <a:rPr lang="ru-RU" dirty="0"/>
              <a:t>творческие игры со словами («Волшебная корзинка», «Вкусные слова», «Вопрос – ответ»).Они развивают воображение и фантазию детей, пополняют словарный запас, учат вести диалог с партнером, составлять предложения и небольшие сюжетные рассказы.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04867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Методика работы с детьми в старшей </a:t>
            </a:r>
            <a:r>
              <a:rPr lang="ru-RU" sz="4000" b="1" dirty="0" smtClean="0"/>
              <a:t>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Первый этап </a:t>
            </a:r>
            <a:r>
              <a:rPr lang="ru-RU" dirty="0"/>
              <a:t>предполагает подготовку к спектаклю и включает знакомство детей с его содержанием, изготовление костюмов и атрибутов, работу над ролью. По времени проведения этого этапа рассчитано на целую неделю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Второй этап </a:t>
            </a:r>
            <a:r>
              <a:rPr lang="ru-RU" dirty="0"/>
              <a:t>целиком посвящен непосредственной подготовке к проведению самого спектакля и выступлению на сцене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u="sng" dirty="0"/>
              <a:t>На первом этапе педагог</a:t>
            </a:r>
            <a:r>
              <a:rPr lang="ru-RU" u="sng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-заинтересовывает детей содержанием произведения, которое будет использоваться для инсценировки, и выразительно исполняет его или предлагает детям самим сочинить спектакль для своего выступления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-интересуется, понравилось ли детям произведение или нет. Получив положительную оценку, педагог предлагает разыграть его в ролях перед родителями и повторно выразительно читает его детям. Если дети сами придумывают содержание, предлагает каждому из них выбрать для себя роль.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468052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Работа над ролью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Педагог </a:t>
            </a:r>
            <a:r>
              <a:rPr lang="ru-RU" dirty="0"/>
              <a:t>кратко, но достаточно убедительно дает художественное описание того места, где будет происходить действие инсценировки (лес, дом, дорога и т.п.), и вновь выразительно читает поэтическое произведение, привлекая детей к проговариванию отдельных строк, которые им запомнились</a:t>
            </a:r>
            <a:r>
              <a:rPr lang="ru-RU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Анализирует </a:t>
            </a:r>
            <a:r>
              <a:rPr lang="ru-RU" dirty="0"/>
              <a:t>события, которые описаны в поэтическом произведении. 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Формирует </a:t>
            </a:r>
            <a:r>
              <a:rPr lang="ru-RU" dirty="0"/>
              <a:t>у детей интерес к ним, веру в реальность происходящего и желание участвовать в этом, приняв на себя определенную роль</a:t>
            </a:r>
            <a:r>
              <a:rPr lang="ru-RU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После </a:t>
            </a:r>
            <a:r>
              <a:rPr lang="ru-RU" dirty="0"/>
              <a:t>распределения и принятия ролей побуждает детей к фантазированию по поводу внешнего вида действующих лиц, их поведения, отношения к другим персонажам и т.п. При этом характеристики могут быть представлены значительно шире тех событий, которые входят в инсценировку</a:t>
            </a:r>
            <a:r>
              <a:rPr lang="ru-RU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Обсуждение заканчивается выразительным чтением инсценировки педагогом с участием детей</a:t>
            </a:r>
            <a:r>
              <a:rPr lang="ru-RU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Подводит </a:t>
            </a:r>
            <a:r>
              <a:rPr lang="ru-RU" dirty="0"/>
              <a:t>детей к тому, что каждый образ, в котором им предстоит действовать, должен быть неповторимым («Какой твой щенок – веселый или грустный, как он выглядит? А как ты сумеешь показать зрителям, что у него хорошее или плохое настроение?» и т.п.). 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1416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Организация театрализованной деятельности в ДОУ Рекомендации для детей старшего дошкольного возраста</vt:lpstr>
      <vt:lpstr>Слайд 2</vt:lpstr>
      <vt:lpstr>Задачи театрализованной деятельности </vt:lpstr>
      <vt:lpstr>Слайд 4</vt:lpstr>
      <vt:lpstr>Основные направления развития театрализованной игры состоят в постепенном переходе ребенка:</vt:lpstr>
      <vt:lpstr>Предварительная работа</vt:lpstr>
      <vt:lpstr>Слайд 7</vt:lpstr>
      <vt:lpstr>Методика работы с детьми в старшей группе</vt:lpstr>
      <vt:lpstr>Работа над ролью</vt:lpstr>
      <vt:lpstr>При проведении работы с детьми Т.Н. Доронова рекомендует следующие приемы.</vt:lpstr>
      <vt:lpstr>Слайд 11</vt:lpstr>
      <vt:lpstr>Методика работы с детьми в подготовительной группе</vt:lpstr>
      <vt:lpstr>Работу маленького актера над собой целесообразно осуществлять в виде специальных упражнений (имитирующих те или иные действия)</vt:lpstr>
      <vt:lpstr>Работа над ролью</vt:lpstr>
      <vt:lpstr>В процессе театрализованной деятельности происходит развитие личности ребенка</vt:lpstr>
      <vt:lpstr>Методические рекомендации по организация театрализованной деятельности детей в ДОУ</vt:lpstr>
      <vt:lpstr>Организация предметно-развивающей среды по организации театрализованной деятельности: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театрализованной деятельности в ДОУ. Рекомендации для детей старшего дошкольного возраста.</dc:title>
  <dc:creator>дом</dc:creator>
  <cp:lastModifiedBy>Екатерина</cp:lastModifiedBy>
  <cp:revision>41</cp:revision>
  <dcterms:created xsi:type="dcterms:W3CDTF">2015-04-28T00:22:56Z</dcterms:created>
  <dcterms:modified xsi:type="dcterms:W3CDTF">2016-01-21T12:35:51Z</dcterms:modified>
</cp:coreProperties>
</file>