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59" autoAdjust="0"/>
    <p:restoredTop sz="86420" autoAdjust="0"/>
  </p:normalViewPr>
  <p:slideViewPr>
    <p:cSldViewPr>
      <p:cViewPr varScale="1">
        <p:scale>
          <a:sx n="109" d="100"/>
          <a:sy n="109" d="100"/>
        </p:scale>
        <p:origin x="-48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A1048-8E32-4000-BBAD-289CC88ED3E0}" type="datetimeFigureOut">
              <a:rPr lang="ru-RU" smtClean="0"/>
              <a:pPr/>
              <a:t>23.01.2016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6DE2D-A66E-45F8-B1FD-CAA92033BE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A1048-8E32-4000-BBAD-289CC88ED3E0}" type="datetimeFigureOut">
              <a:rPr lang="ru-RU" smtClean="0"/>
              <a:pPr/>
              <a:t>23.01.2016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6DE2D-A66E-45F8-B1FD-CAA92033BE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A1048-8E32-4000-BBAD-289CC88ED3E0}" type="datetimeFigureOut">
              <a:rPr lang="ru-RU" smtClean="0"/>
              <a:pPr/>
              <a:t>23.01.2016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6DE2D-A66E-45F8-B1FD-CAA92033BE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A1048-8E32-4000-BBAD-289CC88ED3E0}" type="datetimeFigureOut">
              <a:rPr lang="ru-RU" smtClean="0"/>
              <a:pPr/>
              <a:t>23.01.2016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6DE2D-A66E-45F8-B1FD-CAA92033BE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A1048-8E32-4000-BBAD-289CC88ED3E0}" type="datetimeFigureOut">
              <a:rPr lang="ru-RU" smtClean="0"/>
              <a:pPr/>
              <a:t>23.01.2016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6DE2D-A66E-45F8-B1FD-CAA92033BE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A1048-8E32-4000-BBAD-289CC88ED3E0}" type="datetimeFigureOut">
              <a:rPr lang="ru-RU" smtClean="0"/>
              <a:pPr/>
              <a:t>23.01.2016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6DE2D-A66E-45F8-B1FD-CAA92033BE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A1048-8E32-4000-BBAD-289CC88ED3E0}" type="datetimeFigureOut">
              <a:rPr lang="ru-RU" smtClean="0"/>
              <a:pPr/>
              <a:t>23.01.2016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6DE2D-A66E-45F8-B1FD-CAA92033BE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A1048-8E32-4000-BBAD-289CC88ED3E0}" type="datetimeFigureOut">
              <a:rPr lang="ru-RU" smtClean="0"/>
              <a:pPr/>
              <a:t>23.01.2016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6DE2D-A66E-45F8-B1FD-CAA92033BE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A1048-8E32-4000-BBAD-289CC88ED3E0}" type="datetimeFigureOut">
              <a:rPr lang="ru-RU" smtClean="0"/>
              <a:pPr/>
              <a:t>23.01.2016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6DE2D-A66E-45F8-B1FD-CAA92033BE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A1048-8E32-4000-BBAD-289CC88ED3E0}" type="datetimeFigureOut">
              <a:rPr lang="ru-RU" smtClean="0"/>
              <a:pPr/>
              <a:t>23.01.2016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6DE2D-A66E-45F8-B1FD-CAA92033BE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A1048-8E32-4000-BBAD-289CC88ED3E0}" type="datetimeFigureOut">
              <a:rPr lang="ru-RU" smtClean="0"/>
              <a:pPr/>
              <a:t>23.01.2016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9C6DE2D-A66E-45F8-B1FD-CAA92033BE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1CA1048-8E32-4000-BBAD-289CC88ED3E0}" type="datetimeFigureOut">
              <a:rPr lang="ru-RU" smtClean="0"/>
              <a:pPr/>
              <a:t>23.01.2016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9C6DE2D-A66E-45F8-B1FD-CAA92033BEC2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662" y="357166"/>
            <a:ext cx="735811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/>
              <a:t> </a:t>
            </a:r>
            <a:endParaRPr lang="ru-RU" sz="2800" i="1" dirty="0">
              <a:solidFill>
                <a:srgbClr val="002060"/>
              </a:solidFill>
            </a:endParaRPr>
          </a:p>
        </p:txBody>
      </p:sp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642910" y="1563980"/>
            <a:ext cx="7858180" cy="353933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304704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«Трудовое воспитание дошкольников и детей младшего школьного возраста»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23928" y="6165304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Подготовила воспитатель Сергеева Л.С.</a:t>
            </a:r>
            <a:endParaRPr lang="ru-RU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83320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</a:rPr>
              <a:t>        Дидактические </a:t>
            </a:r>
            <a:r>
              <a:rPr lang="ru-RU" sz="4800" b="1" dirty="0">
                <a:solidFill>
                  <a:srgbClr val="FF0000"/>
                </a:solidFill>
              </a:rPr>
              <a:t>игры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b="1" dirty="0">
                <a:solidFill>
                  <a:srgbClr val="0070C0"/>
                </a:solidFill>
              </a:rPr>
              <a:t> </a:t>
            </a:r>
            <a:r>
              <a:rPr lang="ru-RU" sz="2000" b="1" dirty="0" smtClean="0">
                <a:solidFill>
                  <a:srgbClr val="0070C0"/>
                </a:solidFill>
              </a:rPr>
              <a:t>«От садов и лугов» 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Цель: </a:t>
            </a:r>
            <a:r>
              <a:rPr lang="ru-RU" sz="2000" dirty="0" smtClean="0"/>
              <a:t>воспитывать чувство уважения к труду человека.</a:t>
            </a:r>
            <a:r>
              <a:rPr lang="ru-RU" sz="2000" b="1" dirty="0" smtClean="0"/>
              <a:t> </a:t>
            </a:r>
            <a:br>
              <a:rPr lang="ru-RU" sz="2000" b="1" dirty="0" smtClean="0"/>
            </a:br>
            <a:r>
              <a:rPr lang="ru-RU" sz="2000" b="1" dirty="0" smtClean="0">
                <a:solidFill>
                  <a:srgbClr val="0070C0"/>
                </a:solidFill>
              </a:rPr>
              <a:t>«</a:t>
            </a:r>
            <a:r>
              <a:rPr lang="ru-RU" sz="2000" b="1" dirty="0">
                <a:solidFill>
                  <a:srgbClr val="0070C0"/>
                </a:solidFill>
              </a:rPr>
              <a:t>Домашние дела»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Цель: </a:t>
            </a:r>
            <a:r>
              <a:rPr lang="ru-RU" sz="2000" dirty="0" smtClean="0"/>
              <a:t>формировать </a:t>
            </a:r>
            <a:r>
              <a:rPr lang="ru-RU" sz="2000" dirty="0"/>
              <a:t>понятия ребенка о </a:t>
            </a:r>
            <a:r>
              <a:rPr lang="ru-RU" sz="2000" dirty="0" smtClean="0"/>
              <a:t>его </a:t>
            </a:r>
            <a:r>
              <a:rPr lang="ru-RU" sz="2000" dirty="0"/>
              <a:t>обязанностях. Воспитывать  ответственное отношение к труду</a:t>
            </a:r>
            <a:r>
              <a:rPr lang="ru-RU" sz="2000" dirty="0" smtClean="0"/>
              <a:t>.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b="1" dirty="0">
                <a:solidFill>
                  <a:srgbClr val="0070C0"/>
                </a:solidFill>
              </a:rPr>
              <a:t> </a:t>
            </a:r>
            <a:r>
              <a:rPr lang="ru-RU" sz="2000" b="1" dirty="0" smtClean="0">
                <a:solidFill>
                  <a:srgbClr val="0070C0"/>
                </a:solidFill>
              </a:rPr>
              <a:t>«Кто кем работает</a:t>
            </a:r>
            <a:r>
              <a:rPr lang="ru-RU" sz="2000" b="1" dirty="0">
                <a:solidFill>
                  <a:srgbClr val="0070C0"/>
                </a:solidFill>
              </a:rPr>
              <a:t>?»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Цель: </a:t>
            </a:r>
            <a:r>
              <a:rPr lang="ru-RU" sz="2000" dirty="0" smtClean="0"/>
              <a:t>знакомить </a:t>
            </a:r>
            <a:r>
              <a:rPr lang="ru-RU" sz="2000" dirty="0"/>
              <a:t>детей </a:t>
            </a:r>
            <a:r>
              <a:rPr lang="ru-RU" sz="2000" dirty="0" smtClean="0"/>
              <a:t>с различными </a:t>
            </a:r>
            <a:r>
              <a:rPr lang="ru-RU" sz="2000" dirty="0"/>
              <a:t>профессиями </a:t>
            </a:r>
            <a:r>
              <a:rPr lang="ru-RU" sz="2000" dirty="0" smtClean="0"/>
              <a:t>.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>.</a:t>
            </a:r>
            <a:r>
              <a:rPr lang="ru-RU" sz="2000" b="1" dirty="0" smtClean="0">
                <a:solidFill>
                  <a:srgbClr val="0070C0"/>
                </a:solidFill>
              </a:rPr>
              <a:t>«</a:t>
            </a:r>
            <a:r>
              <a:rPr lang="ru-RU" sz="2000" b="1" dirty="0">
                <a:solidFill>
                  <a:srgbClr val="0070C0"/>
                </a:solidFill>
              </a:rPr>
              <a:t>Угадай кто это?»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Цель: формировать представления детей о многих профессиях, учить различать их. Определять, чем они полезны?</a:t>
            </a:r>
            <a:br>
              <a:rPr lang="ru-RU" sz="2000" dirty="0"/>
            </a:br>
            <a:r>
              <a:rPr lang="ru-RU" sz="2000" b="1" dirty="0">
                <a:solidFill>
                  <a:srgbClr val="0070C0"/>
                </a:solidFill>
              </a:rPr>
              <a:t> «Угадай профессию»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Цель: расширять представление детей о профессии; выяснить о какой профессии идет </a:t>
            </a:r>
            <a:r>
              <a:rPr lang="ru-RU" sz="2000" dirty="0" smtClean="0"/>
              <a:t>речь.</a:t>
            </a:r>
            <a:br>
              <a:rPr lang="ru-RU" sz="2000" dirty="0" smtClean="0"/>
            </a:br>
            <a:r>
              <a:rPr lang="ru-RU" sz="2000" b="1" dirty="0" smtClean="0">
                <a:solidFill>
                  <a:srgbClr val="0070C0"/>
                </a:solidFill>
              </a:rPr>
              <a:t> «Что </a:t>
            </a:r>
            <a:r>
              <a:rPr lang="ru-RU" sz="2000" b="1" dirty="0">
                <a:solidFill>
                  <a:srgbClr val="0070C0"/>
                </a:solidFill>
              </a:rPr>
              <a:t>б случилось, если бы не работал (электрик, водитель, врач и др.)?»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/>
              <a:t>Цель: подвести детей к пониманию ценностей любого труда людей</a:t>
            </a:r>
            <a:r>
              <a:rPr lang="ru-RU" sz="1800" dirty="0" smtClean="0"/>
              <a:t>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5286412"/>
          </a:xfrm>
        </p:spPr>
        <p:txBody>
          <a:bodyPr>
            <a:normAutofit/>
          </a:bodyPr>
          <a:lstStyle/>
          <a:p>
            <a:r>
              <a:rPr lang="ru-RU" sz="4800" i="1" dirty="0">
                <a:solidFill>
                  <a:srgbClr val="FF0000"/>
                </a:solidFill>
              </a:rPr>
              <a:t/>
            </a:r>
            <a:br>
              <a:rPr lang="ru-RU" sz="4800" i="1" dirty="0">
                <a:solidFill>
                  <a:srgbClr val="FF0000"/>
                </a:solidFill>
              </a:rPr>
            </a:br>
            <a:endParaRPr lang="ru-RU" sz="4800" i="1" dirty="0">
              <a:solidFill>
                <a:srgbClr val="FF0000"/>
              </a:solidFill>
            </a:endParaRPr>
          </a:p>
        </p:txBody>
      </p:sp>
      <p:pic>
        <p:nvPicPr>
          <p:cNvPr id="3074" name="Picture 2" descr="C:\Users\Пользователь\Desktop\img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571500"/>
            <a:ext cx="8568952" cy="571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098" name="Picture 2" descr="C:\Users\Пользователь\Desktop\img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571500"/>
            <a:ext cx="8640960" cy="571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764704"/>
            <a:ext cx="8786874" cy="458628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Воспитание трудолюбия у ребенка </a:t>
            </a:r>
            <a:r>
              <a:rPr lang="ru-RU" sz="2800" i="1" dirty="0" smtClean="0">
                <a:solidFill>
                  <a:srgbClr val="002060"/>
                </a:solidFill>
              </a:rPr>
              <a:t>– это сложная и многоплановая задача. Ребенок, умеющий справляться с домашней работой, в дальнейшем будет более легко справляться и с различными жизненными трудностями. Привычка к труду делает ребенка ответственным, значимым, самостоятельным. А вот отсутствие желания и умения что-то делать по дому являются признаком инфантильности и эгоизма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836712"/>
            <a:ext cx="9144000" cy="483209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rgbClr val="FF0000"/>
                </a:solidFill>
              </a:rPr>
              <a:t>Самым оптимальным возрастом для приучения ребенка к труду является период </a:t>
            </a:r>
            <a:r>
              <a:rPr lang="ru-RU" sz="4400" b="1" dirty="0" smtClean="0">
                <a:solidFill>
                  <a:srgbClr val="FF0000"/>
                </a:solidFill>
              </a:rPr>
              <a:t>от</a:t>
            </a:r>
            <a:r>
              <a:rPr lang="en-US" sz="4400" b="1" dirty="0" smtClean="0">
                <a:solidFill>
                  <a:srgbClr val="FF0000"/>
                </a:solidFill>
              </a:rPr>
              <a:t>3</a:t>
            </a:r>
            <a:r>
              <a:rPr lang="ru-RU" sz="4400" b="1" dirty="0" smtClean="0">
                <a:solidFill>
                  <a:srgbClr val="FF0000"/>
                </a:solidFill>
              </a:rPr>
              <a:t> </a:t>
            </a:r>
            <a:r>
              <a:rPr lang="ru-RU" sz="4400" b="1" dirty="0">
                <a:solidFill>
                  <a:srgbClr val="FF0000"/>
                </a:solidFill>
              </a:rPr>
              <a:t>– </a:t>
            </a:r>
            <a:r>
              <a:rPr lang="en-US" sz="4400" b="1" dirty="0" smtClean="0">
                <a:solidFill>
                  <a:srgbClr val="FF0000"/>
                </a:solidFill>
              </a:rPr>
              <a:t>6</a:t>
            </a:r>
            <a:r>
              <a:rPr lang="ru-RU" sz="4400" b="1" dirty="0" smtClean="0">
                <a:solidFill>
                  <a:srgbClr val="FF0000"/>
                </a:solidFill>
              </a:rPr>
              <a:t> лет. Через трудовые поручения ребёнок начинает понимать значимость труда в жизни человека.  </a:t>
            </a:r>
            <a:endParaRPr lang="ru-RU" sz="4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571472" y="1021870"/>
            <a:ext cx="8072494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дошкольном и младшем школьном  возрасте детям посильны четыре вида труда.</a:t>
            </a: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Самообслуживание 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Хозяйственно-бытовой труд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Труд в природе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Ручной труд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467544" y="311169"/>
            <a:ext cx="8286808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Что же происходит у детей в процессе трудовой деятельности?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endParaRPr lang="ru-RU" sz="3600" b="1" dirty="0">
              <a:solidFill>
                <a:srgbClr val="FF0000"/>
              </a:solidFill>
              <a:latin typeface="Calibri"/>
              <a:ea typeface="Calibri" pitchFamily="34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/>
              <a:t> </a:t>
            </a:r>
            <a:r>
              <a:rPr lang="ru-RU" b="1" i="1" dirty="0" smtClean="0">
                <a:solidFill>
                  <a:srgbClr val="0070C0"/>
                </a:solidFill>
              </a:rPr>
              <a:t>1. Происходит </a:t>
            </a:r>
            <a:r>
              <a:rPr lang="ru-RU" b="1" i="1" dirty="0">
                <a:solidFill>
                  <a:srgbClr val="0070C0"/>
                </a:solidFill>
              </a:rPr>
              <a:t>физическое и психическое развитие детей, овладение умениями и навыками (умение работать согласованно,  намечать последовательность действий, производить корректировку цели</a:t>
            </a:r>
            <a:r>
              <a:rPr lang="ru-RU" b="1" i="1" dirty="0" smtClean="0">
                <a:solidFill>
                  <a:srgbClr val="0070C0"/>
                </a:solidFill>
              </a:rPr>
              <a:t>.)</a:t>
            </a:r>
            <a:endParaRPr lang="en-US" b="1" i="1" dirty="0" smtClean="0">
              <a:solidFill>
                <a:srgbClr val="0070C0"/>
              </a:solidFill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0070C0"/>
                </a:solidFill>
              </a:rPr>
              <a:t> 2. Способствует </a:t>
            </a:r>
            <a:r>
              <a:rPr lang="ru-RU" b="1" i="1" dirty="0">
                <a:solidFill>
                  <a:srgbClr val="0070C0"/>
                </a:solidFill>
              </a:rPr>
              <a:t>общению детей со сверстниками и взрослыми,  развиваются  индивидуальные  способности</a:t>
            </a:r>
            <a:r>
              <a:rPr lang="ru-RU" b="1" i="1" dirty="0" smtClean="0">
                <a:solidFill>
                  <a:srgbClr val="0070C0"/>
                </a:solidFill>
              </a:rPr>
              <a:t>.</a:t>
            </a:r>
            <a:r>
              <a:rPr lang="ru-RU" b="1" i="1" dirty="0">
                <a:solidFill>
                  <a:srgbClr val="0070C0"/>
                </a:solidFill>
              </a:rPr>
              <a:t> </a:t>
            </a:r>
            <a:endParaRPr lang="en-US" b="1" i="1" dirty="0" smtClean="0">
              <a:solidFill>
                <a:srgbClr val="0070C0"/>
              </a:solidFill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0070C0"/>
                </a:solidFill>
              </a:rPr>
              <a:t>3. Проявляется  </a:t>
            </a:r>
            <a:r>
              <a:rPr lang="ru-RU" b="1" i="1" dirty="0">
                <a:solidFill>
                  <a:srgbClr val="0070C0"/>
                </a:solidFill>
              </a:rPr>
              <a:t>уважение к труду и людям </a:t>
            </a:r>
            <a:r>
              <a:rPr lang="ru-RU" b="1" i="1" dirty="0" smtClean="0">
                <a:solidFill>
                  <a:srgbClr val="0070C0"/>
                </a:solidFill>
              </a:rPr>
              <a:t>труда.</a:t>
            </a:r>
            <a:endParaRPr lang="en-US" b="1" i="1" dirty="0" smtClean="0">
              <a:solidFill>
                <a:srgbClr val="0070C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026" name="Picture 2" descr="P10809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3356992"/>
            <a:ext cx="3312368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C:\Users\Пользователь\Desktop\detsad-139323613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3356992"/>
            <a:ext cx="3161531" cy="256678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500034" y="65515"/>
            <a:ext cx="8286808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Задачи трудового воспитания ребенка 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настолько разносторонни, что для их успешного решения необходимо тесное сотрудничество и взаимодействие ребёнка и взрослого</a:t>
            </a:r>
            <a:r>
              <a:rPr kumimoji="0" lang="ru-RU" sz="2800" b="0" i="1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во время выполнения поставленных </a:t>
            </a:r>
            <a:r>
              <a:rPr lang="ru-RU" sz="2800" i="1" dirty="0" smtClean="0">
                <a:solidFill>
                  <a:srgbClr val="0070C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целей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</p:txBody>
      </p:sp>
      <p:pic>
        <p:nvPicPr>
          <p:cNvPr id="2050" name="Рисунок 4" descr="G:\сергеева л.с\P101052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3284984"/>
            <a:ext cx="3312368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G:\зимний сад\P1070469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3284984"/>
            <a:ext cx="3456384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714356"/>
            <a:ext cx="835824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Самые </a:t>
            </a:r>
            <a:r>
              <a:rPr lang="ru-RU" sz="4400" b="1" dirty="0">
                <a:solidFill>
                  <a:srgbClr val="FF0000"/>
                </a:solidFill>
              </a:rPr>
              <a:t>частые ошибки </a:t>
            </a:r>
            <a:r>
              <a:rPr lang="ru-RU" sz="4400" b="1" dirty="0" smtClean="0">
                <a:solidFill>
                  <a:srgbClr val="FF0000"/>
                </a:solidFill>
              </a:rPr>
              <a:t>взрослых при выполнении работ:</a:t>
            </a: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3143248"/>
            <a:ext cx="814393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>
                <a:solidFill>
                  <a:srgbClr val="0070C0"/>
                </a:solidFill>
              </a:rPr>
              <a:t>– Ироническое, пренебрежительное отношение к труду ребенка. </a:t>
            </a:r>
            <a:endParaRPr lang="ru-RU" sz="3200" b="1" i="1" dirty="0" smtClean="0">
              <a:solidFill>
                <a:srgbClr val="0070C0"/>
              </a:solidFill>
            </a:endParaRPr>
          </a:p>
          <a:p>
            <a:r>
              <a:rPr lang="ru-RU" sz="3200" b="1" i="1" dirty="0" smtClean="0">
                <a:solidFill>
                  <a:srgbClr val="0070C0"/>
                </a:solidFill>
              </a:rPr>
              <a:t>-  </a:t>
            </a:r>
            <a:r>
              <a:rPr lang="ru-RU" sz="3200" b="1" i="1" dirty="0">
                <a:solidFill>
                  <a:srgbClr val="0070C0"/>
                </a:solidFill>
              </a:rPr>
              <a:t>Стремление </a:t>
            </a:r>
            <a:r>
              <a:rPr lang="ru-RU" sz="3200" b="1" i="1" dirty="0" smtClean="0">
                <a:solidFill>
                  <a:srgbClr val="0070C0"/>
                </a:solidFill>
              </a:rPr>
              <a:t>взрослых </a:t>
            </a:r>
            <a:r>
              <a:rPr lang="ru-RU" sz="3200" b="1" i="1" dirty="0">
                <a:solidFill>
                  <a:srgbClr val="0070C0"/>
                </a:solidFill>
              </a:rPr>
              <a:t>все сделать самим</a:t>
            </a:r>
            <a:r>
              <a:rPr lang="ru-RU" sz="3200" b="1" i="1" dirty="0" smtClean="0">
                <a:solidFill>
                  <a:srgbClr val="0070C0"/>
                </a:solidFill>
              </a:rPr>
              <a:t>.</a:t>
            </a:r>
            <a:r>
              <a:rPr lang="ru-RU" sz="3200" b="1" i="1" dirty="0">
                <a:solidFill>
                  <a:srgbClr val="0070C0"/>
                </a:solidFill>
              </a:rPr>
              <a:t> </a:t>
            </a:r>
            <a:endParaRPr lang="ru-RU" sz="3200" b="1" i="1" dirty="0" smtClean="0">
              <a:solidFill>
                <a:srgbClr val="0070C0"/>
              </a:solidFill>
            </a:endParaRPr>
          </a:p>
          <a:p>
            <a:r>
              <a:rPr lang="ru-RU" sz="3200" b="1" i="1" dirty="0" smtClean="0">
                <a:solidFill>
                  <a:srgbClr val="0070C0"/>
                </a:solidFill>
              </a:rPr>
              <a:t>– Приучать </a:t>
            </a:r>
            <a:r>
              <a:rPr lang="ru-RU" sz="3200" b="1" i="1" dirty="0">
                <a:solidFill>
                  <a:srgbClr val="0070C0"/>
                </a:solidFill>
              </a:rPr>
              <a:t>к труду силой. </a:t>
            </a:r>
            <a:endParaRPr lang="ru-RU" sz="3200" b="1" i="1" dirty="0" smtClean="0">
              <a:solidFill>
                <a:srgbClr val="0070C0"/>
              </a:solidFill>
            </a:endParaRPr>
          </a:p>
          <a:p>
            <a:r>
              <a:rPr lang="ru-RU" sz="3200" b="1" i="1" dirty="0" smtClean="0">
                <a:solidFill>
                  <a:srgbClr val="0070C0"/>
                </a:solidFill>
              </a:rPr>
              <a:t>– </a:t>
            </a:r>
            <a:r>
              <a:rPr lang="ru-RU" sz="3200" b="1" i="1" dirty="0">
                <a:solidFill>
                  <a:srgbClr val="0070C0"/>
                </a:solidFill>
              </a:rPr>
              <a:t>Нежелание </a:t>
            </a:r>
            <a:r>
              <a:rPr lang="ru-RU" sz="3200" b="1" i="1" dirty="0" smtClean="0">
                <a:solidFill>
                  <a:srgbClr val="0070C0"/>
                </a:solidFill>
              </a:rPr>
              <a:t> помогать ребёнку. </a:t>
            </a:r>
            <a:endParaRPr lang="ru-RU" sz="3200" b="1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5429288"/>
          </a:xfrm>
        </p:spPr>
        <p:txBody>
          <a:bodyPr>
            <a:normAutofit fontScale="90000"/>
          </a:bodyPr>
          <a:lstStyle/>
          <a:p>
            <a:pPr algn="l"/>
            <a:r>
              <a:rPr lang="ru-RU" sz="5300" b="1" dirty="0">
                <a:solidFill>
                  <a:srgbClr val="FF0000"/>
                </a:solidFill>
              </a:rPr>
              <a:t>Что делать?</a:t>
            </a:r>
            <a:r>
              <a:rPr lang="ru-RU" b="1" dirty="0"/>
              <a:t/>
            </a:r>
            <a:br>
              <a:rPr lang="ru-RU" b="1" dirty="0"/>
            </a:br>
            <a:r>
              <a:rPr lang="ru-RU" sz="3100" b="1" i="1" dirty="0">
                <a:solidFill>
                  <a:srgbClr val="0070C0"/>
                </a:solidFill>
              </a:rPr>
              <a:t>1. Не запрещайте ребенку помогать вам. </a:t>
            </a:r>
            <a:r>
              <a:rPr lang="ru-RU" sz="3100" i="1" dirty="0">
                <a:solidFill>
                  <a:srgbClr val="0070C0"/>
                </a:solidFill>
              </a:rPr>
              <a:t/>
            </a:r>
            <a:br>
              <a:rPr lang="ru-RU" sz="3100" i="1" dirty="0">
                <a:solidFill>
                  <a:srgbClr val="0070C0"/>
                </a:solidFill>
              </a:rPr>
            </a:br>
            <a:r>
              <a:rPr lang="ru-RU" sz="3100" b="1" i="1" dirty="0">
                <a:solidFill>
                  <a:srgbClr val="0070C0"/>
                </a:solidFill>
              </a:rPr>
              <a:t> 2. Превратите </a:t>
            </a:r>
            <a:r>
              <a:rPr lang="ru-RU" sz="3100" b="1" i="1" dirty="0" smtClean="0">
                <a:solidFill>
                  <a:srgbClr val="0070C0"/>
                </a:solidFill>
              </a:rPr>
              <a:t>любую </a:t>
            </a:r>
            <a:r>
              <a:rPr lang="ru-RU" sz="3100" b="1" i="1" dirty="0">
                <a:solidFill>
                  <a:srgbClr val="0070C0"/>
                </a:solidFill>
              </a:rPr>
              <a:t>работу в игру.</a:t>
            </a:r>
            <a:r>
              <a:rPr lang="ru-RU" sz="3100" i="1" dirty="0">
                <a:solidFill>
                  <a:srgbClr val="0070C0"/>
                </a:solidFill>
              </a:rPr>
              <a:t/>
            </a:r>
            <a:br>
              <a:rPr lang="ru-RU" sz="3100" i="1" dirty="0">
                <a:solidFill>
                  <a:srgbClr val="0070C0"/>
                </a:solidFill>
              </a:rPr>
            </a:br>
            <a:r>
              <a:rPr lang="ru-RU" sz="3100" b="1" i="1" dirty="0">
                <a:solidFill>
                  <a:srgbClr val="0070C0"/>
                </a:solidFill>
              </a:rPr>
              <a:t> 3. Еще одно очень важное правило – доверьте ребенку выполнять определенные </a:t>
            </a:r>
            <a:r>
              <a:rPr lang="ru-RU" sz="3100" b="1" i="1" dirty="0" smtClean="0">
                <a:solidFill>
                  <a:srgbClr val="0070C0"/>
                </a:solidFill>
              </a:rPr>
              <a:t>трудовые поручения. </a:t>
            </a:r>
            <a:r>
              <a:rPr lang="ru-RU" sz="3100" i="1" dirty="0">
                <a:solidFill>
                  <a:srgbClr val="0070C0"/>
                </a:solidFill>
              </a:rPr>
              <a:t/>
            </a:r>
            <a:br>
              <a:rPr lang="ru-RU" sz="3100" i="1" dirty="0">
                <a:solidFill>
                  <a:srgbClr val="0070C0"/>
                </a:solidFill>
              </a:rPr>
            </a:br>
            <a:r>
              <a:rPr lang="ru-RU" sz="3100" b="1" i="1" dirty="0">
                <a:solidFill>
                  <a:srgbClr val="0070C0"/>
                </a:solidFill>
              </a:rPr>
              <a:t> 4. </a:t>
            </a:r>
            <a:r>
              <a:rPr lang="ru-RU" sz="3100" b="1" i="1" dirty="0" smtClean="0">
                <a:solidFill>
                  <a:srgbClr val="0070C0"/>
                </a:solidFill>
              </a:rPr>
              <a:t>Чётко объясняйте  </a:t>
            </a:r>
            <a:r>
              <a:rPr lang="ru-RU" sz="3100" b="1" i="1" dirty="0">
                <a:solidFill>
                  <a:srgbClr val="0070C0"/>
                </a:solidFill>
              </a:rPr>
              <a:t>ребенку, что вы от него хотите. </a:t>
            </a:r>
            <a:r>
              <a:rPr lang="ru-RU" i="1" dirty="0">
                <a:solidFill>
                  <a:srgbClr val="0070C0"/>
                </a:solidFill>
              </a:rPr>
              <a:t/>
            </a:r>
            <a:br>
              <a:rPr lang="ru-RU" i="1" dirty="0">
                <a:solidFill>
                  <a:srgbClr val="0070C0"/>
                </a:solidFill>
              </a:rPr>
            </a:br>
            <a:r>
              <a:rPr lang="ru-RU" sz="3100" b="1" i="1" dirty="0">
                <a:solidFill>
                  <a:srgbClr val="0070C0"/>
                </a:solidFill>
              </a:rPr>
              <a:t> 5.  Самое главное – не забываем хвалить ребенка!</a:t>
            </a:r>
            <a:r>
              <a:rPr lang="ru-RU" sz="3100" i="1" dirty="0">
                <a:solidFill>
                  <a:srgbClr val="0070C0"/>
                </a:solidFill>
              </a:rPr>
              <a:t/>
            </a:r>
            <a:br>
              <a:rPr lang="ru-RU" sz="3100" i="1" dirty="0">
                <a:solidFill>
                  <a:srgbClr val="0070C0"/>
                </a:solidFill>
              </a:rPr>
            </a:br>
            <a:r>
              <a:rPr lang="ru-RU" sz="3100" b="1" i="1" dirty="0">
                <a:solidFill>
                  <a:srgbClr val="0070C0"/>
                </a:solidFill>
              </a:rPr>
              <a:t> 6. </a:t>
            </a:r>
            <a:r>
              <a:rPr lang="ru-RU" sz="3100" b="1" i="1" dirty="0" smtClean="0">
                <a:solidFill>
                  <a:srgbClr val="0070C0"/>
                </a:solidFill>
              </a:rPr>
              <a:t> Не </a:t>
            </a:r>
            <a:r>
              <a:rPr lang="ru-RU" sz="3100" b="1" i="1" dirty="0">
                <a:solidFill>
                  <a:srgbClr val="0070C0"/>
                </a:solidFill>
              </a:rPr>
              <a:t>забывайте, что </a:t>
            </a:r>
            <a:r>
              <a:rPr lang="ru-RU" sz="3100" b="1" i="1" dirty="0" smtClean="0">
                <a:solidFill>
                  <a:srgbClr val="0070C0"/>
                </a:solidFill>
              </a:rPr>
              <a:t>взрослые </a:t>
            </a:r>
            <a:r>
              <a:rPr lang="ru-RU" sz="3100" b="1" i="1" dirty="0">
                <a:solidFill>
                  <a:srgbClr val="0070C0"/>
                </a:solidFill>
              </a:rPr>
              <a:t>всегда являются примером для детей.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28604"/>
            <a:ext cx="8606760" cy="5857916"/>
          </a:xfrm>
        </p:spPr>
        <p:txBody>
          <a:bodyPr>
            <a:normAutofit/>
          </a:bodyPr>
          <a:lstStyle/>
          <a:p>
            <a:pPr algn="l"/>
            <a:r>
              <a:rPr lang="ru-RU" sz="3100" b="1" dirty="0">
                <a:solidFill>
                  <a:srgbClr val="FF0000"/>
                </a:solidFill>
              </a:rPr>
              <a:t>Во время ознакомления детей с трудом взрослых, применяются различные методы и приемы:</a:t>
            </a:r>
            <a:r>
              <a:rPr lang="ru-RU" sz="2200" dirty="0"/>
              <a:t/>
            </a:r>
            <a:br>
              <a:rPr lang="ru-RU" sz="2200" dirty="0"/>
            </a:br>
            <a:r>
              <a:rPr lang="ru-RU" sz="2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беседы </a:t>
            </a:r>
            <a:r>
              <a:rPr lang="ru-RU" sz="2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 профессии;</a:t>
            </a:r>
            <a:br>
              <a:rPr lang="ru-RU" sz="2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чтение </a:t>
            </a:r>
            <a:r>
              <a:rPr lang="ru-RU" sz="2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художественной литературы;</a:t>
            </a:r>
            <a:br>
              <a:rPr lang="ru-RU" sz="2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рассматривание </a:t>
            </a:r>
            <a:r>
              <a:rPr lang="ru-RU" sz="2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картин, </a:t>
            </a:r>
            <a:r>
              <a:rPr lang="ru-RU" sz="2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альбомов, презентаций;</a:t>
            </a:r>
            <a:r>
              <a:rPr lang="ru-RU" sz="2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встречи </a:t>
            </a:r>
            <a:r>
              <a:rPr lang="ru-RU" sz="2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 людьми разных профессий;</a:t>
            </a:r>
            <a:br>
              <a:rPr lang="ru-RU" sz="2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экскурсии </a:t>
            </a:r>
            <a:r>
              <a:rPr lang="ru-RU" sz="2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(на </a:t>
            </a:r>
            <a:r>
              <a:rPr lang="ru-RU" sz="2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почту, в  </a:t>
            </a:r>
            <a:r>
              <a:rPr lang="ru-RU" sz="2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библиотеку , </a:t>
            </a:r>
            <a:r>
              <a:rPr lang="ru-RU" sz="2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магазин, аптеку и т.д.);</a:t>
            </a:r>
            <a:br>
              <a:rPr lang="ru-RU" sz="2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изготовление </a:t>
            </a:r>
            <a:r>
              <a:rPr lang="ru-RU" sz="2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подарков друзьям, родителям, знакомым;</a:t>
            </a:r>
            <a:br>
              <a:rPr lang="ru-RU" sz="2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изготовления </a:t>
            </a:r>
            <a:r>
              <a:rPr lang="ru-RU" sz="2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коллективных работ по определенной тематике (для украшения коридоров, групповой </a:t>
            </a:r>
            <a:r>
              <a:rPr lang="ru-RU" sz="2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комнаты);</a:t>
            </a:r>
            <a:r>
              <a:rPr lang="ru-RU" sz="2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изучение </a:t>
            </a:r>
            <a:r>
              <a:rPr lang="ru-RU" sz="2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пословиц и поговорок о труде;</a:t>
            </a:r>
            <a:br>
              <a:rPr lang="ru-RU" sz="2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проведения </a:t>
            </a:r>
            <a:r>
              <a:rPr lang="ru-RU" sz="2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викторин вроде 2Что? Где? Когда?» (О труде взрослых), «Поле чудес» (о разных профессиях);</a:t>
            </a:r>
            <a:br>
              <a:rPr lang="ru-RU" sz="2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-использование </a:t>
            </a:r>
            <a:r>
              <a:rPr lang="ru-RU" sz="2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различных дидактических игр</a:t>
            </a:r>
            <a:r>
              <a:rPr lang="ru-RU" sz="2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216</TotalTime>
  <Words>212</Words>
  <Application>Microsoft Office PowerPoint</Application>
  <PresentationFormat>Экран (4:3)</PresentationFormat>
  <Paragraphs>24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Слайд 1</vt:lpstr>
      <vt:lpstr>Воспитание трудолюбия у ребенка – это сложная и многоплановая задача. Ребенок, умеющий справляться с домашней работой, в дальнейшем будет более легко справляться и с различными жизненными трудностями. Привычка к труду делает ребенка ответственным, значимым, самостоятельным. А вот отсутствие желания и умения что-то делать по дому являются признаком инфантильности и эгоизма</vt:lpstr>
      <vt:lpstr>Слайд 3</vt:lpstr>
      <vt:lpstr>Слайд 4</vt:lpstr>
      <vt:lpstr>Слайд 5</vt:lpstr>
      <vt:lpstr>Слайд 6</vt:lpstr>
      <vt:lpstr>Слайд 7</vt:lpstr>
      <vt:lpstr>Что делать? 1. Не запрещайте ребенку помогать вам.   2. Превратите любую работу в игру.  3. Еще одно очень важное правило – доверьте ребенку выполнять определенные трудовые поручения.   4. Чётко объясняйте  ребенку, что вы от него хотите.   5.  Самое главное – не забываем хвалить ребенка!  6.  Не забывайте, что взрослые всегда являются примером для детей. </vt:lpstr>
      <vt:lpstr>Во время ознакомления детей с трудом взрослых, применяются различные методы и приемы: - беседы о профессии; - чтение художественной литературы; - рассматривание картин, альбомов, презентаций; - встречи с людьми разных профессий; - экскурсии (на почту, в  библиотеку ,  магазин, аптеку и т.д.); - изготовление подарков друзьям, родителям, знакомым; - изготовления коллективных работ по определенной тематике (для украшения коридоров, групповой комнаты); - изучение пословиц и поговорок о труде; - проведения викторин вроде 2Что? Где? Когда?» (О труде взрослых), «Поле чудес» (о разных профессиях); -использование различных дидактических игр.</vt:lpstr>
      <vt:lpstr>        Дидактические игры  «От садов и лугов»  Цель: воспитывать чувство уважения к труду человека.  «Домашние дела» Цель: формировать понятия ребенка о его обязанностях. Воспитывать  ответственное отношение к труду.  «Кто кем работает?» Цель: знакомить детей с различными профессиями . .«Угадай кто это?» Цель: формировать представления детей о многих профессиях, учить различать их. Определять, чем они полезны?  «Угадай профессию» Цель: расширять представление детей о профессии; выяснить о какой профессии идет речь.  «Что б случилось, если бы не работал (электрик, водитель, врач и др.)?» Цель: подвести детей к пониманию ценностей любого труда людей.</vt:lpstr>
      <vt:lpstr> </vt:lpstr>
      <vt:lpstr>Слайд 12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Трудовое воспитание дошкольников и детей младшего школьного возраста</dc:title>
  <dc:creator>Люда</dc:creator>
  <cp:lastModifiedBy>Пользователь</cp:lastModifiedBy>
  <cp:revision>27</cp:revision>
  <dcterms:created xsi:type="dcterms:W3CDTF">2014-03-22T17:01:49Z</dcterms:created>
  <dcterms:modified xsi:type="dcterms:W3CDTF">2016-01-23T10:04:59Z</dcterms:modified>
</cp:coreProperties>
</file>