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7" r:id="rId13"/>
    <p:sldId id="271" r:id="rId14"/>
    <p:sldId id="270" r:id="rId15"/>
    <p:sldId id="268" r:id="rId16"/>
    <p:sldId id="272" r:id="rId17"/>
    <p:sldId id="269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1/23/2016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gif"/><Relationship Id="rId4" Type="http://schemas.openxmlformats.org/officeDocument/2006/relationships/hyperlink" Target="http://smiles.33b.ru/smile.102490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ов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  <p:pic>
        <p:nvPicPr>
          <p:cNvPr id="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41962">
            <a:off x="8114348" y="250309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0" y="1295400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КРУЖОК            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«ПЛАСТИЛИНОВОЕ  ЧУДО»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33600" y="3200400"/>
            <a:ext cx="525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МБДОУ «Детский сад «Солнышко»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Группа «Солнечные зайчики»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Воспитатель Сергеева Т.Д.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</a:rPr>
              <a:t>2013-2014 г.г. </a:t>
            </a:r>
          </a:p>
        </p:txBody>
      </p:sp>
      <p:pic>
        <p:nvPicPr>
          <p:cNvPr id="14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7973">
            <a:off x="4308695" y="5587821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Прожорливая очень,  и днём, и ночью ест.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Стать бабочкою хочет, и набирает вес!</a:t>
            </a:r>
            <a:endParaRPr lang="ru-RU" sz="2800" dirty="0"/>
          </a:p>
        </p:txBody>
      </p:sp>
      <p:pic>
        <p:nvPicPr>
          <p:cNvPr id="3" name="Рисунок 2" descr="SAM_2788.JPG"/>
          <p:cNvPicPr>
            <a:picLocks noChangeAspect="1"/>
          </p:cNvPicPr>
          <p:nvPr/>
        </p:nvPicPr>
        <p:blipFill>
          <a:blip r:embed="rId2" cstate="print"/>
          <a:srcRect t="18107" b="4527"/>
          <a:stretch>
            <a:fillRect/>
          </a:stretch>
        </p:blipFill>
        <p:spPr>
          <a:xfrm>
            <a:off x="1261353" y="1676400"/>
            <a:ext cx="6434847" cy="3733800"/>
          </a:xfrm>
          <a:prstGeom prst="rect">
            <a:avLst/>
          </a:prstGeom>
        </p:spPr>
      </p:pic>
      <p:pic>
        <p:nvPicPr>
          <p:cNvPr id="4" name="Picture 25" descr="93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1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685800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Много ягодок – огней, </a:t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будет осенью на ней.                          И подарит для Алины, Бусы красные рябины.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3" name="Рисунок 2" descr="SAM_2938.JPG"/>
          <p:cNvPicPr>
            <a:picLocks noChangeAspect="1"/>
          </p:cNvPicPr>
          <p:nvPr/>
        </p:nvPicPr>
        <p:blipFill>
          <a:blip r:embed="rId2" cstate="print"/>
          <a:srcRect r="-331" b="22017"/>
          <a:stretch>
            <a:fillRect/>
          </a:stretch>
        </p:blipFill>
        <p:spPr>
          <a:xfrm>
            <a:off x="381000" y="2895600"/>
            <a:ext cx="4313601" cy="2514600"/>
          </a:xfrm>
          <a:prstGeom prst="rect">
            <a:avLst/>
          </a:prstGeom>
        </p:spPr>
      </p:pic>
      <p:pic>
        <p:nvPicPr>
          <p:cNvPr id="4" name="Рисунок 3" descr="SAM_2844.JPG"/>
          <p:cNvPicPr>
            <a:picLocks noChangeAspect="1"/>
          </p:cNvPicPr>
          <p:nvPr/>
        </p:nvPicPr>
        <p:blipFill>
          <a:blip r:embed="rId3" cstate="print"/>
          <a:srcRect t="2469" r="20370"/>
          <a:stretch>
            <a:fillRect/>
          </a:stretch>
        </p:blipFill>
        <p:spPr>
          <a:xfrm>
            <a:off x="5105400" y="457200"/>
            <a:ext cx="3657600" cy="3359888"/>
          </a:xfrm>
          <a:prstGeom prst="rect">
            <a:avLst/>
          </a:prstGeom>
        </p:spPr>
      </p:pic>
      <p:pic>
        <p:nvPicPr>
          <p:cNvPr id="5" name="Picture 25" descr="936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1000"/>
            <a:ext cx="571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Котёнок возится с клубком: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То подползет к нему тайком,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 на клубок начнет кидаться,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Толкнет его, отпрыгнет вбок...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err="1" smtClean="0">
                <a:solidFill>
                  <a:srgbClr val="002060"/>
                </a:solidFill>
              </a:rPr>
              <a:t>Hикак</a:t>
            </a:r>
            <a:r>
              <a:rPr lang="ru-RU" sz="2800" b="1" dirty="0" smtClean="0">
                <a:solidFill>
                  <a:srgbClr val="002060"/>
                </a:solidFill>
              </a:rPr>
              <a:t> не может догадаться,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здесь не мышка, а клубок.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cat6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3505200"/>
            <a:ext cx="2057400" cy="2373923"/>
          </a:xfrm>
          <a:prstGeom prst="rect">
            <a:avLst/>
          </a:prstGeom>
        </p:spPr>
      </p:pic>
      <p:pic>
        <p:nvPicPr>
          <p:cNvPr id="4" name="Рисунок 3" descr="cat1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609600"/>
            <a:ext cx="2133600" cy="2133600"/>
          </a:xfrm>
          <a:prstGeom prst="rect">
            <a:avLst/>
          </a:prstGeom>
        </p:spPr>
      </p:pic>
      <p:pic>
        <p:nvPicPr>
          <p:cNvPr id="5" name="Рисунок 4" descr="SAM_2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3048000"/>
            <a:ext cx="46101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04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Мы весёлые снежинки,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Мы летаем, как пушинки!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нас шапочки резные,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На нас юбки кружевные!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Если холодно вокруг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Весело кружимся,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Если станет вдруг тепло –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 дождик превратимся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AM_2943.JPG"/>
          <p:cNvPicPr>
            <a:picLocks noChangeAspect="1"/>
          </p:cNvPicPr>
          <p:nvPr/>
        </p:nvPicPr>
        <p:blipFill>
          <a:blip r:embed="rId2" cstate="print"/>
          <a:srcRect l="617" t="3086" r="8848" b="1852"/>
          <a:stretch>
            <a:fillRect/>
          </a:stretch>
        </p:blipFill>
        <p:spPr>
          <a:xfrm>
            <a:off x="304800" y="381000"/>
            <a:ext cx="4027714" cy="5638800"/>
          </a:xfrm>
          <a:prstGeom prst="rect">
            <a:avLst/>
          </a:prstGeom>
        </p:spPr>
      </p:pic>
      <p:pic>
        <p:nvPicPr>
          <p:cNvPr id="4" name="Рисунок 3" descr="SAM_3387.JPG"/>
          <p:cNvPicPr>
            <a:picLocks noChangeAspect="1"/>
          </p:cNvPicPr>
          <p:nvPr/>
        </p:nvPicPr>
        <p:blipFill>
          <a:blip r:embed="rId3" cstate="print"/>
          <a:srcRect r="-775" b="21447"/>
          <a:stretch>
            <a:fillRect/>
          </a:stretch>
        </p:blipFill>
        <p:spPr>
          <a:xfrm>
            <a:off x="4451686" y="3886200"/>
            <a:ext cx="469231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0" y="4572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Три шара, ведро, морковка,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И для глаз - два уголька;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Палки-руки вставим ловко: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Лепим мы снеговика.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 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Snegovik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62000" y="3276600"/>
            <a:ext cx="2656885" cy="3312000"/>
          </a:xfrm>
          <a:prstGeom prst="rect">
            <a:avLst/>
          </a:prstGeom>
          <a:noFill/>
        </p:spPr>
      </p:pic>
      <p:pic>
        <p:nvPicPr>
          <p:cNvPr id="4" name="Рисунок 3" descr="SAM_33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2859300"/>
            <a:ext cx="4495800" cy="3371850"/>
          </a:xfrm>
          <a:prstGeom prst="rect">
            <a:avLst/>
          </a:prstGeom>
        </p:spPr>
      </p:pic>
      <p:pic>
        <p:nvPicPr>
          <p:cNvPr id="5" name="Рисунок 4" descr="SAM_33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164" y="346364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4343400"/>
            <a:ext cx="762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Курочка – </a:t>
            </a:r>
            <a:r>
              <a:rPr lang="ru-RU" sz="2800" b="1" dirty="0" err="1" smtClean="0">
                <a:solidFill>
                  <a:srgbClr val="002060"/>
                </a:solidFill>
              </a:rPr>
              <a:t>наседка,помогает</a:t>
            </a:r>
            <a:r>
              <a:rPr lang="ru-RU" sz="2800" b="1" dirty="0" smtClean="0">
                <a:solidFill>
                  <a:srgbClr val="002060"/>
                </a:solidFill>
              </a:rPr>
              <a:t> деткам: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Хочет, чтоб цыплятки, были все в порядке!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Жёлтые комочки радуются </a:t>
            </a:r>
            <a:r>
              <a:rPr lang="ru-RU" sz="2800" b="1" dirty="0" err="1" smtClean="0">
                <a:solidFill>
                  <a:srgbClr val="002060"/>
                </a:solidFill>
              </a:rPr>
              <a:t>квочке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Все за мамой ходят, червячков находят!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AM_33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54477">
            <a:off x="659571" y="623361"/>
            <a:ext cx="4550825" cy="3413119"/>
          </a:xfrm>
          <a:prstGeom prst="rect">
            <a:avLst/>
          </a:prstGeom>
        </p:spPr>
      </p:pic>
      <p:pic>
        <p:nvPicPr>
          <p:cNvPr id="4" name="Picture 7" descr="11m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371600"/>
            <a:ext cx="2319338" cy="196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75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На волнах качаясь, уточка плывет.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То нырнет, то вынырнет, лапками гребет!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AM_3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200" y="1828800"/>
            <a:ext cx="4320400" cy="3240300"/>
          </a:xfrm>
          <a:prstGeom prst="rect">
            <a:avLst/>
          </a:prstGeom>
        </p:spPr>
      </p:pic>
      <p:pic>
        <p:nvPicPr>
          <p:cNvPr id="4" name="Рисунок 3" descr="SAM_34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828800"/>
            <a:ext cx="4267200" cy="3200400"/>
          </a:xfrm>
          <a:prstGeom prst="rect">
            <a:avLst/>
          </a:prstGeom>
        </p:spPr>
      </p:pic>
      <p:pic>
        <p:nvPicPr>
          <p:cNvPr id="5" name="Picture 25" descr="936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00702"/>
            <a:ext cx="9144000" cy="135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0" y="5334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подполье, в каморке,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Живет она в норке.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Серая малышка,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Кто  же это?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SAM_3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3898900" cy="2924175"/>
          </a:xfrm>
          <a:prstGeom prst="rect">
            <a:avLst/>
          </a:prstGeom>
        </p:spPr>
      </p:pic>
      <p:pic>
        <p:nvPicPr>
          <p:cNvPr id="4" name="Рисунок 3" descr="SAM_33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352800"/>
            <a:ext cx="4076700" cy="3057525"/>
          </a:xfrm>
          <a:prstGeom prst="rect">
            <a:avLst/>
          </a:prstGeom>
        </p:spPr>
      </p:pic>
      <p:pic>
        <p:nvPicPr>
          <p:cNvPr id="5" name="Picture 24" descr="97f27d11439029b36899391af86bb20c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038600"/>
            <a:ext cx="2971800" cy="2168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9600"/>
            <a:ext cx="7467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Белая ромашка лепестки - вразлёт,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Мчусь с тобой в ладони, словно вертолёт.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Лепестки – пропеллер, я чуть-чуть лечу.</a:t>
            </a:r>
            <a:br>
              <a:rPr lang="ru-RU" sz="2800" b="1" dirty="0" smtClean="0">
                <a:solidFill>
                  <a:srgbClr val="00B050"/>
                </a:solidFill>
              </a:rPr>
            </a:br>
            <a:r>
              <a:rPr lang="ru-RU" sz="2800" b="1" dirty="0" smtClean="0">
                <a:solidFill>
                  <a:srgbClr val="00B050"/>
                </a:solidFill>
              </a:rPr>
              <a:t>Я ромашку маме, подарить хочу!</a:t>
            </a:r>
          </a:p>
          <a:p>
            <a:endParaRPr lang="ru-RU" dirty="0"/>
          </a:p>
        </p:txBody>
      </p:sp>
      <p:pic>
        <p:nvPicPr>
          <p:cNvPr id="3" name="Рисунок 2" descr="SAM_2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048000"/>
            <a:ext cx="4546600" cy="3409950"/>
          </a:xfrm>
          <a:prstGeom prst="rect">
            <a:avLst/>
          </a:prstGeom>
        </p:spPr>
      </p:pic>
      <p:pic>
        <p:nvPicPr>
          <p:cNvPr id="6" name="Рисунок 5" descr="SAM_2940.JPG"/>
          <p:cNvPicPr>
            <a:picLocks noChangeAspect="1"/>
          </p:cNvPicPr>
          <p:nvPr/>
        </p:nvPicPr>
        <p:blipFill>
          <a:blip r:embed="rId3" cstate="print"/>
          <a:srcRect l="-1029" t="8025" r="617" b="9259"/>
          <a:stretch>
            <a:fillRect/>
          </a:stretch>
        </p:blipFill>
        <p:spPr>
          <a:xfrm>
            <a:off x="304800" y="2895600"/>
            <a:ext cx="3131024" cy="3438993"/>
          </a:xfrm>
          <a:prstGeom prst="rect">
            <a:avLst/>
          </a:prstGeom>
        </p:spPr>
      </p:pic>
      <p:pic>
        <p:nvPicPr>
          <p:cNvPr id="7" name="Рисунок 6" descr="f7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0"/>
            <a:ext cx="2133600" cy="2916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533400"/>
            <a:ext cx="6858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ПРОБЛЕМА:  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слабо развита двигательная  активность рук , отстает  речевое развитие.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95400" y="3200400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ЗНАЧЕНИЕ      ПЛАСТИЛИНОГРАФИИ:        </a:t>
            </a:r>
            <a:r>
              <a:rPr lang="ru-RU" sz="4000" b="1" dirty="0" smtClean="0">
                <a:solidFill>
                  <a:srgbClr val="0070C0"/>
                </a:solidFill>
              </a:rPr>
              <a:t>способствует развитию тонких движений пальцев и всей руки в  целом.</a:t>
            </a:r>
            <a:endParaRPr lang="ru-RU" sz="4000" dirty="0"/>
          </a:p>
        </p:txBody>
      </p:sp>
      <p:pic>
        <p:nvPicPr>
          <p:cNvPr id="4" name="Picture 19" descr="Рисунок1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1576857" cy="241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38200" y="228600"/>
            <a:ext cx="769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Связь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пластилинографии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с другими видами деятельности: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81400" y="3200400"/>
            <a:ext cx="1600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50000"/>
                  </a:schemeClr>
                </a:solidFill>
              </a:rPr>
              <a:t>пластилинография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3200400" y="5181600"/>
            <a:ext cx="2362200" cy="1219200"/>
          </a:xfrm>
          <a:prstGeom prst="wedgeRoundRectCallout">
            <a:avLst>
              <a:gd name="adj1" fmla="val -598"/>
              <a:gd name="adj2" fmla="val -1505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Формирование элементарных математических представлений</a:t>
            </a:r>
            <a:endParaRPr lang="ru-RU" dirty="0"/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457200" y="1981200"/>
            <a:ext cx="2209800" cy="612648"/>
          </a:xfrm>
          <a:prstGeom prst="wedgeRoundRectCallout">
            <a:avLst>
              <a:gd name="adj1" fmla="val 95781"/>
              <a:gd name="adj2" fmla="val 1473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мелкой моторики рук</a:t>
            </a:r>
            <a:endParaRPr lang="ru-RU" dirty="0"/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324600" y="4572000"/>
            <a:ext cx="1828800" cy="612648"/>
          </a:xfrm>
          <a:prstGeom prst="wedgeRoundRectCallout">
            <a:avLst>
              <a:gd name="adj1" fmla="val -119697"/>
              <a:gd name="adj2" fmla="val -1444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Развитие речи</a:t>
            </a:r>
            <a:endParaRPr lang="ru-RU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096000" y="3276600"/>
            <a:ext cx="2438400" cy="612648"/>
          </a:xfrm>
          <a:prstGeom prst="wedgeRoundRectCallout">
            <a:avLst>
              <a:gd name="adj1" fmla="val -89015"/>
              <a:gd name="adj2" fmla="val 48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Ознакомление с окружающим миром</a:t>
            </a:r>
            <a:endParaRPr lang="ru-RU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33400" y="3276600"/>
            <a:ext cx="2057400" cy="612648"/>
          </a:xfrm>
          <a:prstGeom prst="wedgeRoundRectCallout">
            <a:avLst>
              <a:gd name="adj1" fmla="val 97349"/>
              <a:gd name="adj2" fmla="val -1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Художественная литература</a:t>
            </a:r>
            <a:endParaRPr lang="ru-RU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85800" y="4495800"/>
            <a:ext cx="1676400" cy="612648"/>
          </a:xfrm>
          <a:prstGeom prst="wedgeRoundRectCallout">
            <a:avLst>
              <a:gd name="adj1" fmla="val 124208"/>
              <a:gd name="adj2" fmla="val -1376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сенсорика</a:t>
            </a:r>
            <a:endParaRPr lang="ru-RU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429000" y="1524000"/>
            <a:ext cx="2209800" cy="612648"/>
          </a:xfrm>
          <a:prstGeom prst="wedgeRoundRectCallout">
            <a:avLst>
              <a:gd name="adj1" fmla="val -6726"/>
              <a:gd name="adj2" fmla="val 2117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Экологическое воспитание</a:t>
            </a:r>
            <a:endParaRPr lang="ru-RU" dirty="0"/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096000" y="1981200"/>
            <a:ext cx="2438400" cy="612648"/>
          </a:xfrm>
          <a:prstGeom prst="wedgeRoundRectCallout">
            <a:avLst>
              <a:gd name="adj1" fmla="val -88163"/>
              <a:gd name="adj2" fmla="val 1506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Изобразительная деятельность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228600"/>
            <a:ext cx="7543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   </a:t>
            </a: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Развитие ручной умелости у детей младшего дошкольного возраста посредством </a:t>
            </a:r>
            <a:r>
              <a:rPr lang="ru-RU" sz="3200" b="1" dirty="0" err="1" smtClean="0">
                <a:solidFill>
                  <a:srgbClr val="002060"/>
                </a:solidFill>
              </a:rPr>
              <a:t>пластилинографии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813173"/>
            <a:ext cx="81534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З А Д А Ч И: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800" b="1" dirty="0" smtClean="0">
                <a:solidFill>
                  <a:srgbClr val="002060"/>
                </a:solidFill>
              </a:rPr>
              <a:t>1. Учить основным приемам </a:t>
            </a:r>
            <a:r>
              <a:rPr lang="ru-RU" sz="2800" b="1" dirty="0" err="1" smtClean="0">
                <a:solidFill>
                  <a:srgbClr val="002060"/>
                </a:solidFill>
              </a:rPr>
              <a:t>пластили</a:t>
            </a:r>
            <a:r>
              <a:rPr lang="ru-RU" sz="2800" b="1" dirty="0" smtClean="0">
                <a:solidFill>
                  <a:srgbClr val="002060"/>
                </a:solidFill>
              </a:rPr>
              <a:t>- </a:t>
            </a:r>
            <a:r>
              <a:rPr lang="ru-RU" sz="2800" b="1" dirty="0" err="1" smtClean="0">
                <a:solidFill>
                  <a:srgbClr val="002060"/>
                </a:solidFill>
              </a:rPr>
              <a:t>нографии</a:t>
            </a:r>
            <a:r>
              <a:rPr lang="ru-RU" sz="2800" b="1" dirty="0" smtClean="0">
                <a:solidFill>
                  <a:srgbClr val="002060"/>
                </a:solidFill>
              </a:rPr>
              <a:t> (надавливание, размазывание, </a:t>
            </a:r>
            <a:r>
              <a:rPr lang="ru-RU" sz="2800" b="1" dirty="0" err="1" smtClean="0">
                <a:solidFill>
                  <a:srgbClr val="002060"/>
                </a:solidFill>
              </a:rPr>
              <a:t>отщипывание</a:t>
            </a:r>
            <a:r>
              <a:rPr lang="ru-RU" sz="2800" b="1" dirty="0" smtClean="0">
                <a:solidFill>
                  <a:srgbClr val="002060"/>
                </a:solidFill>
              </a:rPr>
              <a:t>, вдавливание).  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2. Учить работать на заданном пространстве.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3.  Учить принимать задачу, слушать и слышать речь воспитателя действовать по образцу, а затем по словесному указанию.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4. Развивать мелкую моторику, координацию движения рук, глазомер.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7" descr="882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2286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81200"/>
            <a:ext cx="4648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</a:rPr>
              <a:t>Сегодня все ликуют 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в руках у детворы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От радости танцуют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Воздушные шары.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Легкие воздушные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Ветерку послушные.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Желтый, красный, </a:t>
            </a:r>
            <a:r>
              <a:rPr lang="ru-RU" sz="2800" b="1" dirty="0" err="1" smtClean="0">
                <a:solidFill>
                  <a:srgbClr val="00B0F0"/>
                </a:solidFill>
              </a:rPr>
              <a:t>голубой</a:t>
            </a:r>
            <a:r>
              <a:rPr lang="ru-RU" sz="2800" b="1" dirty="0" smtClean="0">
                <a:solidFill>
                  <a:srgbClr val="00B0F0"/>
                </a:solidFill>
              </a:rPr>
              <a:t>,</a:t>
            </a:r>
            <a:br>
              <a:rPr lang="ru-RU" sz="2800" b="1" dirty="0" smtClean="0">
                <a:solidFill>
                  <a:srgbClr val="00B0F0"/>
                </a:solidFill>
              </a:rPr>
            </a:br>
            <a:r>
              <a:rPr lang="ru-RU" sz="2800" b="1" dirty="0" smtClean="0">
                <a:solidFill>
                  <a:srgbClr val="00B0F0"/>
                </a:solidFill>
              </a:rPr>
              <a:t>Выбирай себе любой.</a:t>
            </a:r>
            <a:endParaRPr lang="ru-RU" sz="2800" dirty="0"/>
          </a:p>
        </p:txBody>
      </p:sp>
      <p:pic>
        <p:nvPicPr>
          <p:cNvPr id="3" name="Picture 7" descr="453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06648">
            <a:off x="238462" y="502211"/>
            <a:ext cx="1302559" cy="22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884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67275"/>
            <a:ext cx="9810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SAM_2942.JPG"/>
          <p:cNvPicPr>
            <a:picLocks noChangeAspect="1"/>
          </p:cNvPicPr>
          <p:nvPr/>
        </p:nvPicPr>
        <p:blipFill>
          <a:blip r:embed="rId4" cstate="print"/>
          <a:srcRect l="8848" t="4321" r="17078" b="617"/>
          <a:stretch>
            <a:fillRect/>
          </a:stretch>
        </p:blipFill>
        <p:spPr>
          <a:xfrm>
            <a:off x="5486400" y="304800"/>
            <a:ext cx="34290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Росла, росла яблонька,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Подросла.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Цвела, цвела яблонька,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  Отцвела.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Отряхнула яблонька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   Свой наряд.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И поспели яблочки    для ребят.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SAM_25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381000"/>
            <a:ext cx="3860800" cy="2895600"/>
          </a:xfrm>
          <a:prstGeom prst="rect">
            <a:avLst/>
          </a:prstGeom>
        </p:spPr>
      </p:pic>
      <p:pic>
        <p:nvPicPr>
          <p:cNvPr id="4" name="Рисунок 3" descr="Лепим яблочки..JPG"/>
          <p:cNvPicPr>
            <a:picLocks noChangeAspect="1"/>
          </p:cNvPicPr>
          <p:nvPr/>
        </p:nvPicPr>
        <p:blipFill>
          <a:blip r:embed="rId3" cstate="print"/>
          <a:srcRect t="25442" r="353"/>
          <a:stretch>
            <a:fillRect/>
          </a:stretch>
        </p:blipFill>
        <p:spPr>
          <a:xfrm>
            <a:off x="2514600" y="3810000"/>
            <a:ext cx="4226032" cy="2371522"/>
          </a:xfrm>
          <a:prstGeom prst="rect">
            <a:avLst/>
          </a:prstGeom>
        </p:spPr>
      </p:pic>
      <p:pic>
        <p:nvPicPr>
          <p:cNvPr id="5" name="Picture 25" descr="936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075"/>
            <a:ext cx="9144000" cy="10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r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989" y="1905000"/>
            <a:ext cx="2887579" cy="304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47800" y="3810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Солнышко проснулось, деткам улыбнулось.</a:t>
            </a:r>
            <a:endParaRPr lang="ru-RU" sz="3200" dirty="0"/>
          </a:p>
        </p:txBody>
      </p:sp>
      <p:pic>
        <p:nvPicPr>
          <p:cNvPr id="4" name="Рисунок 3" descr="SAM_2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94408">
            <a:off x="3120645" y="1777300"/>
            <a:ext cx="5342609" cy="4006957"/>
          </a:xfrm>
          <a:prstGeom prst="rect">
            <a:avLst/>
          </a:prstGeom>
        </p:spPr>
      </p:pic>
      <p:pic>
        <p:nvPicPr>
          <p:cNvPr id="5" name="Picture 25" descr="936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075"/>
            <a:ext cx="9144000" cy="10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0" y="304800"/>
            <a:ext cx="487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Листья жёлтые танцуют,</a:t>
            </a:r>
          </a:p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 с веток падают, летят.</a:t>
            </a:r>
            <a:b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Эту сказку золотую, </a:t>
            </a:r>
          </a:p>
          <a:p>
            <a:pPr algn="ctr"/>
            <a:r>
              <a:rPr lang="ru-RU" sz="2800" b="1" dirty="0" smtClean="0">
                <a:solidFill>
                  <a:srgbClr val="FF3300"/>
                </a:solidFill>
                <a:latin typeface="Comic Sans MS" pitchFamily="66" charset="0"/>
              </a:rPr>
              <a:t>называют «листопад».</a:t>
            </a:r>
            <a:endParaRPr lang="ru-RU" sz="2800" dirty="0"/>
          </a:p>
        </p:txBody>
      </p:sp>
      <p:pic>
        <p:nvPicPr>
          <p:cNvPr id="3" name="Рисунок 2" descr="SAM_2593.JPG"/>
          <p:cNvPicPr>
            <a:picLocks noChangeAspect="1"/>
          </p:cNvPicPr>
          <p:nvPr/>
        </p:nvPicPr>
        <p:blipFill>
          <a:blip r:embed="rId2" cstate="print"/>
          <a:srcRect t="5195" r="1299"/>
          <a:stretch>
            <a:fillRect/>
          </a:stretch>
        </p:blipFill>
        <p:spPr>
          <a:xfrm>
            <a:off x="1752600" y="2286000"/>
            <a:ext cx="5791200" cy="4171950"/>
          </a:xfrm>
          <a:prstGeom prst="rect">
            <a:avLst/>
          </a:prstGeom>
        </p:spPr>
      </p:pic>
      <p:pic>
        <p:nvPicPr>
          <p:cNvPr id="4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377973">
            <a:off x="7638851" y="5189830"/>
            <a:ext cx="1670290" cy="172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8761">
            <a:off x="12515" y="4914944"/>
            <a:ext cx="1687370" cy="1739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1000" y="609600"/>
            <a:ext cx="4953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Виноград, виноград,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 кучке шарики висят.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Любят кушать эти шарики,</a:t>
            </a:r>
            <a:b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Все от взрослых и до маленьких.</a:t>
            </a:r>
          </a:p>
          <a:p>
            <a:endParaRPr lang="ru-RU" sz="2800" b="1" dirty="0"/>
          </a:p>
        </p:txBody>
      </p:sp>
      <p:pic>
        <p:nvPicPr>
          <p:cNvPr id="3" name="Рисунок 2" descr="SAM_2596.JPG"/>
          <p:cNvPicPr>
            <a:picLocks noChangeAspect="1"/>
          </p:cNvPicPr>
          <p:nvPr/>
        </p:nvPicPr>
        <p:blipFill>
          <a:blip r:embed="rId2" cstate="print"/>
          <a:srcRect r="102" b="21265"/>
          <a:stretch>
            <a:fillRect/>
          </a:stretch>
        </p:blipFill>
        <p:spPr>
          <a:xfrm>
            <a:off x="4648200" y="3276600"/>
            <a:ext cx="3932235" cy="2324417"/>
          </a:xfrm>
          <a:prstGeom prst="rect">
            <a:avLst/>
          </a:prstGeom>
        </p:spPr>
      </p:pic>
      <p:pic>
        <p:nvPicPr>
          <p:cNvPr id="5" name="Picture 25" descr="9366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67075"/>
            <a:ext cx="9144000" cy="10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SAM_2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78383">
            <a:off x="446899" y="975238"/>
            <a:ext cx="3903237" cy="2927428"/>
          </a:xfrm>
          <a:prstGeom prst="rect">
            <a:avLst/>
          </a:prstGeom>
        </p:spPr>
      </p:pic>
      <p:pic>
        <p:nvPicPr>
          <p:cNvPr id="7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29894">
            <a:off x="799396" y="5355552"/>
            <a:ext cx="12811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194</Words>
  <Application>Microsoft Office PowerPoint</Application>
  <PresentationFormat>Экран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XP GAME 2009</cp:lastModifiedBy>
  <cp:revision>16</cp:revision>
  <dcterms:modified xsi:type="dcterms:W3CDTF">2016-01-23T10:08:53Z</dcterms:modified>
</cp:coreProperties>
</file>