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1" r:id="rId10"/>
    <p:sldId id="264" r:id="rId11"/>
    <p:sldId id="265" r:id="rId12"/>
    <p:sldId id="272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C03462-C55F-4D77-8B28-FBF53DACC28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DAC1C8-527E-4A83-AECE-7A6D8ACD6710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FF00"/>
              </a:solidFill>
            </a:rPr>
            <a:t>ребёнок</a:t>
          </a:r>
          <a:endParaRPr lang="ru-RU" sz="1800" b="1" i="1" dirty="0">
            <a:solidFill>
              <a:srgbClr val="FFFF00"/>
            </a:solidFill>
          </a:endParaRPr>
        </a:p>
      </dgm:t>
    </dgm:pt>
    <dgm:pt modelId="{F6AECB89-9528-4E5F-B7BD-CC2CA9FB5F65}" type="parTrans" cxnId="{E1F10B6E-B595-48F8-8796-8C3C506FDCFC}">
      <dgm:prSet/>
      <dgm:spPr/>
      <dgm:t>
        <a:bodyPr/>
        <a:lstStyle/>
        <a:p>
          <a:endParaRPr lang="ru-RU"/>
        </a:p>
      </dgm:t>
    </dgm:pt>
    <dgm:pt modelId="{A71BA5FE-57A4-4B5A-AB5D-78FFCF1F4E9F}" type="sibTrans" cxnId="{E1F10B6E-B595-48F8-8796-8C3C506FDCFC}">
      <dgm:prSet/>
      <dgm:spPr/>
      <dgm:t>
        <a:bodyPr/>
        <a:lstStyle/>
        <a:p>
          <a:endParaRPr lang="ru-RU"/>
        </a:p>
      </dgm:t>
    </dgm:pt>
    <dgm:pt modelId="{1A9C59CA-4E56-4016-9428-7FAA22E75DF2}">
      <dgm:prSet phldrT="[Текст]" custT="1"/>
      <dgm:spPr/>
      <dgm:t>
        <a:bodyPr/>
        <a:lstStyle/>
        <a:p>
          <a:r>
            <a:rPr lang="ru-RU" sz="1100" b="1" dirty="0" smtClean="0"/>
            <a:t>Воспитатели- </a:t>
          </a:r>
          <a:r>
            <a:rPr lang="ru-RU" sz="1100" dirty="0" smtClean="0"/>
            <a:t>Осуществляет общеобразовательную коррекционную работу, направленную на устранение недостатков в сенсорной, аффективно-волевой,  интеллектуальной сферах</a:t>
          </a:r>
          <a:endParaRPr lang="ru-RU" sz="1100" dirty="0"/>
        </a:p>
      </dgm:t>
    </dgm:pt>
    <dgm:pt modelId="{93C58811-B2B4-4B70-A988-1ADD3ADDAF1D}" type="parTrans" cxnId="{8C98EE11-A95A-4AE7-A4A3-0D73F0076631}">
      <dgm:prSet/>
      <dgm:spPr/>
      <dgm:t>
        <a:bodyPr/>
        <a:lstStyle/>
        <a:p>
          <a:endParaRPr lang="ru-RU"/>
        </a:p>
      </dgm:t>
    </dgm:pt>
    <dgm:pt modelId="{65DE6921-2AE1-4979-B2E0-5B2C5D997D30}" type="sibTrans" cxnId="{8C98EE11-A95A-4AE7-A4A3-0D73F0076631}">
      <dgm:prSet/>
      <dgm:spPr/>
      <dgm:t>
        <a:bodyPr/>
        <a:lstStyle/>
        <a:p>
          <a:endParaRPr lang="ru-RU"/>
        </a:p>
      </dgm:t>
    </dgm:pt>
    <dgm:pt modelId="{A7DFCDE4-1F98-4C2C-A543-20F368E90FC2}">
      <dgm:prSet custT="1"/>
      <dgm:spPr/>
      <dgm:t>
        <a:bodyPr/>
        <a:lstStyle/>
        <a:p>
          <a:r>
            <a:rPr lang="ru-RU" sz="1100" b="1" dirty="0" smtClean="0"/>
            <a:t>Учитель-логопед -</a:t>
          </a:r>
          <a:r>
            <a:rPr lang="ru-RU" sz="1100" dirty="0" smtClean="0"/>
            <a:t>Осуществляет развитие речи и коррекцию звукопроизношения</a:t>
          </a:r>
          <a:endParaRPr lang="ru-RU" sz="1100" dirty="0"/>
        </a:p>
      </dgm:t>
    </dgm:pt>
    <dgm:pt modelId="{E9F30C7E-A4B2-4914-931A-24A72E07E912}" type="parTrans" cxnId="{F24E1506-554C-4E46-A27D-12C604A5EA98}">
      <dgm:prSet/>
      <dgm:spPr/>
      <dgm:t>
        <a:bodyPr/>
        <a:lstStyle/>
        <a:p>
          <a:endParaRPr lang="ru-RU"/>
        </a:p>
      </dgm:t>
    </dgm:pt>
    <dgm:pt modelId="{0544DB21-1E09-40D4-8B9D-D6FC66897B17}" type="sibTrans" cxnId="{F24E1506-554C-4E46-A27D-12C604A5EA98}">
      <dgm:prSet/>
      <dgm:spPr/>
      <dgm:t>
        <a:bodyPr/>
        <a:lstStyle/>
        <a:p>
          <a:endParaRPr lang="ru-RU"/>
        </a:p>
      </dgm:t>
    </dgm:pt>
    <dgm:pt modelId="{DDB9059F-26B3-4F5E-BDC6-95803C46C8CE}">
      <dgm:prSet custT="1"/>
      <dgm:spPr/>
      <dgm:t>
        <a:bodyPr/>
        <a:lstStyle/>
        <a:p>
          <a:r>
            <a:rPr lang="ru-RU" sz="1100" b="1" dirty="0" smtClean="0"/>
            <a:t>Педагог-психолог -</a:t>
          </a:r>
          <a:r>
            <a:rPr lang="ru-RU" sz="1100" dirty="0" smtClean="0"/>
            <a:t>Развитие психических процессов, эмоционально-волевой и коммуникативной сферы, развитие мелкой моторики рук</a:t>
          </a:r>
          <a:endParaRPr lang="ru-RU" sz="1100" dirty="0"/>
        </a:p>
      </dgm:t>
    </dgm:pt>
    <dgm:pt modelId="{73B53BD1-2F57-47D4-9AAB-17A1F2F9EF7E}" type="parTrans" cxnId="{345B2388-B8AC-4A9F-B26E-65080278E684}">
      <dgm:prSet/>
      <dgm:spPr/>
      <dgm:t>
        <a:bodyPr/>
        <a:lstStyle/>
        <a:p>
          <a:endParaRPr lang="ru-RU"/>
        </a:p>
      </dgm:t>
    </dgm:pt>
    <dgm:pt modelId="{06960313-5CA9-4EC0-8CA7-0A10D7CC6563}" type="sibTrans" cxnId="{345B2388-B8AC-4A9F-B26E-65080278E684}">
      <dgm:prSet/>
      <dgm:spPr/>
      <dgm:t>
        <a:bodyPr/>
        <a:lstStyle/>
        <a:p>
          <a:endParaRPr lang="ru-RU"/>
        </a:p>
      </dgm:t>
    </dgm:pt>
    <dgm:pt modelId="{DEC7D075-D433-4909-9254-BFFB6D34DCB9}">
      <dgm:prSet custT="1"/>
      <dgm:spPr/>
      <dgm:t>
        <a:bodyPr/>
        <a:lstStyle/>
        <a:p>
          <a:r>
            <a:rPr lang="ru-RU" sz="1100" b="1" dirty="0" smtClean="0"/>
            <a:t>Музыкальный руководитель- </a:t>
          </a:r>
          <a:r>
            <a:rPr lang="ru-RU" sz="1100" dirty="0" smtClean="0"/>
            <a:t>Осуществляет координацию речи, движений и музыки, способствует развитию фонематического слуха, осуществляет </a:t>
          </a:r>
          <a:r>
            <a:rPr lang="ru-RU" sz="1100" dirty="0" err="1" smtClean="0"/>
            <a:t>логоритмические</a:t>
          </a:r>
          <a:r>
            <a:rPr lang="ru-RU" sz="1100" dirty="0" smtClean="0"/>
            <a:t> упражнения</a:t>
          </a:r>
          <a:endParaRPr lang="ru-RU" sz="1100" dirty="0"/>
        </a:p>
      </dgm:t>
    </dgm:pt>
    <dgm:pt modelId="{28CE6B8E-33B6-4641-B576-5F42B2405091}" type="parTrans" cxnId="{01914822-DC9C-456E-A98B-66E70AB8DEFD}">
      <dgm:prSet/>
      <dgm:spPr/>
      <dgm:t>
        <a:bodyPr/>
        <a:lstStyle/>
        <a:p>
          <a:endParaRPr lang="ru-RU"/>
        </a:p>
      </dgm:t>
    </dgm:pt>
    <dgm:pt modelId="{90967E22-5215-49BB-BF11-BDA2A304F4AF}" type="sibTrans" cxnId="{01914822-DC9C-456E-A98B-66E70AB8DEFD}">
      <dgm:prSet/>
      <dgm:spPr/>
      <dgm:t>
        <a:bodyPr/>
        <a:lstStyle/>
        <a:p>
          <a:endParaRPr lang="ru-RU"/>
        </a:p>
      </dgm:t>
    </dgm:pt>
    <dgm:pt modelId="{8802A3EF-8851-4792-97B6-A508C17E1532}">
      <dgm:prSet custT="1"/>
      <dgm:spPr/>
      <dgm:t>
        <a:bodyPr/>
        <a:lstStyle/>
        <a:p>
          <a:r>
            <a:rPr lang="ru-RU" sz="1100" b="1" dirty="0" smtClean="0"/>
            <a:t>Инструктор по физической культуре- </a:t>
          </a:r>
          <a:r>
            <a:rPr lang="ru-RU" sz="1100" dirty="0" smtClean="0"/>
            <a:t>Формирование полноценных двигательных навыков. В процессе организованных занятий работа направлена на устранение нескоординированных движений</a:t>
          </a:r>
          <a:endParaRPr lang="ru-RU" sz="1100" dirty="0"/>
        </a:p>
      </dgm:t>
    </dgm:pt>
    <dgm:pt modelId="{2C9DB5AF-AD3D-475B-A333-5F1838C7ADDC}" type="parTrans" cxnId="{17E39D0E-991B-4BFA-B32D-277E39287619}">
      <dgm:prSet/>
      <dgm:spPr/>
      <dgm:t>
        <a:bodyPr/>
        <a:lstStyle/>
        <a:p>
          <a:endParaRPr lang="ru-RU"/>
        </a:p>
      </dgm:t>
    </dgm:pt>
    <dgm:pt modelId="{26B98E52-8C58-4995-A649-88F297B4A135}" type="sibTrans" cxnId="{17E39D0E-991B-4BFA-B32D-277E39287619}">
      <dgm:prSet/>
      <dgm:spPr/>
      <dgm:t>
        <a:bodyPr/>
        <a:lstStyle/>
        <a:p>
          <a:endParaRPr lang="ru-RU"/>
        </a:p>
      </dgm:t>
    </dgm:pt>
    <dgm:pt modelId="{BFE041E4-1759-4FEF-A12E-4382815F1731}" type="pres">
      <dgm:prSet presAssocID="{56C03462-C55F-4D77-8B28-FBF53DACC28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43C504-57CE-4685-8517-B8D11F051200}" type="pres">
      <dgm:prSet presAssocID="{5BDAC1C8-527E-4A83-AECE-7A6D8ACD6710}" presName="root1" presStyleCnt="0"/>
      <dgm:spPr/>
    </dgm:pt>
    <dgm:pt modelId="{EBE85F41-6621-45FB-B97A-3F89D4C71C4F}" type="pres">
      <dgm:prSet presAssocID="{5BDAC1C8-527E-4A83-AECE-7A6D8ACD6710}" presName="LevelOneTextNode" presStyleLbl="node0" presStyleIdx="0" presStyleCnt="1" custScaleY="213956" custLinFactNeighborX="-5591" custLinFactNeighborY="-29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FB8ADF-1CCD-4E45-87C4-2C908032DE98}" type="pres">
      <dgm:prSet presAssocID="{5BDAC1C8-527E-4A83-AECE-7A6D8ACD6710}" presName="level2hierChild" presStyleCnt="0"/>
      <dgm:spPr/>
    </dgm:pt>
    <dgm:pt modelId="{933879DF-FF3F-4C09-95F0-C7AE19678B8A}" type="pres">
      <dgm:prSet presAssocID="{93C58811-B2B4-4B70-A988-1ADD3ADDAF1D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0FA5FD6B-19E4-4938-8C58-C8CB1AD99247}" type="pres">
      <dgm:prSet presAssocID="{93C58811-B2B4-4B70-A988-1ADD3ADDAF1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2D7B975-3F3E-47B0-9D97-1D56F76894AF}" type="pres">
      <dgm:prSet presAssocID="{1A9C59CA-4E56-4016-9428-7FAA22E75DF2}" presName="root2" presStyleCnt="0"/>
      <dgm:spPr/>
    </dgm:pt>
    <dgm:pt modelId="{D34F359E-BC45-421C-B91A-92A9579398C4}" type="pres">
      <dgm:prSet presAssocID="{1A9C59CA-4E56-4016-9428-7FAA22E75DF2}" presName="LevelTwoTextNode" presStyleLbl="node2" presStyleIdx="0" presStyleCnt="5" custScaleX="2384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C9873C-71D3-4821-960E-151779D82781}" type="pres">
      <dgm:prSet presAssocID="{1A9C59CA-4E56-4016-9428-7FAA22E75DF2}" presName="level3hierChild" presStyleCnt="0"/>
      <dgm:spPr/>
    </dgm:pt>
    <dgm:pt modelId="{10C90780-771A-40BE-901C-C6BC71114024}" type="pres">
      <dgm:prSet presAssocID="{73B53BD1-2F57-47D4-9AAB-17A1F2F9EF7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CB4075A9-9F5E-4E03-8841-85E226A01B50}" type="pres">
      <dgm:prSet presAssocID="{73B53BD1-2F57-47D4-9AAB-17A1F2F9EF7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AA89D12D-7EE8-4494-A4B9-52DEC2924C1D}" type="pres">
      <dgm:prSet presAssocID="{DDB9059F-26B3-4F5E-BDC6-95803C46C8CE}" presName="root2" presStyleCnt="0"/>
      <dgm:spPr/>
    </dgm:pt>
    <dgm:pt modelId="{98EDD37B-3AC8-41CE-86B9-38F5BCEF4111}" type="pres">
      <dgm:prSet presAssocID="{DDB9059F-26B3-4F5E-BDC6-95803C46C8CE}" presName="LevelTwoTextNode" presStyleLbl="node2" presStyleIdx="1" presStyleCnt="5" custScaleX="238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F8D89F-1FFD-46D9-933D-F346C44D2015}" type="pres">
      <dgm:prSet presAssocID="{DDB9059F-26B3-4F5E-BDC6-95803C46C8CE}" presName="level3hierChild" presStyleCnt="0"/>
      <dgm:spPr/>
    </dgm:pt>
    <dgm:pt modelId="{F5F40009-F8AC-4ED2-B6E3-CF6D9422884D}" type="pres">
      <dgm:prSet presAssocID="{E9F30C7E-A4B2-4914-931A-24A72E07E912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1A82700A-7041-48B5-BDAD-3356DEF14009}" type="pres">
      <dgm:prSet presAssocID="{E9F30C7E-A4B2-4914-931A-24A72E07E91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47C534D4-1832-4C67-9179-3BD1A3D2CF8C}" type="pres">
      <dgm:prSet presAssocID="{A7DFCDE4-1F98-4C2C-A543-20F368E90FC2}" presName="root2" presStyleCnt="0"/>
      <dgm:spPr/>
    </dgm:pt>
    <dgm:pt modelId="{B5C94567-37AC-48B5-8AA1-8681F8315407}" type="pres">
      <dgm:prSet presAssocID="{A7DFCDE4-1F98-4C2C-A543-20F368E90FC2}" presName="LevelTwoTextNode" presStyleLbl="node2" presStyleIdx="2" presStyleCnt="5" custScaleX="169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42AB18-AA42-484E-9841-D1647E41E8F1}" type="pres">
      <dgm:prSet presAssocID="{A7DFCDE4-1F98-4C2C-A543-20F368E90FC2}" presName="level3hierChild" presStyleCnt="0"/>
      <dgm:spPr/>
    </dgm:pt>
    <dgm:pt modelId="{F74DB75A-69CD-4107-9A55-189F5704F295}" type="pres">
      <dgm:prSet presAssocID="{28CE6B8E-33B6-4641-B576-5F42B240509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41E9F2FD-1815-4CFA-9411-51A9B2447D44}" type="pres">
      <dgm:prSet presAssocID="{28CE6B8E-33B6-4641-B576-5F42B240509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0E45384-7702-4B9E-86A5-5DF903F86FB3}" type="pres">
      <dgm:prSet presAssocID="{DEC7D075-D433-4909-9254-BFFB6D34DCB9}" presName="root2" presStyleCnt="0"/>
      <dgm:spPr/>
    </dgm:pt>
    <dgm:pt modelId="{57419E30-D59C-4E5A-90FA-23E0336CE253}" type="pres">
      <dgm:prSet presAssocID="{DEC7D075-D433-4909-9254-BFFB6D34DCB9}" presName="LevelTwoTextNode" presStyleLbl="node2" presStyleIdx="3" presStyleCnt="5" custScaleX="239528" custScaleY="100477" custLinFactNeighborX="-514" custLinFactNeighborY="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4440E3-1BCB-45BA-8B84-477A0ADD1C36}" type="pres">
      <dgm:prSet presAssocID="{DEC7D075-D433-4909-9254-BFFB6D34DCB9}" presName="level3hierChild" presStyleCnt="0"/>
      <dgm:spPr/>
    </dgm:pt>
    <dgm:pt modelId="{7C3DB49A-0AC9-44A3-8E4F-94C821A03225}" type="pres">
      <dgm:prSet presAssocID="{2C9DB5AF-AD3D-475B-A333-5F1838C7ADDC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1340880-BD59-43CF-9F34-F29AEFA56FE6}" type="pres">
      <dgm:prSet presAssocID="{2C9DB5AF-AD3D-475B-A333-5F1838C7ADD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33316C0-5DA8-48E7-A1B9-9712E6B5D424}" type="pres">
      <dgm:prSet presAssocID="{8802A3EF-8851-4792-97B6-A508C17E1532}" presName="root2" presStyleCnt="0"/>
      <dgm:spPr/>
    </dgm:pt>
    <dgm:pt modelId="{1CC8B0B5-7275-4C8F-994D-5E00F5E3D533}" type="pres">
      <dgm:prSet presAssocID="{8802A3EF-8851-4792-97B6-A508C17E1532}" presName="LevelTwoTextNode" presStyleLbl="node2" presStyleIdx="4" presStyleCnt="5" custScaleX="238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212F02-2DCC-4A4E-AAB4-D81BB0DEE9EB}" type="pres">
      <dgm:prSet presAssocID="{8802A3EF-8851-4792-97B6-A508C17E1532}" presName="level3hierChild" presStyleCnt="0"/>
      <dgm:spPr/>
    </dgm:pt>
  </dgm:ptLst>
  <dgm:cxnLst>
    <dgm:cxn modelId="{17E39D0E-991B-4BFA-B32D-277E39287619}" srcId="{5BDAC1C8-527E-4A83-AECE-7A6D8ACD6710}" destId="{8802A3EF-8851-4792-97B6-A508C17E1532}" srcOrd="4" destOrd="0" parTransId="{2C9DB5AF-AD3D-475B-A333-5F1838C7ADDC}" sibTransId="{26B98E52-8C58-4995-A649-88F297B4A135}"/>
    <dgm:cxn modelId="{11E77FB0-A1B2-4E78-94B1-D3EDC12CE8B9}" type="presOf" srcId="{93C58811-B2B4-4B70-A988-1ADD3ADDAF1D}" destId="{933879DF-FF3F-4C09-95F0-C7AE19678B8A}" srcOrd="0" destOrd="0" presId="urn:microsoft.com/office/officeart/2005/8/layout/hierarchy2"/>
    <dgm:cxn modelId="{470E8A53-CFA1-4C16-AF89-2888D0C6F31D}" type="presOf" srcId="{A7DFCDE4-1F98-4C2C-A543-20F368E90FC2}" destId="{B5C94567-37AC-48B5-8AA1-8681F8315407}" srcOrd="0" destOrd="0" presId="urn:microsoft.com/office/officeart/2005/8/layout/hierarchy2"/>
    <dgm:cxn modelId="{4F6E3228-90A8-47D0-AD11-46DFFD12F550}" type="presOf" srcId="{E9F30C7E-A4B2-4914-931A-24A72E07E912}" destId="{F5F40009-F8AC-4ED2-B6E3-CF6D9422884D}" srcOrd="0" destOrd="0" presId="urn:microsoft.com/office/officeart/2005/8/layout/hierarchy2"/>
    <dgm:cxn modelId="{E7436181-9675-4F6D-9848-D54D7651D6EE}" type="presOf" srcId="{2C9DB5AF-AD3D-475B-A333-5F1838C7ADDC}" destId="{E1340880-BD59-43CF-9F34-F29AEFA56FE6}" srcOrd="1" destOrd="0" presId="urn:microsoft.com/office/officeart/2005/8/layout/hierarchy2"/>
    <dgm:cxn modelId="{92794EE9-D39F-4A99-A6F4-B2AABCC287CB}" type="presOf" srcId="{2C9DB5AF-AD3D-475B-A333-5F1838C7ADDC}" destId="{7C3DB49A-0AC9-44A3-8E4F-94C821A03225}" srcOrd="0" destOrd="0" presId="urn:microsoft.com/office/officeart/2005/8/layout/hierarchy2"/>
    <dgm:cxn modelId="{95617E9B-886F-4BB1-938B-050E11DC769F}" type="presOf" srcId="{8802A3EF-8851-4792-97B6-A508C17E1532}" destId="{1CC8B0B5-7275-4C8F-994D-5E00F5E3D533}" srcOrd="0" destOrd="0" presId="urn:microsoft.com/office/officeart/2005/8/layout/hierarchy2"/>
    <dgm:cxn modelId="{42E87828-766C-43D5-A0BF-C2F499DBDD17}" type="presOf" srcId="{28CE6B8E-33B6-4641-B576-5F42B2405091}" destId="{F74DB75A-69CD-4107-9A55-189F5704F295}" srcOrd="0" destOrd="0" presId="urn:microsoft.com/office/officeart/2005/8/layout/hierarchy2"/>
    <dgm:cxn modelId="{DE5CD52F-8B33-4FF7-B0AA-62B0DADD3E99}" type="presOf" srcId="{93C58811-B2B4-4B70-A988-1ADD3ADDAF1D}" destId="{0FA5FD6B-19E4-4938-8C58-C8CB1AD99247}" srcOrd="1" destOrd="0" presId="urn:microsoft.com/office/officeart/2005/8/layout/hierarchy2"/>
    <dgm:cxn modelId="{8C98EE11-A95A-4AE7-A4A3-0D73F0076631}" srcId="{5BDAC1C8-527E-4A83-AECE-7A6D8ACD6710}" destId="{1A9C59CA-4E56-4016-9428-7FAA22E75DF2}" srcOrd="0" destOrd="0" parTransId="{93C58811-B2B4-4B70-A988-1ADD3ADDAF1D}" sibTransId="{65DE6921-2AE1-4979-B2E0-5B2C5D997D30}"/>
    <dgm:cxn modelId="{ACECD8C2-B243-4173-848D-79EDB510AD36}" type="presOf" srcId="{E9F30C7E-A4B2-4914-931A-24A72E07E912}" destId="{1A82700A-7041-48B5-BDAD-3356DEF14009}" srcOrd="1" destOrd="0" presId="urn:microsoft.com/office/officeart/2005/8/layout/hierarchy2"/>
    <dgm:cxn modelId="{F24E1506-554C-4E46-A27D-12C604A5EA98}" srcId="{5BDAC1C8-527E-4A83-AECE-7A6D8ACD6710}" destId="{A7DFCDE4-1F98-4C2C-A543-20F368E90FC2}" srcOrd="2" destOrd="0" parTransId="{E9F30C7E-A4B2-4914-931A-24A72E07E912}" sibTransId="{0544DB21-1E09-40D4-8B9D-D6FC66897B17}"/>
    <dgm:cxn modelId="{288C6643-7EEE-4A8E-A2B3-F1E52C4776A4}" type="presOf" srcId="{DEC7D075-D433-4909-9254-BFFB6D34DCB9}" destId="{57419E30-D59C-4E5A-90FA-23E0336CE253}" srcOrd="0" destOrd="0" presId="urn:microsoft.com/office/officeart/2005/8/layout/hierarchy2"/>
    <dgm:cxn modelId="{B73AF2DF-3D87-419D-B454-11D898635D25}" type="presOf" srcId="{DDB9059F-26B3-4F5E-BDC6-95803C46C8CE}" destId="{98EDD37B-3AC8-41CE-86B9-38F5BCEF4111}" srcOrd="0" destOrd="0" presId="urn:microsoft.com/office/officeart/2005/8/layout/hierarchy2"/>
    <dgm:cxn modelId="{01914822-DC9C-456E-A98B-66E70AB8DEFD}" srcId="{5BDAC1C8-527E-4A83-AECE-7A6D8ACD6710}" destId="{DEC7D075-D433-4909-9254-BFFB6D34DCB9}" srcOrd="3" destOrd="0" parTransId="{28CE6B8E-33B6-4641-B576-5F42B2405091}" sibTransId="{90967E22-5215-49BB-BF11-BDA2A304F4AF}"/>
    <dgm:cxn modelId="{2989406B-6D00-478F-9D29-32B0998B0795}" type="presOf" srcId="{56C03462-C55F-4D77-8B28-FBF53DACC284}" destId="{BFE041E4-1759-4FEF-A12E-4382815F1731}" srcOrd="0" destOrd="0" presId="urn:microsoft.com/office/officeart/2005/8/layout/hierarchy2"/>
    <dgm:cxn modelId="{022A5DBD-E737-4C96-BAB4-F21891E507ED}" type="presOf" srcId="{28CE6B8E-33B6-4641-B576-5F42B2405091}" destId="{41E9F2FD-1815-4CFA-9411-51A9B2447D44}" srcOrd="1" destOrd="0" presId="urn:microsoft.com/office/officeart/2005/8/layout/hierarchy2"/>
    <dgm:cxn modelId="{D91356F1-B0F1-459F-B3B8-FB294FBCD620}" type="presOf" srcId="{73B53BD1-2F57-47D4-9AAB-17A1F2F9EF7E}" destId="{CB4075A9-9F5E-4E03-8841-85E226A01B50}" srcOrd="1" destOrd="0" presId="urn:microsoft.com/office/officeart/2005/8/layout/hierarchy2"/>
    <dgm:cxn modelId="{4E0611F1-C30A-40F1-91C6-29FB687FD1E8}" type="presOf" srcId="{5BDAC1C8-527E-4A83-AECE-7A6D8ACD6710}" destId="{EBE85F41-6621-45FB-B97A-3F89D4C71C4F}" srcOrd="0" destOrd="0" presId="urn:microsoft.com/office/officeart/2005/8/layout/hierarchy2"/>
    <dgm:cxn modelId="{B956357D-1F28-48C9-B36C-16C22FF3D6FE}" type="presOf" srcId="{73B53BD1-2F57-47D4-9AAB-17A1F2F9EF7E}" destId="{10C90780-771A-40BE-901C-C6BC71114024}" srcOrd="0" destOrd="0" presId="urn:microsoft.com/office/officeart/2005/8/layout/hierarchy2"/>
    <dgm:cxn modelId="{49C20FFB-3E77-4036-84C8-E047A61D7941}" type="presOf" srcId="{1A9C59CA-4E56-4016-9428-7FAA22E75DF2}" destId="{D34F359E-BC45-421C-B91A-92A9579398C4}" srcOrd="0" destOrd="0" presId="urn:microsoft.com/office/officeart/2005/8/layout/hierarchy2"/>
    <dgm:cxn modelId="{345B2388-B8AC-4A9F-B26E-65080278E684}" srcId="{5BDAC1C8-527E-4A83-AECE-7A6D8ACD6710}" destId="{DDB9059F-26B3-4F5E-BDC6-95803C46C8CE}" srcOrd="1" destOrd="0" parTransId="{73B53BD1-2F57-47D4-9AAB-17A1F2F9EF7E}" sibTransId="{06960313-5CA9-4EC0-8CA7-0A10D7CC6563}"/>
    <dgm:cxn modelId="{E1F10B6E-B595-48F8-8796-8C3C506FDCFC}" srcId="{56C03462-C55F-4D77-8B28-FBF53DACC284}" destId="{5BDAC1C8-527E-4A83-AECE-7A6D8ACD6710}" srcOrd="0" destOrd="0" parTransId="{F6AECB89-9528-4E5F-B7BD-CC2CA9FB5F65}" sibTransId="{A71BA5FE-57A4-4B5A-AB5D-78FFCF1F4E9F}"/>
    <dgm:cxn modelId="{E154CE69-41E8-4967-9E2C-200591878566}" type="presParOf" srcId="{BFE041E4-1759-4FEF-A12E-4382815F1731}" destId="{8743C504-57CE-4685-8517-B8D11F051200}" srcOrd="0" destOrd="0" presId="urn:microsoft.com/office/officeart/2005/8/layout/hierarchy2"/>
    <dgm:cxn modelId="{59C8F145-8CBC-4AB3-AE5C-D8E143E2CB3C}" type="presParOf" srcId="{8743C504-57CE-4685-8517-B8D11F051200}" destId="{EBE85F41-6621-45FB-B97A-3F89D4C71C4F}" srcOrd="0" destOrd="0" presId="urn:microsoft.com/office/officeart/2005/8/layout/hierarchy2"/>
    <dgm:cxn modelId="{6BB214D9-3F6A-4D2A-AA8E-E01AE049FB03}" type="presParOf" srcId="{8743C504-57CE-4685-8517-B8D11F051200}" destId="{47FB8ADF-1CCD-4E45-87C4-2C908032DE98}" srcOrd="1" destOrd="0" presId="urn:microsoft.com/office/officeart/2005/8/layout/hierarchy2"/>
    <dgm:cxn modelId="{83D6E79D-BFC1-4AB4-830E-3006268CEA68}" type="presParOf" srcId="{47FB8ADF-1CCD-4E45-87C4-2C908032DE98}" destId="{933879DF-FF3F-4C09-95F0-C7AE19678B8A}" srcOrd="0" destOrd="0" presId="urn:microsoft.com/office/officeart/2005/8/layout/hierarchy2"/>
    <dgm:cxn modelId="{18E7A3FE-62FC-4689-8651-09A4D23EF0E2}" type="presParOf" srcId="{933879DF-FF3F-4C09-95F0-C7AE19678B8A}" destId="{0FA5FD6B-19E4-4938-8C58-C8CB1AD99247}" srcOrd="0" destOrd="0" presId="urn:microsoft.com/office/officeart/2005/8/layout/hierarchy2"/>
    <dgm:cxn modelId="{9A9D6C8D-6359-4E59-8671-0393B01E2CC5}" type="presParOf" srcId="{47FB8ADF-1CCD-4E45-87C4-2C908032DE98}" destId="{12D7B975-3F3E-47B0-9D97-1D56F76894AF}" srcOrd="1" destOrd="0" presId="urn:microsoft.com/office/officeart/2005/8/layout/hierarchy2"/>
    <dgm:cxn modelId="{2CF0F7C5-34C3-4AA9-B1C0-DEEC0A91CA2E}" type="presParOf" srcId="{12D7B975-3F3E-47B0-9D97-1D56F76894AF}" destId="{D34F359E-BC45-421C-B91A-92A9579398C4}" srcOrd="0" destOrd="0" presId="urn:microsoft.com/office/officeart/2005/8/layout/hierarchy2"/>
    <dgm:cxn modelId="{975A7659-5752-4F77-957C-971006C7D379}" type="presParOf" srcId="{12D7B975-3F3E-47B0-9D97-1D56F76894AF}" destId="{8AC9873C-71D3-4821-960E-151779D82781}" srcOrd="1" destOrd="0" presId="urn:microsoft.com/office/officeart/2005/8/layout/hierarchy2"/>
    <dgm:cxn modelId="{F655912C-9059-439D-90D0-394740A95338}" type="presParOf" srcId="{47FB8ADF-1CCD-4E45-87C4-2C908032DE98}" destId="{10C90780-771A-40BE-901C-C6BC71114024}" srcOrd="2" destOrd="0" presId="urn:microsoft.com/office/officeart/2005/8/layout/hierarchy2"/>
    <dgm:cxn modelId="{E350FED9-AFD6-4AB6-891C-429741B3CC93}" type="presParOf" srcId="{10C90780-771A-40BE-901C-C6BC71114024}" destId="{CB4075A9-9F5E-4E03-8841-85E226A01B50}" srcOrd="0" destOrd="0" presId="urn:microsoft.com/office/officeart/2005/8/layout/hierarchy2"/>
    <dgm:cxn modelId="{AA06F1A0-5867-4990-8463-D6D4EFF0A4B7}" type="presParOf" srcId="{47FB8ADF-1CCD-4E45-87C4-2C908032DE98}" destId="{AA89D12D-7EE8-4494-A4B9-52DEC2924C1D}" srcOrd="3" destOrd="0" presId="urn:microsoft.com/office/officeart/2005/8/layout/hierarchy2"/>
    <dgm:cxn modelId="{B89A4A78-8F51-47FA-8AE2-BB3C219DA1B3}" type="presParOf" srcId="{AA89D12D-7EE8-4494-A4B9-52DEC2924C1D}" destId="{98EDD37B-3AC8-41CE-86B9-38F5BCEF4111}" srcOrd="0" destOrd="0" presId="urn:microsoft.com/office/officeart/2005/8/layout/hierarchy2"/>
    <dgm:cxn modelId="{D0BE3071-B16A-4A0A-823C-0C202A962F75}" type="presParOf" srcId="{AA89D12D-7EE8-4494-A4B9-52DEC2924C1D}" destId="{EAF8D89F-1FFD-46D9-933D-F346C44D2015}" srcOrd="1" destOrd="0" presId="urn:microsoft.com/office/officeart/2005/8/layout/hierarchy2"/>
    <dgm:cxn modelId="{ABA938F6-D078-45A8-9FA7-A36547843D3A}" type="presParOf" srcId="{47FB8ADF-1CCD-4E45-87C4-2C908032DE98}" destId="{F5F40009-F8AC-4ED2-B6E3-CF6D9422884D}" srcOrd="4" destOrd="0" presId="urn:microsoft.com/office/officeart/2005/8/layout/hierarchy2"/>
    <dgm:cxn modelId="{0EF916B6-5781-4D5C-A610-85F09256AA22}" type="presParOf" srcId="{F5F40009-F8AC-4ED2-B6E3-CF6D9422884D}" destId="{1A82700A-7041-48B5-BDAD-3356DEF14009}" srcOrd="0" destOrd="0" presId="urn:microsoft.com/office/officeart/2005/8/layout/hierarchy2"/>
    <dgm:cxn modelId="{46060FA1-87CD-46A8-8B8F-11CCF33C7002}" type="presParOf" srcId="{47FB8ADF-1CCD-4E45-87C4-2C908032DE98}" destId="{47C534D4-1832-4C67-9179-3BD1A3D2CF8C}" srcOrd="5" destOrd="0" presId="urn:microsoft.com/office/officeart/2005/8/layout/hierarchy2"/>
    <dgm:cxn modelId="{D6F11B5B-53D2-47D7-AD77-E234059E6FAD}" type="presParOf" srcId="{47C534D4-1832-4C67-9179-3BD1A3D2CF8C}" destId="{B5C94567-37AC-48B5-8AA1-8681F8315407}" srcOrd="0" destOrd="0" presId="urn:microsoft.com/office/officeart/2005/8/layout/hierarchy2"/>
    <dgm:cxn modelId="{D4485097-5D8C-4FB0-83EA-51EC4EBB86D5}" type="presParOf" srcId="{47C534D4-1832-4C67-9179-3BD1A3D2CF8C}" destId="{8242AB18-AA42-484E-9841-D1647E41E8F1}" srcOrd="1" destOrd="0" presId="urn:microsoft.com/office/officeart/2005/8/layout/hierarchy2"/>
    <dgm:cxn modelId="{606F7462-89E9-4E30-BF27-249E53611677}" type="presParOf" srcId="{47FB8ADF-1CCD-4E45-87C4-2C908032DE98}" destId="{F74DB75A-69CD-4107-9A55-189F5704F295}" srcOrd="6" destOrd="0" presId="urn:microsoft.com/office/officeart/2005/8/layout/hierarchy2"/>
    <dgm:cxn modelId="{E5419B71-3590-4B87-A896-9E8BA059EABF}" type="presParOf" srcId="{F74DB75A-69CD-4107-9A55-189F5704F295}" destId="{41E9F2FD-1815-4CFA-9411-51A9B2447D44}" srcOrd="0" destOrd="0" presId="urn:microsoft.com/office/officeart/2005/8/layout/hierarchy2"/>
    <dgm:cxn modelId="{9DDF8C95-4F65-4C9B-A5AD-53F27962AE45}" type="presParOf" srcId="{47FB8ADF-1CCD-4E45-87C4-2C908032DE98}" destId="{40E45384-7702-4B9E-86A5-5DF903F86FB3}" srcOrd="7" destOrd="0" presId="urn:microsoft.com/office/officeart/2005/8/layout/hierarchy2"/>
    <dgm:cxn modelId="{CF9E22CE-FE89-4095-B9F9-2EB3678F3EA2}" type="presParOf" srcId="{40E45384-7702-4B9E-86A5-5DF903F86FB3}" destId="{57419E30-D59C-4E5A-90FA-23E0336CE253}" srcOrd="0" destOrd="0" presId="urn:microsoft.com/office/officeart/2005/8/layout/hierarchy2"/>
    <dgm:cxn modelId="{D8FB48C0-92A6-4793-BE5E-1CB8E70F0652}" type="presParOf" srcId="{40E45384-7702-4B9E-86A5-5DF903F86FB3}" destId="{A84440E3-1BCB-45BA-8B84-477A0ADD1C36}" srcOrd="1" destOrd="0" presId="urn:microsoft.com/office/officeart/2005/8/layout/hierarchy2"/>
    <dgm:cxn modelId="{F028E5BD-F018-4F22-95A9-400A8F1ACC36}" type="presParOf" srcId="{47FB8ADF-1CCD-4E45-87C4-2C908032DE98}" destId="{7C3DB49A-0AC9-44A3-8E4F-94C821A03225}" srcOrd="8" destOrd="0" presId="urn:microsoft.com/office/officeart/2005/8/layout/hierarchy2"/>
    <dgm:cxn modelId="{7296BED1-F3E7-4977-8CC2-AC743017F460}" type="presParOf" srcId="{7C3DB49A-0AC9-44A3-8E4F-94C821A03225}" destId="{E1340880-BD59-43CF-9F34-F29AEFA56FE6}" srcOrd="0" destOrd="0" presId="urn:microsoft.com/office/officeart/2005/8/layout/hierarchy2"/>
    <dgm:cxn modelId="{AEF52F32-F273-40BE-80CC-BE863D2B13FA}" type="presParOf" srcId="{47FB8ADF-1CCD-4E45-87C4-2C908032DE98}" destId="{733316C0-5DA8-48E7-A1B9-9712E6B5D424}" srcOrd="9" destOrd="0" presId="urn:microsoft.com/office/officeart/2005/8/layout/hierarchy2"/>
    <dgm:cxn modelId="{53F5875D-8DC7-497B-B6C6-4EB5CD5D96A6}" type="presParOf" srcId="{733316C0-5DA8-48E7-A1B9-9712E6B5D424}" destId="{1CC8B0B5-7275-4C8F-994D-5E00F5E3D533}" srcOrd="0" destOrd="0" presId="urn:microsoft.com/office/officeart/2005/8/layout/hierarchy2"/>
    <dgm:cxn modelId="{C838BC06-AEDE-4BB5-A4BB-8593AB4501FF}" type="presParOf" srcId="{733316C0-5DA8-48E7-A1B9-9712E6B5D424}" destId="{09212F02-2DCC-4A4E-AAB4-D81BB0DEE9EB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FDD8EC-249A-4D8D-A3D8-68C840C70B0D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725935-BFE8-4A26-B29B-C4CE605B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15"/>
            <a:ext cx="7772400" cy="145733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Особенности организации работы учителя-логопеда по коррекции общего недоразвития речи отягощённого </a:t>
            </a:r>
            <a:r>
              <a:rPr lang="ru-RU" sz="2000" dirty="0" err="1" smtClean="0"/>
              <a:t>билигвизмом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29556" cy="2400320"/>
          </a:xfrm>
        </p:spPr>
        <p:txBody>
          <a:bodyPr>
            <a:normAutofit/>
          </a:bodyPr>
          <a:lstStyle/>
          <a:p>
            <a:r>
              <a:rPr lang="ru-RU" dirty="0" smtClean="0"/>
              <a:t>					</a:t>
            </a:r>
          </a:p>
          <a:p>
            <a:endParaRPr lang="ru-RU" dirty="0"/>
          </a:p>
          <a:p>
            <a:r>
              <a:rPr lang="ru-RU" dirty="0" smtClean="0"/>
              <a:t>									</a:t>
            </a:r>
          </a:p>
          <a:p>
            <a:r>
              <a:rPr lang="ru-RU" sz="1600" dirty="0"/>
              <a:t>	</a:t>
            </a:r>
            <a:r>
              <a:rPr lang="ru-RU" sz="1600" dirty="0" smtClean="0"/>
              <a:t>			Подготовила: ГЛАДЫШКО Н.В.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142852"/>
            <a:ext cx="328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МДОУ «Детский сад  №24 с. Крутой Лог»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42872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70C0"/>
                </a:solidFill>
              </a:rPr>
              <a:t>Комплексная модель коррекционно-развивающей деятельности специалистов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428736"/>
          <a:ext cx="857256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	Работа </a:t>
            </a:r>
            <a:r>
              <a:rPr lang="ru-RU" dirty="0" smtClean="0">
                <a:solidFill>
                  <a:srgbClr val="0070C0"/>
                </a:solidFill>
              </a:rPr>
              <a:t>с родителями.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1600" dirty="0" smtClean="0"/>
              <a:t>Научиться любить, сочувствовать, радоваться и быть счастливым, ребенок может только с постоянной поддержкой взрослого, его позитивного воздействия на </a:t>
            </a:r>
            <a:r>
              <a:rPr lang="ru-RU" sz="1600" dirty="0" err="1" smtClean="0"/>
              <a:t>ребенка.И</a:t>
            </a:r>
            <a:r>
              <a:rPr lang="ru-RU" sz="1600" dirty="0" smtClean="0"/>
              <a:t> как бы грамотно не был организован учебный процесс, невозможно достигнуть поставленной цели без постоянного взаимодействия с семьей.</a:t>
            </a:r>
          </a:p>
          <a:p>
            <a:pPr lvl="1"/>
            <a:r>
              <a:rPr lang="ru-RU" sz="1600" dirty="0" smtClean="0"/>
              <a:t>Именно в семье находится речевая среда, формируется характер, закладываются жизненные позиции. Важно взаимодействие с родителями, они должны быть не сторонними наблюдателями, а активными участниками в овладении языком.</a:t>
            </a:r>
          </a:p>
          <a:p>
            <a:pPr lvl="1"/>
            <a:r>
              <a:rPr lang="ru-RU" sz="1600" dirty="0" smtClean="0"/>
              <a:t>Необходимо работать таким образом, чтобы родитель смог преодолеть родительский авторитаризм и увидеть мир с позиции ребенка, достичь понимания необходимости своевременного устранения речевых нарушений в процессе изучения ребенком неродного языка.</a:t>
            </a:r>
          </a:p>
          <a:p>
            <a:pPr lvl="1"/>
            <a:r>
              <a:rPr lang="ru-RU" sz="1600" dirty="0" smtClean="0"/>
              <a:t>Знание русского языка становится сегодня условием успешной социализации ребенка, дает возможность самореализации личности, а также возможность получения дальнейшего образования.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Century Schoolbook" panose="02040604050505020304" pitchFamily="18" charset="0"/>
              </a:rPr>
              <a:t>		Результативность 				логопедической </a:t>
            </a:r>
            <a:r>
              <a:rPr lang="ru-RU" b="1" dirty="0" smtClean="0">
                <a:solidFill>
                  <a:srgbClr val="0070C0"/>
                </a:solidFill>
                <a:latin typeface="Century Schoolbook" panose="02040604050505020304" pitchFamily="18" charset="0"/>
              </a:rPr>
              <a:t>работы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Результативность работы логопеда отмечается у детей с двуязычием, если они успешно адаптированы в социуме. Эта адаптация включает закрепление знаний, умений и навыков, предусмотренных программой; достижение успешности в обучении письму, чтению. Сведения, полученные детьми на занятиях, систематизируют и углубляют знания, полученные на уроках русского языка. Логопедические занятия расширяют знания детей об окружающем мире, помогают усвоить необходимые языковые средства (словарь, грамматический строй), способствуют более успешной адаптации в школьном коллективе. Целенаправленная работа на занятиях учителя-логопеда повышает общую успеваемость ребёнка, внимание к языковым явлениям, улучшает запоминание речевого материала, а значит, улучшает его внутренний психологический настрой, мотивацию на обучение.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	Развитие </a:t>
            </a:r>
            <a:r>
              <a:rPr lang="ru-RU" dirty="0" smtClean="0">
                <a:solidFill>
                  <a:srgbClr val="0070C0"/>
                </a:solidFill>
              </a:rPr>
              <a:t>мелкой моторики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IMG_003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60400" y="2667000"/>
            <a:ext cx="3251200" cy="2438400"/>
          </a:xfrm>
        </p:spPr>
      </p:pic>
      <p:pic>
        <p:nvPicPr>
          <p:cNvPr id="6" name="Содержимое 5" descr="IMG_0031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73575" y="2667000"/>
            <a:ext cx="3251200" cy="2438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Развитие </a:t>
            </a:r>
            <a:r>
              <a:rPr lang="ru-RU" dirty="0" smtClean="0">
                <a:solidFill>
                  <a:srgbClr val="0070C0"/>
                </a:solidFill>
              </a:rPr>
              <a:t>фонематического слуха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IMG_003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60400" y="2667000"/>
            <a:ext cx="3251200" cy="2438400"/>
          </a:xfrm>
        </p:spPr>
      </p:pic>
      <p:pic>
        <p:nvPicPr>
          <p:cNvPr id="6" name="Содержимое 5" descr="IMG_0042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73575" y="2667000"/>
            <a:ext cx="3251200" cy="2438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Знакомство </a:t>
            </a:r>
            <a:r>
              <a:rPr lang="ru-RU" dirty="0" smtClean="0">
                <a:solidFill>
                  <a:srgbClr val="0070C0"/>
                </a:solidFill>
              </a:rPr>
              <a:t>с родовыми понятиями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IMG_004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60400" y="2667000"/>
            <a:ext cx="3251200" cy="2438400"/>
          </a:xfrm>
        </p:spPr>
      </p:pic>
      <p:pic>
        <p:nvPicPr>
          <p:cNvPr id="10" name="Содержимое 9" descr="IMG_0048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 rot="16200000">
            <a:off x="4473575" y="2667000"/>
            <a:ext cx="3251200" cy="2438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Развитие </a:t>
            </a:r>
            <a:r>
              <a:rPr lang="ru-RU" dirty="0" smtClean="0">
                <a:solidFill>
                  <a:srgbClr val="0070C0"/>
                </a:solidFill>
              </a:rPr>
              <a:t>мыслительных процессов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IMG_005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60400" y="2667000"/>
            <a:ext cx="3251200" cy="2438400"/>
          </a:xfrm>
        </p:spPr>
      </p:pic>
      <p:pic>
        <p:nvPicPr>
          <p:cNvPr id="8" name="Содержимое 7" descr="IMG_0054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73575" y="2667000"/>
            <a:ext cx="3251200" cy="2438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Что такое билингвизм.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Билингвами называют тех людей, которые могут понимать и говорить более чем на одном языке.</a:t>
            </a:r>
          </a:p>
          <a:p>
            <a:r>
              <a:rPr lang="ru-RU" sz="1600" dirty="0" smtClean="0"/>
              <a:t>Для логопедии билингвизм представляет собой особый интерес, так как он нередко становится причиной возникновения специфического рода речевых ошибок, обусловленных как особенностями взаимодействия речевых систем, так и нарушениями речевого развития ребенка.</a:t>
            </a:r>
          </a:p>
          <a:p>
            <a:r>
              <a:rPr lang="ru-RU" sz="1600" dirty="0" smtClean="0"/>
              <a:t>Фактор билингвизма для детей с речевой патологией является отягощающим, что сказывается на развитии речевой и познавательной сферы.</a:t>
            </a:r>
          </a:p>
          <a:p>
            <a:r>
              <a:rPr lang="ru-RU" sz="1600" dirty="0" smtClean="0"/>
              <a:t>Исследования, проведенные учеными различных стран, опровергают широкое распространенное мнение, что маленький ребенок всегда схватывает второй язык « на лету», что усвоение его не требует никаких усилий от самого ребенка и окружающих его взрослых. Наоборот, овладение двумя языками вызывает трудности, да и речь на обоих языках развивается неравномерно. Ребенок не имеющий проявлений речевой патологии, усваивает полностью все </a:t>
            </a:r>
            <a:r>
              <a:rPr lang="ru-RU" sz="1600" dirty="0" err="1" smtClean="0"/>
              <a:t>компаненты</a:t>
            </a:r>
            <a:r>
              <a:rPr lang="ru-RU" sz="1600" dirty="0" smtClean="0"/>
              <a:t> новой языковой системы, но, как правило, в его речи сохраняются ошибки межъязыковой интерференции, акцент и другие особенности, отражающие взаимодействие двух языков.</a:t>
            </a:r>
          </a:p>
          <a:p>
            <a:r>
              <a:rPr lang="ru-RU" sz="1600" dirty="0" smtClean="0"/>
              <a:t>Оптимальным для усвоения второго языка является 4-7летний возраст ребенка.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Организация коррекционно-		развивающей работы.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Какая бы форма патологии речи ни была присуща ребенку, речь не минует в своем развитии основных периодов: овладение просодикой, звукопроизношением, слоговой структурой слова, накопление словаря, формирование грамматических конструкций и связной речи.</a:t>
            </a:r>
          </a:p>
          <a:p>
            <a:r>
              <a:rPr lang="ru-RU" sz="1600" dirty="0" smtClean="0"/>
              <a:t>Для детей с недоразвитием речи характерно отсутствие четкости периодов речевого развития, характерно длительное «</a:t>
            </a:r>
            <a:r>
              <a:rPr lang="ru-RU" sz="1600" dirty="0" err="1" smtClean="0"/>
              <a:t>застревание</a:t>
            </a:r>
            <a:r>
              <a:rPr lang="ru-RU" sz="1600" dirty="0" smtClean="0"/>
              <a:t>» на некоторых этапах формирования речи при одновременном усвоении элементов следующего этапа.</a:t>
            </a:r>
          </a:p>
          <a:p>
            <a:r>
              <a:rPr lang="ru-RU" sz="1600" dirty="0" smtClean="0"/>
              <a:t>Педагогам в работе с детьми билингвами рекомендуется использование «Программы логопедической работы с детьми, овладевающими русским (неродным) языком. Авторы Филичева Т.Б., Чиркина Г.В., Туманова Т.В.</a:t>
            </a:r>
          </a:p>
          <a:p>
            <a:endParaRPr lang="ru-RU" sz="1600" dirty="0" smtClean="0"/>
          </a:p>
          <a:p>
            <a:r>
              <a:rPr lang="ru-RU" sz="1600" dirty="0" smtClean="0"/>
              <a:t>Авторы программы предлагают в логопедической работе по преодолению речевых нарушений у детей, овладевающих русским языком, реализовать  четыре группы задач.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Формирование звуковой 				стороны речи.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Сформировать у детей правильное произношение всех звуков русского языка как в изолированной позиции, так и в составе слова;</a:t>
            </a:r>
          </a:p>
          <a:p>
            <a:r>
              <a:rPr lang="ru-RU" sz="1600" dirty="0" smtClean="0"/>
              <a:t>Добиться овладения основными фонетическими противопоставлениями русского языка- твердостью- мягкостью и глухостью- звонкостью согласных;</a:t>
            </a:r>
          </a:p>
          <a:p>
            <a:r>
              <a:rPr lang="ru-RU" sz="1600" dirty="0" smtClean="0"/>
              <a:t>Развивать навык различения на слух усвоенных в произношении звуков ( в составе слова и изолированно) для подготовки к элементарному звуковому анализу;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Лексика русского языка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Обеспечить постепенное овладение детьми с неродным русским языком лексическим объемом импрессивной и экспрессивной речи, предусмотренной программой для детей с общим недоразвитием речи.</a:t>
            </a:r>
          </a:p>
          <a:p>
            <a:r>
              <a:rPr lang="ru-RU" sz="1600" dirty="0" smtClean="0"/>
              <a:t>Активизировать употребление новых слов в различных синтаксических конструкциях, организуя различные игровые ситуации.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	Формирование грамматики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 формировать практическое представление о грамматическом роде существительных;</a:t>
            </a:r>
          </a:p>
          <a:p>
            <a:r>
              <a:rPr lang="ru-RU" sz="1600" dirty="0" smtClean="0"/>
              <a:t>Учить обозначать множественность предметов, используя окончания существительных;</a:t>
            </a:r>
          </a:p>
          <a:p>
            <a:r>
              <a:rPr lang="ru-RU" sz="1600" dirty="0" smtClean="0"/>
              <a:t>Научить согласовывать прилагательные с существительными в роде и числе;</a:t>
            </a:r>
          </a:p>
          <a:p>
            <a:r>
              <a:rPr lang="ru-RU" sz="1600" dirty="0" smtClean="0"/>
              <a:t>Учить употреблять глаголы в повелительном наклонении;</a:t>
            </a:r>
          </a:p>
          <a:p>
            <a:r>
              <a:rPr lang="ru-RU" sz="1600" dirty="0" smtClean="0"/>
              <a:t>Учить изменять глагол в настоящем времени по лицам;</a:t>
            </a:r>
          </a:p>
          <a:p>
            <a:r>
              <a:rPr lang="ru-RU" sz="1600" dirty="0" smtClean="0"/>
              <a:t>Учить употреблять предлоги для обозначения местонахождения предметов в сочетании с соответствующими падежными формами существительных;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			Связная речь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Учить детей самостоятельно строить фразы различной конструкции для описания различных ситуаций;</a:t>
            </a:r>
          </a:p>
          <a:p>
            <a:r>
              <a:rPr lang="ru-RU" sz="1600" dirty="0" smtClean="0"/>
              <a:t>Развивать диалогическую речь на русском языке; </a:t>
            </a:r>
          </a:p>
          <a:p>
            <a:r>
              <a:rPr lang="ru-RU" sz="1600" dirty="0" smtClean="0"/>
              <a:t>Формировать способы построения высказываний, служащих решению коммуникативных задач (просьба, отрицание, описание и.т.д.)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Century Schoolbook" pitchFamily="18" charset="0"/>
              </a:rPr>
              <a:t>ОРГАНИЗАЦИЯ КОРРЕКЦИОННОЙ 			ДЕЯТЕЛЬНОСТИ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Для того, чтобы добиться положительных результатов в работе необходимо:</a:t>
            </a:r>
          </a:p>
          <a:p>
            <a:r>
              <a:rPr lang="ru-RU" sz="1600" dirty="0" smtClean="0"/>
              <a:t>Применение принципов индивидуализации коррекционного воздействия;</a:t>
            </a:r>
          </a:p>
          <a:p>
            <a:r>
              <a:rPr lang="ru-RU" sz="1600" dirty="0" smtClean="0"/>
              <a:t>Внедрение технологии интегрированного обучения в процессе коррекции речевых нарушений;</a:t>
            </a:r>
          </a:p>
          <a:p>
            <a:r>
              <a:rPr lang="ru-RU" sz="1600" dirty="0" smtClean="0"/>
              <a:t>Использование игровых технологий для формирования положительной мотивации к занятиям;</a:t>
            </a:r>
          </a:p>
          <a:p>
            <a:r>
              <a:rPr lang="ru-RU" sz="1600" dirty="0" smtClean="0"/>
              <a:t>Коррекционная работа должна проходить в условиях комплексного воздействия ( логопедического и  педагогического), важно взаимодействие  узких специалистов в овладении ребенка билингва русским языком.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	ОРГАНИЗАЦИЯ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КОРРЕКЦИОННОЙ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			ДЕЯТЕЛЬНОСТИ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периоде обучения – индивидуальные занятия.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периоде – подгрупповые (3-5 человек) занятия.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третьем периоде – групповые (12 человек) занятия совместно с русскоязычными детьми.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Продолжительность занятий: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группе – 20-25 минут;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подготовительной группе – 30-35 минут.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Дети-билингвы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к категории детей с особыми образовательными потребностями. Инклюзивное образование позволяет двуязычным детям интегрироваться в современном мире.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</TotalTime>
  <Words>930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Особенности организации работы учителя-логопеда по коррекции общего недоразвития речи отягощённого билигвизмом</vt:lpstr>
      <vt:lpstr>  Что такое билингвизм.</vt:lpstr>
      <vt:lpstr> Организация коррекционно-  развивающей работы.</vt:lpstr>
      <vt:lpstr> Формирование звуковой     стороны речи.</vt:lpstr>
      <vt:lpstr> Лексика русского языка</vt:lpstr>
      <vt:lpstr> Формирование грамматики</vt:lpstr>
      <vt:lpstr>   Связная речь</vt:lpstr>
      <vt:lpstr>ОРГАНИЗАЦИЯ КОРРЕКЦИОННОЙ    ДЕЯТЕЛЬНОСТИ</vt:lpstr>
      <vt:lpstr> ОРГАНИЗАЦИЯ КОРРЕКЦИОННОЙ    ДЕЯТЕЛЬНОСТИ</vt:lpstr>
      <vt:lpstr>Комплексная модель коррекционно-развивающей деятельности специалистов </vt:lpstr>
      <vt:lpstr>  Работа с родителями. </vt:lpstr>
      <vt:lpstr>  Результативность     логопедической работы</vt:lpstr>
      <vt:lpstr>  Развитие мелкой моторики</vt:lpstr>
      <vt:lpstr> Развитие фонематического слуха</vt:lpstr>
      <vt:lpstr> Знакомство с родовыми понятиями</vt:lpstr>
      <vt:lpstr> Развитие мыслительных процессов</vt:lpstr>
    </vt:vector>
  </TitlesOfParts>
  <Company>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работы учителя-логопеда по коррекции общего недоразвития речи отягощённого билигвизмом</dc:title>
  <dc:creator>007</dc:creator>
  <cp:lastModifiedBy>007</cp:lastModifiedBy>
  <cp:revision>35</cp:revision>
  <dcterms:created xsi:type="dcterms:W3CDTF">2015-02-22T14:29:48Z</dcterms:created>
  <dcterms:modified xsi:type="dcterms:W3CDTF">2015-03-01T16:31:30Z</dcterms:modified>
</cp:coreProperties>
</file>