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93" r:id="rId3"/>
    <p:sldId id="294" r:id="rId4"/>
    <p:sldId id="295" r:id="rId5"/>
    <p:sldId id="296" r:id="rId6"/>
    <p:sldId id="312" r:id="rId7"/>
    <p:sldId id="313" r:id="rId8"/>
    <p:sldId id="297" r:id="rId9"/>
    <p:sldId id="298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15" autoAdjust="0"/>
    <p:restoredTop sz="94660"/>
  </p:normalViewPr>
  <p:slideViewPr>
    <p:cSldViewPr>
      <p:cViewPr varScale="1">
        <p:scale>
          <a:sx n="102" d="100"/>
          <a:sy n="102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МДОУ «Детский сад №24 с. Крутой Лог Белгородского района Белгородской области»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740664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    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3800" b="1" dirty="0" smtClean="0">
                <a:solidFill>
                  <a:srgbClr val="7030A0"/>
                </a:solidFill>
              </a:rPr>
              <a:t>Артикуляционная гимнастика в игровой форме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</a:t>
            </a:r>
            <a:r>
              <a:rPr lang="ru-RU" sz="2900" b="1" dirty="0" smtClean="0"/>
              <a:t>подготовила: Гладышко Н.В.</a:t>
            </a:r>
            <a:endParaRPr lang="ru-RU" sz="29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  Сказка « 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Муха, Муха-Цокотуха, позолоченное брюхо,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по полю пошла,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денежку нашла.    </a:t>
            </a:r>
            <a:r>
              <a:rPr lang="ru-RU" sz="1600" dirty="0" smtClean="0"/>
              <a:t>( 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Пошла Муха на базар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купила самовар.           </a:t>
            </a:r>
            <a:r>
              <a:rPr lang="ru-RU" sz="1600" dirty="0" smtClean="0"/>
              <a:t>( надувают щёки)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«Приходите, тараканы,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Я вас чаем угощу»</a:t>
            </a:r>
            <a:r>
              <a:rPr lang="ru-RU" sz="1600" dirty="0" smtClean="0"/>
              <a:t>.          (произносят: </a:t>
            </a:r>
            <a:r>
              <a:rPr lang="ru-RU" sz="1600" dirty="0" err="1" smtClean="0"/>
              <a:t>с-с-с-с</a:t>
            </a:r>
            <a:r>
              <a:rPr lang="ru-RU" sz="1600" dirty="0" smtClean="0"/>
              <a:t>, 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Тараканы прибегали, все стаканы выпивали</a:t>
            </a:r>
            <a:r>
              <a:rPr lang="ru-RU" sz="1600" dirty="0" smtClean="0"/>
              <a:t>. (</a:t>
            </a:r>
            <a:r>
              <a:rPr lang="ru-RU" sz="1600" dirty="0" err="1" smtClean="0"/>
              <a:t>произносят:ша-ша-ша</a:t>
            </a:r>
            <a:r>
              <a:rPr lang="ru-RU" sz="1600" dirty="0" smtClean="0"/>
              <a:t>, </a:t>
            </a:r>
            <a:r>
              <a:rPr lang="ru-RU" sz="1600" dirty="0" err="1" smtClean="0"/>
              <a:t>шо-шо-шо</a:t>
            </a:r>
            <a:r>
              <a:rPr lang="ru-RU" sz="1600" dirty="0" smtClean="0"/>
              <a:t>, </a:t>
            </a:r>
            <a:r>
              <a:rPr lang="ru-RU" sz="1600" dirty="0" err="1" smtClean="0"/>
              <a:t>шу-шу-шу</a:t>
            </a:r>
            <a:r>
              <a:rPr lang="ru-RU" sz="1600" dirty="0" smtClean="0"/>
              <a:t>, </a:t>
            </a:r>
            <a:r>
              <a:rPr lang="ru-RU" sz="1600" dirty="0" err="1" smtClean="0"/>
              <a:t>ши-ши-ши</a:t>
            </a:r>
            <a:r>
              <a:rPr lang="ru-RU" sz="1600" dirty="0" smtClean="0"/>
              <a:t>.)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Приходила к Мухе бабушка-пчела</a:t>
            </a:r>
            <a:r>
              <a:rPr lang="ru-RU" sz="1600" dirty="0" smtClean="0"/>
              <a:t>, 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Мухе-цокотухе меду принесла,    </a:t>
            </a:r>
            <a:r>
              <a:rPr lang="ru-RU" sz="1600" dirty="0" smtClean="0"/>
              <a:t>(упр.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Бабочка-красавица, кушайте варенье,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Или вам не нравится наше угощенье?   </a:t>
            </a:r>
            <a:r>
              <a:rPr lang="ru-RU" sz="1600" dirty="0" smtClean="0"/>
              <a:t>(упр. «вкусное варенье»)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какой-то старичок-паучок</a:t>
            </a:r>
            <a:r>
              <a:rPr lang="ru-RU" sz="1600" dirty="0" smtClean="0"/>
              <a:t>          ( надувают щеки)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Нашу Муху в уголок поволок</a:t>
            </a:r>
            <a:r>
              <a:rPr lang="ru-RU" sz="1600" dirty="0" smtClean="0"/>
              <a:t>.                 (упр. «часики»)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Хочет бедную убить</a:t>
            </a:r>
            <a:r>
              <a:rPr lang="ru-RU" sz="1600" dirty="0" smtClean="0"/>
              <a:t>,                                   (покусывают кончик языка)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Цокотуху погубить</a:t>
            </a:r>
            <a:r>
              <a:rPr lang="ru-RU" sz="1600" dirty="0" smtClean="0"/>
              <a:t>.                                      (упр.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откуда-то летит маленький комарик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А в руке его горит маленький фонарик</a:t>
            </a:r>
            <a:r>
              <a:rPr lang="ru-RU" sz="1600" dirty="0" smtClean="0"/>
              <a:t>.  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Сказка «Муха-цокотуха»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Где убийца? Где злодей?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Не боюсь его когтей!»</a:t>
            </a:r>
            <a:r>
              <a:rPr lang="ru-RU" sz="1600" b="1" dirty="0" smtClean="0"/>
              <a:t>       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ц-ц-ц-ц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Подлетает к пауку, шпагу вынимает.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И ему на всем скаку  голову срубает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Муху за руку берет </a:t>
            </a:r>
            <a:r>
              <a:rPr lang="ru-RU" sz="1600" dirty="0" smtClean="0"/>
              <a:t>                                      ( произносят: ш-ш-ш-ш)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 окошечку ведет,                                     </a:t>
            </a:r>
            <a:r>
              <a:rPr lang="ru-RU" sz="1600" dirty="0" smtClean="0"/>
              <a:t>(упр. «язык здоровается с верхней губой»)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Я злодея погубил, я тебя освободил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теперь, душа-девица, на тебе хочу жениться». </a:t>
            </a:r>
            <a:r>
              <a:rPr lang="ru-RU" sz="1600" dirty="0" smtClean="0"/>
              <a:t>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« </a:t>
            </a:r>
            <a:r>
              <a:rPr lang="ru-RU" sz="2000" dirty="0" err="1" smtClean="0"/>
              <a:t>Карлсон</a:t>
            </a:r>
            <a:r>
              <a:rPr lang="ru-RU" sz="2000" dirty="0" smtClean="0"/>
              <a:t>, который живет на крыше»</a:t>
            </a:r>
            <a:br>
              <a:rPr lang="ru-RU" sz="2000" dirty="0" smtClean="0"/>
            </a:br>
            <a:r>
              <a:rPr lang="ru-RU" sz="2000" dirty="0" smtClean="0"/>
              <a:t>                                  ( 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Высоко на крыше живет </a:t>
            </a:r>
            <a:r>
              <a:rPr lang="ru-RU" sz="1600" b="1" dirty="0" err="1" smtClean="0"/>
              <a:t>Карлсон</a:t>
            </a:r>
            <a:r>
              <a:rPr lang="ru-RU" sz="1600" dirty="0" smtClean="0"/>
              <a:t>. (дети тянутся кончиком языка к носу)</a:t>
            </a:r>
          </a:p>
          <a:p>
            <a:pPr>
              <a:buNone/>
            </a:pPr>
            <a:r>
              <a:rPr lang="ru-RU" sz="1600" b="1" dirty="0" smtClean="0"/>
              <a:t>Он веселый, толстый</a:t>
            </a:r>
            <a:r>
              <a:rPr lang="ru-RU" sz="1600" dirty="0" smtClean="0"/>
              <a:t>.                          (улыбаются, надувают щёки)</a:t>
            </a:r>
          </a:p>
          <a:p>
            <a:pPr>
              <a:buNone/>
            </a:pPr>
            <a:r>
              <a:rPr lang="ru-RU" sz="1600" b="1" dirty="0" smtClean="0"/>
              <a:t>Утром просыпается, потягивается.</a:t>
            </a:r>
          </a:p>
          <a:p>
            <a:pPr>
              <a:buNone/>
            </a:pPr>
            <a:r>
              <a:rPr lang="ru-RU" sz="1600" b="1" dirty="0" smtClean="0"/>
              <a:t>Делает зарядку: наклоны в стороны</a:t>
            </a:r>
            <a:r>
              <a:rPr lang="ru-RU" sz="1600" dirty="0" smtClean="0"/>
              <a:t>. (упр. «качели», «часики»)</a:t>
            </a:r>
          </a:p>
          <a:p>
            <a:pPr>
              <a:buNone/>
            </a:pPr>
            <a:r>
              <a:rPr lang="ru-RU" sz="1600" b="1" dirty="0" smtClean="0"/>
              <a:t>Потом он умывается.                       </a:t>
            </a:r>
            <a:r>
              <a:rPr lang="ru-RU" sz="1600" dirty="0" smtClean="0"/>
              <a:t>( облизать губы по часовой стрелке и против неё)</a:t>
            </a:r>
          </a:p>
          <a:p>
            <a:pPr>
              <a:buNone/>
            </a:pPr>
            <a:r>
              <a:rPr lang="ru-RU" sz="1600" b="1" dirty="0" smtClean="0"/>
              <a:t>Наводит чистоту в своем доме на крыше</a:t>
            </a:r>
            <a:r>
              <a:rPr lang="ru-RU" sz="1600" dirty="0" smtClean="0"/>
              <a:t>. (упр. «почистить зубки»)</a:t>
            </a:r>
          </a:p>
          <a:p>
            <a:pPr>
              <a:buNone/>
            </a:pPr>
            <a:r>
              <a:rPr lang="ru-RU" sz="1600" b="1" dirty="0" smtClean="0"/>
              <a:t>Завтракает плюшками, пьет чай с вареньем</a:t>
            </a:r>
            <a:r>
              <a:rPr lang="ru-RU" sz="1600" dirty="0" smtClean="0"/>
              <a:t>. (упр. «вкусное варенье»)</a:t>
            </a:r>
          </a:p>
          <a:p>
            <a:pPr>
              <a:buNone/>
            </a:pPr>
            <a:r>
              <a:rPr lang="ru-RU" sz="1600" b="1" dirty="0" smtClean="0"/>
              <a:t>После завтрака  </a:t>
            </a:r>
            <a:r>
              <a:rPr lang="ru-RU" sz="1600" b="1" dirty="0" err="1" smtClean="0"/>
              <a:t>Карлсон</a:t>
            </a:r>
            <a:r>
              <a:rPr lang="ru-RU" sz="1600" b="1" dirty="0" smtClean="0"/>
              <a:t> заводит моторчик</a:t>
            </a:r>
            <a:r>
              <a:rPr lang="ru-RU" sz="1600" dirty="0" smtClean="0"/>
              <a:t>. («стучат» молоточком: </a:t>
            </a:r>
            <a:r>
              <a:rPr lang="ru-RU" sz="1600" dirty="0" err="1" smtClean="0"/>
              <a:t>д-д-д-д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/>
              <a:t>Он сломался- не заводится</a:t>
            </a:r>
            <a:r>
              <a:rPr lang="ru-RU" sz="1600" dirty="0" smtClean="0"/>
              <a:t>.  («смазывают» моторчик мёдом)</a:t>
            </a:r>
          </a:p>
          <a:p>
            <a:pPr>
              <a:buNone/>
            </a:pPr>
            <a:r>
              <a:rPr lang="ru-RU" sz="1600" b="1" dirty="0" smtClean="0"/>
              <a:t>Проверяет, крепкий ли мотор.  </a:t>
            </a:r>
            <a:r>
              <a:rPr lang="ru-RU" sz="1600" dirty="0" smtClean="0"/>
              <a:t>(упр. «грибок»)</a:t>
            </a:r>
          </a:p>
          <a:p>
            <a:pPr>
              <a:buNone/>
            </a:pPr>
            <a:r>
              <a:rPr lang="ru-RU" sz="1600" b="1" dirty="0" smtClean="0"/>
              <a:t>Отталкивается от края крыши и перелетает с крыши на крышу</a:t>
            </a:r>
            <a:r>
              <a:rPr lang="ru-RU" sz="1600" dirty="0" smtClean="0"/>
              <a:t>. ( произносят: </a:t>
            </a:r>
            <a:r>
              <a:rPr lang="ru-RU" sz="1600" dirty="0" err="1" smtClean="0"/>
              <a:t>др-др-др-др-р-р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Сказка « Буратино»</a:t>
            </a:r>
            <a:br>
              <a:rPr lang="ru-RU" sz="2000" dirty="0" smtClean="0"/>
            </a:br>
            <a:r>
              <a:rPr lang="ru-RU" sz="2000" dirty="0" smtClean="0"/>
              <a:t>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», автоматизация звука «л» в слогах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Жил-был в домике папа Карло</a:t>
            </a:r>
            <a:r>
              <a:rPr lang="ru-RU" sz="1800" dirty="0" smtClean="0"/>
              <a:t>,  ( дети открывают рот)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достал он большое полено и решил из него смастерить себе сыночка</a:t>
            </a:r>
            <a:r>
              <a:rPr lang="ru-RU" sz="1800" dirty="0" smtClean="0"/>
              <a:t>.  (надувают щеки)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Постучал топором, пожужжал пилой</a:t>
            </a:r>
            <a:r>
              <a:rPr lang="ru-RU" sz="1800" dirty="0" smtClean="0"/>
              <a:t>. (</a:t>
            </a:r>
            <a:r>
              <a:rPr lang="ru-RU" sz="1800" dirty="0" err="1" smtClean="0"/>
              <a:t>дети-д-д-д</a:t>
            </a:r>
            <a:r>
              <a:rPr lang="ru-RU" sz="1800" dirty="0" smtClean="0"/>
              <a:t>, </a:t>
            </a:r>
            <a:r>
              <a:rPr lang="ru-RU" sz="1800" dirty="0" err="1" smtClean="0"/>
              <a:t>дж-дж-дж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Получился мальчик веселый с длинным носом</a:t>
            </a:r>
            <a:r>
              <a:rPr lang="ru-RU" sz="1800" dirty="0" smtClean="0"/>
              <a:t>. (упр. «улыбка»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Папа Карло назвал его Буратино, потому что он любопытный и шустрый</a:t>
            </a:r>
            <a:r>
              <a:rPr lang="ru-RU" sz="1800" dirty="0" smtClean="0"/>
              <a:t>. (упр. «часики»)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папа Карло ушел по делам, а Буратино дома остался</a:t>
            </a:r>
            <a:r>
              <a:rPr lang="ru-RU" sz="1800" dirty="0" smtClean="0"/>
              <a:t>. ( упр. «медленная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Стало ему скучно. Начал он бегать</a:t>
            </a:r>
            <a:r>
              <a:rPr lang="ru-RU" sz="1800" dirty="0" smtClean="0"/>
              <a:t>. (упр. «быстрая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вдруг Буратино увидел в углу нарисованный на холсте очаг с большим котлом</a:t>
            </a:r>
            <a:r>
              <a:rPr lang="ru-RU" sz="1800" dirty="0" smtClean="0"/>
              <a:t>. ( упр. «лопатка», «чашечка»)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« Там, наверное, варится горячий суп,- подумал Буратино</a:t>
            </a:r>
            <a:r>
              <a:rPr lang="ru-RU" sz="1800" dirty="0" smtClean="0">
                <a:solidFill>
                  <a:srgbClr val="7030A0"/>
                </a:solidFill>
              </a:rPr>
              <a:t>. (произносят: </a:t>
            </a:r>
            <a:r>
              <a:rPr lang="ru-RU" sz="1800" dirty="0" err="1" smtClean="0">
                <a:solidFill>
                  <a:srgbClr val="7030A0"/>
                </a:solidFill>
              </a:rPr>
              <a:t>ш-ш-ш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ша-шо-ши-шу</a:t>
            </a:r>
            <a:r>
              <a:rPr lang="ru-RU" sz="1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Ткнул Буратино носом и проткнул его</a:t>
            </a:r>
            <a:r>
              <a:rPr lang="ru-RU" sz="1800" dirty="0" smtClean="0"/>
              <a:t>, (</a:t>
            </a:r>
            <a:r>
              <a:rPr lang="ru-RU" sz="1800" dirty="0" err="1" smtClean="0"/>
              <a:t>произносят:др-др-др</a:t>
            </a:r>
            <a:r>
              <a:rPr lang="ru-RU" sz="1800" dirty="0" smtClean="0"/>
              <a:t>, упр. «футбол»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Смотрит Буратино в дырочку, а там дверь</a:t>
            </a:r>
            <a:r>
              <a:rPr lang="ru-RU" sz="1800" dirty="0" smtClean="0"/>
              <a:t>. ( упр. «заборчик»)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Открыл дверь , и пошел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ла-ло-лу-лы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Увидел сверчка, удивился</a:t>
            </a:r>
            <a:r>
              <a:rPr lang="ru-RU" sz="1800" dirty="0" smtClean="0"/>
              <a:t>. ( произносят: </a:t>
            </a:r>
            <a:r>
              <a:rPr lang="ru-RU" sz="1800" dirty="0" err="1" smtClean="0"/>
              <a:t>ал-ол-ул-ыл</a:t>
            </a:r>
            <a:r>
              <a:rPr lang="ru-RU" sz="1800" dirty="0" smtClean="0"/>
              <a:t>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потом увидел свет, испугался</a:t>
            </a:r>
            <a:r>
              <a:rPr lang="ru-RU" sz="1800" dirty="0" smtClean="0"/>
              <a:t>. (упр. «индюк»)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Вышел на свет и увидел </a:t>
            </a:r>
            <a:r>
              <a:rPr lang="ru-RU" sz="1800" b="1" dirty="0" err="1" smtClean="0">
                <a:solidFill>
                  <a:srgbClr val="7030A0"/>
                </a:solidFill>
              </a:rPr>
              <a:t>Мальвину</a:t>
            </a:r>
            <a:r>
              <a:rPr lang="ru-RU" sz="1800" b="1" dirty="0" smtClean="0">
                <a:solidFill>
                  <a:srgbClr val="7030A0"/>
                </a:solidFill>
              </a:rPr>
              <a:t> , обрадовался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др-др-др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тра-тра-тра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	Сказка «Прекрасная </a:t>
            </a:r>
            <a:r>
              <a:rPr lang="ru-RU" sz="2000" dirty="0" err="1" smtClean="0"/>
              <a:t>обжорка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к комплексу упражнений для отработки звуков «к», «г», «</a:t>
            </a:r>
            <a:r>
              <a:rPr lang="ru-RU" sz="2000" dirty="0" err="1" smtClean="0"/>
              <a:t>х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все время хотела кушать. Она кушала все, что попадало в ее поле зрения: и листочки, и цветочки, и веточки, и плоды. А наевшись засыпала, и так было каждый день. И вот однажды она проснулась и замерла от страха, к ней тянул свой хобот слон</a:t>
            </a:r>
            <a:r>
              <a:rPr lang="ru-RU" sz="1800" dirty="0" smtClean="0"/>
              <a:t>. ( упр. «хоботок»)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Наша гусеница не растерялась и улыбнулась слону</a:t>
            </a:r>
            <a:r>
              <a:rPr lang="ru-RU" sz="1800" dirty="0" smtClean="0"/>
              <a:t>. (упр. «улыбка»)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слон решил удалиться подальше, чтобы не нарушать покой очаровательной дамы с такой прекрасной улыбкой</a:t>
            </a:r>
            <a:r>
              <a:rPr lang="ru-RU" sz="1800" dirty="0" smtClean="0"/>
              <a:t>.  ( упр. «лопатка», «иголочка»)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</a:t>
            </a:r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сильно проголодалась и тут же принялась за еду, а потом взяла зеркало и принялась чистить зубки</a:t>
            </a:r>
            <a:r>
              <a:rPr lang="ru-RU" sz="1800" dirty="0" smtClean="0"/>
              <a:t>. ( </a:t>
            </a:r>
            <a:r>
              <a:rPr lang="ru-RU" sz="1800" dirty="0" err="1" smtClean="0"/>
              <a:t>урп</a:t>
            </a:r>
            <a:r>
              <a:rPr lang="ru-RU" sz="1800" dirty="0" smtClean="0"/>
              <a:t>. «почистить зубки»)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Затем 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много посердилась</a:t>
            </a:r>
            <a:r>
              <a:rPr lang="ru-RU" sz="1800" dirty="0" smtClean="0"/>
              <a:t>, (упр. «киска сердится»)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Свернулась катушечкой и сладко уснула</a:t>
            </a:r>
            <a:r>
              <a:rPr lang="ru-RU" sz="1800" dirty="0" smtClean="0"/>
              <a:t>. ( упр. «катушечка»)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Настало время для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Обжорки</a:t>
            </a:r>
            <a:r>
              <a:rPr lang="ru-RU" sz="1800" b="1" dirty="0" smtClean="0">
                <a:solidFill>
                  <a:srgbClr val="7030A0"/>
                </a:solidFill>
              </a:rPr>
              <a:t> превратиться в куколку. А веточка на которой сидела наша гусеница качала её вверх-вниз, как на качелях</a:t>
            </a:r>
            <a:r>
              <a:rPr lang="ru-RU" sz="1800" dirty="0" smtClean="0"/>
              <a:t>.      ( упр. «качели»)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 один прекрасный день вылетела из куколки бабочка, она была очень красивой. И ей нравилось посидеть на ушке у слона, ведь он был очень вежливый. </a:t>
            </a:r>
            <a:r>
              <a:rPr lang="ru-RU" sz="1800" dirty="0" smtClean="0"/>
              <a:t>(упр. «улыбка»)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чего нужна артикуляционная гимнастика?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Артикуляционная гимнастика является неотъемлемой и очень важной частью логопедической работы. Регулярное выполнение артикуляционной гимнастики поможет:</a:t>
            </a:r>
          </a:p>
          <a:p>
            <a:r>
              <a:rPr lang="ru-RU" sz="1600" dirty="0" smtClean="0"/>
              <a:t>Улучшить подвижность артикуляционных органов;</a:t>
            </a:r>
          </a:p>
          <a:p>
            <a:r>
              <a:rPr lang="ru-RU" sz="1600" dirty="0" smtClean="0"/>
              <a:t>Укрепить мышечную систему языка, губ, щек;</a:t>
            </a:r>
          </a:p>
          <a:p>
            <a:r>
              <a:rPr lang="ru-RU" sz="1600" dirty="0" smtClean="0"/>
              <a:t>Научить ребенка удерживать определенную артикуляционную позу;</a:t>
            </a:r>
          </a:p>
          <a:p>
            <a:r>
              <a:rPr lang="ru-RU" sz="1600" dirty="0" smtClean="0"/>
              <a:t>Увеличить амплитуду движений;</a:t>
            </a:r>
          </a:p>
          <a:p>
            <a:r>
              <a:rPr lang="ru-RU" sz="1600" dirty="0" smtClean="0"/>
              <a:t>Уменьшить </a:t>
            </a:r>
            <a:r>
              <a:rPr lang="ru-RU" sz="1600" dirty="0" err="1" smtClean="0"/>
              <a:t>спастичность</a:t>
            </a:r>
            <a:r>
              <a:rPr lang="ru-RU" sz="1600" dirty="0" smtClean="0"/>
              <a:t> (напряженность) артикуляционных органов;</a:t>
            </a:r>
          </a:p>
          <a:p>
            <a:r>
              <a:rPr lang="ru-RU" sz="1600" dirty="0" smtClean="0"/>
              <a:t>Подготовить ребенка к правильному произношению звуков;</a:t>
            </a:r>
          </a:p>
          <a:p>
            <a:r>
              <a:rPr lang="ru-RU" sz="1600" dirty="0" smtClean="0"/>
              <a:t>Проводить артикуляционную гимнастику следует ежедневно, чтобы вырабатываемые у детей двигательные навыки закреплялись, становились более прочными. Выполнять упражнения необходимо в хорошо проветренном помещении, в спокойном темпе, без напряжения.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Игра « Сказочка- </a:t>
            </a:r>
            <a:r>
              <a:rPr lang="ru-RU" sz="1800" dirty="0" err="1" smtClean="0"/>
              <a:t>указочка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Взрослый читает стихотворение и вместе с ребенком показывает пальцем части лица и артикуляционные органы.</a:t>
            </a:r>
          </a:p>
          <a:p>
            <a:pPr>
              <a:buNone/>
            </a:pPr>
            <a:r>
              <a:rPr lang="ru-RU" sz="1600" dirty="0" smtClean="0"/>
              <a:t>Не устала ты пока, покажи, моя рука:</a:t>
            </a:r>
          </a:p>
          <a:p>
            <a:pPr>
              <a:buNone/>
            </a:pPr>
            <a:r>
              <a:rPr lang="ru-RU" sz="1600" dirty="0" smtClean="0"/>
              <a:t>Это- правая щека, это – левая щека.</a:t>
            </a:r>
          </a:p>
          <a:p>
            <a:pPr>
              <a:buNone/>
            </a:pPr>
            <a:r>
              <a:rPr lang="ru-RU" sz="1600" dirty="0" smtClean="0"/>
              <a:t>Ты сильна, а не слаба, здравствуй, верхняя губа,</a:t>
            </a:r>
          </a:p>
          <a:p>
            <a:pPr>
              <a:buNone/>
            </a:pPr>
            <a:r>
              <a:rPr lang="ru-RU" sz="1600" dirty="0" smtClean="0"/>
              <a:t>Здравствуй, нижняя губа, ты не меньше мне люба!</a:t>
            </a:r>
          </a:p>
          <a:p>
            <a:pPr>
              <a:buNone/>
            </a:pPr>
            <a:r>
              <a:rPr lang="ru-RU" sz="1600" dirty="0" smtClean="0"/>
              <a:t>Есть у губ одна черта- в них улыбка заперта:</a:t>
            </a:r>
          </a:p>
          <a:p>
            <a:pPr>
              <a:buNone/>
            </a:pPr>
            <a:r>
              <a:rPr lang="ru-RU" sz="1600" dirty="0" smtClean="0"/>
              <a:t>Вправо- правый угол рта, влево- левый угол рта.</a:t>
            </a:r>
          </a:p>
          <a:p>
            <a:pPr>
              <a:buNone/>
            </a:pPr>
            <a:r>
              <a:rPr lang="ru-RU" sz="1600" dirty="0" smtClean="0"/>
              <a:t>Подбородок тянем вниз, чтобы с челюстью отвис.</a:t>
            </a:r>
          </a:p>
          <a:p>
            <a:pPr>
              <a:buNone/>
            </a:pPr>
            <a:r>
              <a:rPr lang="ru-RU" sz="1600" dirty="0" smtClean="0"/>
              <a:t>Там- к прогулкам не  привык- робко прячется язык.</a:t>
            </a:r>
          </a:p>
          <a:p>
            <a:pPr>
              <a:buNone/>
            </a:pPr>
            <a:r>
              <a:rPr lang="ru-RU" sz="1600" dirty="0" smtClean="0"/>
              <a:t>А вокруг-то- целый ряд- зубки нижние стоят:</a:t>
            </a:r>
          </a:p>
          <a:p>
            <a:pPr>
              <a:buNone/>
            </a:pPr>
            <a:r>
              <a:rPr lang="ru-RU" sz="1600" dirty="0" smtClean="0"/>
              <a:t>Боковые- слева, справа, впереди зубов оправа.</a:t>
            </a:r>
          </a:p>
          <a:p>
            <a:pPr>
              <a:buNone/>
            </a:pPr>
            <a:r>
              <a:rPr lang="ru-RU" sz="1600" dirty="0" smtClean="0"/>
              <a:t>Небо вместо потолка есть во рту у языка.</a:t>
            </a:r>
          </a:p>
          <a:p>
            <a:pPr>
              <a:buNone/>
            </a:pPr>
            <a:r>
              <a:rPr lang="ru-RU" sz="1600" dirty="0" smtClean="0"/>
              <a:t>А когда открылся рот, язычок пошел вперед.</a:t>
            </a:r>
          </a:p>
          <a:p>
            <a:pPr>
              <a:buNone/>
            </a:pPr>
            <a:r>
              <a:rPr lang="ru-RU" sz="1600" dirty="0" smtClean="0"/>
              <a:t>Интересная картинка: есть и кончик, есть и спинка,</a:t>
            </a:r>
          </a:p>
          <a:p>
            <a:pPr>
              <a:buNone/>
            </a:pPr>
            <a:r>
              <a:rPr lang="ru-RU" sz="1600" dirty="0" smtClean="0"/>
              <a:t>Боковые есть края- всё про ротик знаю я!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губ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7030A0"/>
                </a:solidFill>
              </a:rPr>
              <a:t>« Лягушка»</a:t>
            </a:r>
          </a:p>
          <a:p>
            <a:r>
              <a:rPr lang="ru-RU" sz="1800" dirty="0" smtClean="0"/>
              <a:t>Свои губки прямо к ушкам растяну я , как лягушка…</a:t>
            </a:r>
          </a:p>
          <a:p>
            <a:r>
              <a:rPr lang="ru-RU" sz="1800" dirty="0" smtClean="0"/>
              <a:t>Тянуть губки прямо к ушкам очень нравится лягушкам,</a:t>
            </a:r>
          </a:p>
          <a:p>
            <a:r>
              <a:rPr lang="ru-RU" sz="1800" dirty="0" smtClean="0"/>
              <a:t>Улыбаются, смеются а глаза у них, как блюдца.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   « Трубочка» </a:t>
            </a:r>
          </a:p>
          <a:p>
            <a:r>
              <a:rPr lang="ru-RU" sz="1800" dirty="0" smtClean="0"/>
              <a:t>Подражаю я слону: губы хоботом тяну..</a:t>
            </a:r>
          </a:p>
          <a:p>
            <a:r>
              <a:rPr lang="ru-RU" sz="1800" dirty="0" smtClean="0"/>
              <a:t>Даже если я устану, их тянуть не перестану.</a:t>
            </a:r>
          </a:p>
          <a:p>
            <a:r>
              <a:rPr lang="ru-RU" sz="1800" dirty="0" smtClean="0"/>
              <a:t>Буду долго так держать, свои губы укреплять.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«Улыбка- трубочка»</a:t>
            </a:r>
          </a:p>
          <a:p>
            <a:r>
              <a:rPr lang="ru-RU" sz="1800" dirty="0" smtClean="0"/>
              <a:t>Свои губки прямо к ушкам растяну я, как лягушка.</a:t>
            </a:r>
          </a:p>
          <a:p>
            <a:r>
              <a:rPr lang="ru-RU" sz="1800" dirty="0" smtClean="0"/>
              <a:t>А теперь слонёнок я, видишь- хобот у меня.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« Любопытный язычок»</a:t>
            </a:r>
          </a:p>
          <a:p>
            <a:pPr>
              <a:buNone/>
            </a:pPr>
            <a:r>
              <a:rPr lang="ru-RU" sz="1600" dirty="0" smtClean="0"/>
              <a:t>Любопытный язычок выглянул из домика,</a:t>
            </a:r>
          </a:p>
          <a:p>
            <a:pPr>
              <a:buNone/>
            </a:pPr>
            <a:r>
              <a:rPr lang="ru-RU" sz="1600" dirty="0" smtClean="0"/>
              <a:t>Лёг тихонько на порог, полежал, полежал, </a:t>
            </a:r>
          </a:p>
          <a:p>
            <a:pPr>
              <a:buNone/>
            </a:pPr>
            <a:r>
              <a:rPr lang="ru-RU" sz="1600" dirty="0" smtClean="0"/>
              <a:t>Снова в домик убежал.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Лопатка»</a:t>
            </a:r>
          </a:p>
          <a:p>
            <a:pPr>
              <a:buNone/>
            </a:pPr>
            <a:r>
              <a:rPr lang="ru-RU" sz="1600" dirty="0" smtClean="0"/>
              <a:t>Язык лопаткой положи и держи, держи, держи.</a:t>
            </a:r>
          </a:p>
          <a:p>
            <a:pPr>
              <a:buNone/>
            </a:pPr>
            <a:r>
              <a:rPr lang="ru-RU" sz="1600" dirty="0" smtClean="0"/>
              <a:t>Язык надо укреплять и держать, держать, держать.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Иголочка»</a:t>
            </a:r>
          </a:p>
          <a:p>
            <a:pPr>
              <a:buNone/>
            </a:pPr>
            <a:r>
              <a:rPr lang="ru-RU" sz="1600" dirty="0" smtClean="0"/>
              <a:t>Улыбаюсь: вот шутник- узким, узким стал язык.</a:t>
            </a:r>
          </a:p>
          <a:p>
            <a:pPr>
              <a:buNone/>
            </a:pPr>
            <a:r>
              <a:rPr lang="ru-RU" sz="1600" dirty="0" smtClean="0"/>
              <a:t>Меж зубами, как сучок, вылез длинный язычок.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Качели»</a:t>
            </a:r>
          </a:p>
          <a:p>
            <a:pPr>
              <a:buNone/>
            </a:pPr>
            <a:r>
              <a:rPr lang="ru-RU" sz="1600" dirty="0" smtClean="0"/>
              <a:t>На качелях я качаюсь и до неба поднимаюсь!</a:t>
            </a:r>
          </a:p>
          <a:p>
            <a:pPr>
              <a:buNone/>
            </a:pPr>
            <a:r>
              <a:rPr lang="ru-RU" sz="1600" dirty="0" smtClean="0"/>
              <a:t>А потом лечу я вниз, и кричат вокруг мне бис!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        «Часики»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ходят часики у нас,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, знаем мы ,что в этот час.</a:t>
            </a:r>
          </a:p>
          <a:p>
            <a:pPr>
              <a:buNone/>
            </a:pPr>
            <a:r>
              <a:rPr lang="ru-RU" sz="1600" dirty="0" smtClean="0"/>
              <a:t> ( улыбнуться, приоткрыть рот, высунуть язык как можно дальше и производить им плавные движения от одного уголка рта к другому)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Конфетка»</a:t>
            </a:r>
          </a:p>
          <a:p>
            <a:pPr>
              <a:buNone/>
            </a:pPr>
            <a:r>
              <a:rPr lang="ru-RU" sz="1600" dirty="0" smtClean="0"/>
              <a:t>Золотыми семенами возле пугала в панаме</a:t>
            </a:r>
          </a:p>
          <a:p>
            <a:pPr>
              <a:buNone/>
            </a:pPr>
            <a:r>
              <a:rPr lang="ru-RU" sz="1600" dirty="0" smtClean="0"/>
              <a:t>Все защечные мешки набивают хомяки.</a:t>
            </a:r>
          </a:p>
          <a:p>
            <a:pPr>
              <a:buNone/>
            </a:pPr>
            <a:r>
              <a:rPr lang="ru-RU" sz="1600" dirty="0" smtClean="0"/>
              <a:t>( языком упираться в обе щеки поочередно, задерживая его в каждом положении на 3-5 секунд)</a:t>
            </a:r>
          </a:p>
          <a:p>
            <a:pPr>
              <a:buNone/>
            </a:pPr>
            <a:r>
              <a:rPr lang="ru-RU" sz="1600" dirty="0" smtClean="0"/>
              <a:t>Плотно-плотно набивают, утрамбовывают,</a:t>
            </a:r>
          </a:p>
          <a:p>
            <a:pPr>
              <a:buNone/>
            </a:pPr>
            <a:r>
              <a:rPr lang="ru-RU" sz="1600" dirty="0" smtClean="0"/>
              <a:t>Лапки щёчкам помогают- упаковывают.</a:t>
            </a:r>
          </a:p>
          <a:p>
            <a:pPr>
              <a:buNone/>
            </a:pPr>
            <a:r>
              <a:rPr lang="ru-RU" sz="1600" dirty="0" smtClean="0"/>
              <a:t>( добавить сопротивление языку рукой снаружи)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Почистить зубки»</a:t>
            </a:r>
          </a:p>
          <a:p>
            <a:pPr>
              <a:buNone/>
            </a:pPr>
            <a:r>
              <a:rPr lang="ru-RU" sz="1600" dirty="0" smtClean="0"/>
              <a:t>Зубки чистят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и снаружи, и внутри.</a:t>
            </a:r>
          </a:p>
          <a:p>
            <a:pPr>
              <a:buNone/>
            </a:pPr>
            <a:r>
              <a:rPr lang="ru-RU" sz="1600" dirty="0" smtClean="0"/>
              <a:t>(проводить языком по верхним зубам снаружи и изнутри)</a:t>
            </a:r>
          </a:p>
          <a:p>
            <a:pPr>
              <a:buNone/>
            </a:pPr>
            <a:r>
              <a:rPr lang="ru-RU" sz="1600" dirty="0" smtClean="0"/>
              <a:t>И по нижним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точно </a:t>
            </a:r>
            <a:r>
              <a:rPr lang="ru-RU" sz="1600" dirty="0" err="1" smtClean="0"/>
              <a:t>так-же</a:t>
            </a:r>
            <a:r>
              <a:rPr lang="ru-RU" sz="1600" dirty="0" smtClean="0"/>
              <a:t> посмотри.</a:t>
            </a:r>
          </a:p>
          <a:p>
            <a:pPr>
              <a:buNone/>
            </a:pPr>
            <a:r>
              <a:rPr lang="ru-RU" sz="1600" dirty="0" smtClean="0"/>
              <a:t>Хомяки полощут щёки, спать пойдут в норе глубокой.</a:t>
            </a:r>
          </a:p>
          <a:p>
            <a:pPr>
              <a:buNone/>
            </a:pPr>
            <a:r>
              <a:rPr lang="ru-RU" sz="1600" dirty="0" smtClean="0"/>
              <a:t>( поочередно надувать щёки воздухом)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Тянет пчелка хоботок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/>
              <a:t>( потянуться узким языком к носу)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 солнцу, к солнцу на цветок</a:t>
            </a:r>
            <a:r>
              <a:rPr lang="ru-RU" sz="1600" dirty="0" smtClean="0"/>
              <a:t>. (потянуться узким языком к подбородку)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Снова к солнцу и к цветам.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цветы и тут и там.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Колокольчикова</a:t>
            </a:r>
            <a:r>
              <a:rPr lang="ru-RU" sz="1600" b="1" dirty="0" smtClean="0">
                <a:solidFill>
                  <a:srgbClr val="7030A0"/>
                </a:solidFill>
              </a:rPr>
              <a:t> чашка</a:t>
            </a:r>
            <a:r>
              <a:rPr lang="ru-RU" sz="1600" dirty="0" smtClean="0"/>
              <a:t>, (улыбнуться, 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Будто блюдечко- ромашка</a:t>
            </a:r>
            <a:r>
              <a:rPr lang="ru-RU" sz="1600" dirty="0" smtClean="0"/>
              <a:t>. (улыбнуться, приоткрыть рот, положить широкий передний край языка на нижнюю губу)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чашке- капелька росинки</a:t>
            </a:r>
            <a:r>
              <a:rPr lang="ru-RU" sz="1600" dirty="0" smtClean="0"/>
              <a:t>, ( улыбнуться, приоткрыть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Над ромашкою- травинки</a:t>
            </a:r>
            <a:r>
              <a:rPr lang="ru-RU" sz="1600" dirty="0" smtClean="0"/>
              <a:t>. (поместить язык между верхней губой и верхними зубами)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Хоботочек</a:t>
            </a:r>
            <a:r>
              <a:rPr lang="ru-RU" sz="1600" b="1" dirty="0" smtClean="0">
                <a:solidFill>
                  <a:srgbClr val="7030A0"/>
                </a:solidFill>
              </a:rPr>
              <a:t> под </a:t>
            </a:r>
            <a:r>
              <a:rPr lang="ru-RU" sz="1600" b="1" dirty="0" err="1" smtClean="0">
                <a:solidFill>
                  <a:srgbClr val="7030A0"/>
                </a:solidFill>
              </a:rPr>
              <a:t>губу-я</a:t>
            </a:r>
            <a:r>
              <a:rPr lang="ru-RU" sz="1600" b="1" dirty="0" smtClean="0">
                <a:solidFill>
                  <a:srgbClr val="7030A0"/>
                </a:solidFill>
              </a:rPr>
              <a:t> нектар нести могу</a:t>
            </a:r>
            <a:r>
              <a:rPr lang="ru-RU" sz="1600" dirty="0" smtClean="0"/>
              <a:t>. (поместить язык между нижней губой и нижними зубами)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Крылья- словно паруса</a:t>
            </a:r>
            <a:r>
              <a:rPr lang="ru-RU" sz="1600" dirty="0" smtClean="0"/>
              <a:t>. (широко открыть </a:t>
            </a:r>
            <a:r>
              <a:rPr lang="ru-RU" sz="1600" dirty="0" err="1" smtClean="0"/>
              <a:t>рот,поставить</a:t>
            </a:r>
            <a:r>
              <a:rPr lang="ru-RU" sz="1600" dirty="0" smtClean="0"/>
              <a:t> язык за верхние     зубы так, чтобы его кончик крепко упирался в зубы)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Через мостик за леса ветер пчелку унесет, чтобы в улье делать мед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(кончик языка поставить за нижние зубы, широкий язык установить « горкой»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чашечка для меда</a:t>
            </a:r>
            <a:r>
              <a:rPr lang="ru-RU" sz="1600" dirty="0" smtClean="0"/>
              <a:t>, (установить язык во рту «чашечкой», немного отодвинув внутрь от верхних зубов)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мост до небосвода</a:t>
            </a:r>
            <a:r>
              <a:rPr lang="ru-RU" sz="1600" dirty="0" smtClean="0"/>
              <a:t>. ( язык установить «горкой», но отодвинуть от нижних зубов вглубь рта)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Гимнастика для свистящих звуков  « Обезьянка»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Пример артикуляционной гимнастики с проговариванием выполняемых действий.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Обезьянка улыбнулась </a:t>
            </a:r>
            <a:r>
              <a:rPr lang="ru-RU" sz="1600" dirty="0" smtClean="0"/>
              <a:t>(упражнения : « Обезьянка», «Улыбочка»)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довольно потянулась </a:t>
            </a:r>
            <a:r>
              <a:rPr lang="ru-RU" sz="1600" dirty="0" smtClean="0"/>
              <a:t>, (упражнение « Хоботок»)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Пожевала язычок</a:t>
            </a:r>
            <a:r>
              <a:rPr lang="ru-RU" sz="1600" dirty="0" smtClean="0"/>
              <a:t>, ( жуют кончик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Покусала за бочок</a:t>
            </a:r>
            <a:r>
              <a:rPr lang="ru-RU" sz="1600" dirty="0" smtClean="0"/>
              <a:t>. ( жуют боковые поверхности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Зубки чистит изнутри </a:t>
            </a:r>
            <a:r>
              <a:rPr lang="ru-RU" sz="1600" dirty="0" smtClean="0"/>
              <a:t>(чистят нижние зубы изнутри)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Вправо-влево посмотри! И проводит за губой</a:t>
            </a:r>
            <a:r>
              <a:rPr lang="ru-RU" sz="1600" dirty="0" smtClean="0"/>
              <a:t>, ( чистят зубы снаружи)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Будто дразнит нас с тобой. На лопаточку подула </a:t>
            </a:r>
            <a:r>
              <a:rPr lang="ru-RU" sz="1600" dirty="0" smtClean="0"/>
              <a:t>(дуют на язык, лежащий на нижней губе)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за зубки завернула</a:t>
            </a:r>
            <a:r>
              <a:rPr lang="ru-RU" sz="1600" dirty="0" smtClean="0"/>
              <a:t>. (упражнение «Мостик»)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Выгнут мостиком язык</a:t>
            </a:r>
            <a:r>
              <a:rPr lang="ru-RU" sz="1600" dirty="0" smtClean="0"/>
              <a:t>, (удерживать язык в таком положении)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Словно пышный воротник. И с него-то озорница дуть за шиворот стремится             </a:t>
            </a:r>
            <a:r>
              <a:rPr lang="ru-RU" sz="1600" dirty="0" smtClean="0"/>
              <a:t>( дуют на среднюю часть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назад отодвигает- </a:t>
            </a:r>
            <a:r>
              <a:rPr lang="ru-RU" sz="1600" dirty="0" smtClean="0"/>
              <a:t>( отодвигают « Мостик» в глубь рта)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 нижней губки  пыль сдувает</a:t>
            </a:r>
            <a:r>
              <a:rPr lang="ru-RU" sz="1600" dirty="0" smtClean="0"/>
              <a:t>. ( дуют с « Мостика» на нижнюю губу)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Сказка « Репка»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7406640" cy="472220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В огороде дед репку посадил и забором крепким огородил. </a:t>
            </a:r>
            <a:r>
              <a:rPr lang="ru-RU" sz="1600" dirty="0" smtClean="0"/>
              <a:t>(упр. «забор»)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Часто окно открывал и за репкой дед наблюдал.</a:t>
            </a:r>
            <a:r>
              <a:rPr lang="ru-RU" sz="1600" dirty="0" smtClean="0"/>
              <a:t> ( упр. «окно», «любопытный язычок»)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Время шло, росла репка, стала большая, круглая да крепкая</a:t>
            </a:r>
            <a:r>
              <a:rPr lang="ru-RU" sz="1600" dirty="0" smtClean="0"/>
              <a:t>. (упр. «надули щечки»)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Увидел репку, удивился, улыбнувшись, размеру ее изумился. </a:t>
            </a:r>
            <a:r>
              <a:rPr lang="ru-RU" sz="1600" dirty="0" smtClean="0"/>
              <a:t>(упр. «улыбка»)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И принес тогда лопату, много сил тогда потратил</a:t>
            </a:r>
            <a:r>
              <a:rPr lang="ru-RU" sz="1600" dirty="0" smtClean="0"/>
              <a:t>. ( упр. «лопата»)</a:t>
            </a:r>
          </a:p>
          <a:p>
            <a:r>
              <a:rPr lang="ru-RU" sz="1600" b="1" dirty="0" smtClean="0"/>
              <a:t>Дед давно уже устал и в свой домик побежал.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домике своем сидит, ест блины, в окно глядит</a:t>
            </a:r>
            <a:r>
              <a:rPr lang="ru-RU" sz="1600" dirty="0" smtClean="0"/>
              <a:t>. ( упр. « блинчики», «любопытный язычок» 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ещё поел варенья и снова принялся за дело</a:t>
            </a:r>
            <a:r>
              <a:rPr lang="ru-RU" sz="1600" dirty="0" smtClean="0"/>
              <a:t>. ( упр. «вкусное варенье»)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Ох, какая была радость большая, что репка наконец-то выкопана</a:t>
            </a:r>
            <a:r>
              <a:rPr lang="ru-RU" sz="1600" dirty="0" smtClean="0"/>
              <a:t>. ( упр. «радость»)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</TotalTime>
  <Words>1773</Words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МДОУ «Детский сад №24 с. Крутой Лог Белгородского района Белгородской области»</vt:lpstr>
      <vt:lpstr>Для чего нужна артикуляционная гимнастика?</vt:lpstr>
      <vt:lpstr>Игра « Сказочка- указочка»</vt:lpstr>
      <vt:lpstr>                           Упражнения для губ</vt:lpstr>
      <vt:lpstr>                             Упражнения для языка</vt:lpstr>
      <vt:lpstr>                          Упражнения для языка</vt:lpstr>
      <vt:lpstr>                           Упражнения для языка</vt:lpstr>
      <vt:lpstr>Гимнастика для свистящих звуков  « Обезьянка» </vt:lpstr>
      <vt:lpstr>                        Сказка « Репка»</vt:lpstr>
      <vt:lpstr>                                Сказка « Муха-цокотуха»</vt:lpstr>
      <vt:lpstr>Сказка «Муха-цокотуха»</vt:lpstr>
      <vt:lpstr>                 « Карлсон, который живет на крыше»                                   ( постановка звука «р»)</vt:lpstr>
      <vt:lpstr>                              Сказка « Буратино» постановка звука «р», автоматизация звука «л» в слогах</vt:lpstr>
      <vt:lpstr> Сказка «Прекрасная обжорка» к комплексу упражнений для отработки звуков «к», «г», «х».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35</cp:revision>
  <dcterms:created xsi:type="dcterms:W3CDTF">2015-12-15T15:19:57Z</dcterms:created>
  <dcterms:modified xsi:type="dcterms:W3CDTF">2015-12-28T15:34:48Z</dcterms:modified>
</cp:coreProperties>
</file>