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4" r:id="rId8"/>
    <p:sldId id="26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6" r:id="rId18"/>
    <p:sldId id="261" r:id="rId19"/>
    <p:sldId id="26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penzachess.ru/champions/007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penzachess.ru/champions/008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enzachess.ru/champions/009.ht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penzachess.ru/champions/010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penzachess.ru/champions/012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penzachess.ru/champions/013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VI_%D0%B2%D0%B5%D0%BA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u.wikipedia.org/wiki/%D0%A7%D0%B0%D1%82%D1%83%D1%80%D0%B0%D0%BD%D0%B3%D0%B0" TargetMode="External"/><Relationship Id="rId4" Type="http://schemas.openxmlformats.org/officeDocument/2006/relationships/hyperlink" Target="https://ru.wikipedia.org/wiki/%D0%98%D0%BD%D0%B4%D0%B8%D1%8F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https://ru.wikipedia.org/wiki/%D0%A0%D1%83%D1%81%D1%8C" TargetMode="External"/><Relationship Id="rId7" Type="http://schemas.openxmlformats.org/officeDocument/2006/relationships/hyperlink" Target="https://ru.wikipedia.org/wiki/%D0%A5%D0%BE%D1%80%D0%B5%D0%B7%D0%BC" TargetMode="External"/><Relationship Id="rId2" Type="http://schemas.openxmlformats.org/officeDocument/2006/relationships/hyperlink" Target="https://ru.wikipedia.org/wiki/820_%D0%B3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5%D0%B0%D0%B7%D0%B0%D1%80%D1%81%D0%BA%D0%B8%D0%B9_%D0%BA%D0%B0%D0%B3%D0%B0%D0%BD%D0%B0%D1%82" TargetMode="External"/><Relationship Id="rId5" Type="http://schemas.openxmlformats.org/officeDocument/2006/relationships/hyperlink" Target="https://ru.wikipedia.org/wiki/%D0%9A%D0%B0%D0%B2%D0%BA%D0%B0%D0%B7" TargetMode="External"/><Relationship Id="rId4" Type="http://schemas.openxmlformats.org/officeDocument/2006/relationships/hyperlink" Target="https://ru.wikipedia.org/wiki/%D0%9F%D0%B5%D1%80%D1%81%D0%B8%D1%8F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4%D1%80%D0%B0%D0%BD%D1%86%D0%B8%D1%8F" TargetMode="External"/><Relationship Id="rId13" Type="http://schemas.openxmlformats.org/officeDocument/2006/relationships/hyperlink" Target="https://ru.wikipedia.org/wiki/%D0%9C%D0%B0%D1%81%D1%82%D0%B5%D1%80" TargetMode="External"/><Relationship Id="rId3" Type="http://schemas.openxmlformats.org/officeDocument/2006/relationships/hyperlink" Target="https://ru.wikipedia.org/wiki/VIII" TargetMode="External"/><Relationship Id="rId7" Type="http://schemas.openxmlformats.org/officeDocument/2006/relationships/hyperlink" Target="https://ru.wikipedia.org/wiki/%D0%98%D1%82%D0%B0%D0%BB%D0%B8%D1%8F" TargetMode="External"/><Relationship Id="rId12" Type="http://schemas.openxmlformats.org/officeDocument/2006/relationships/hyperlink" Target="https://ru.wikipedia.org/wiki/%D0%A1%D0%BA%D0%B0%D0%BD%D0%B4%D0%B8%D0%BD%D0%B0%D0%B2%D0%B8%D1%8F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F%D0%BE%D1%80%D1%82%D1%83%D0%B3%D0%B0%D0%BB%D0%B8%D1%8F" TargetMode="External"/><Relationship Id="rId11" Type="http://schemas.openxmlformats.org/officeDocument/2006/relationships/hyperlink" Target="https://ru.wikipedia.org/wiki/%D0%95%D0%B2%D1%80%D0%BE%D0%BF%D0%B0" TargetMode="External"/><Relationship Id="rId5" Type="http://schemas.openxmlformats.org/officeDocument/2006/relationships/hyperlink" Target="https://ru.wikipedia.org/wiki/%D0%98%D1%81%D0%BF%D0%B0%D0%BD%D0%B8%D1%8F" TargetMode="External"/><Relationship Id="rId10" Type="http://schemas.openxmlformats.org/officeDocument/2006/relationships/hyperlink" Target="https://ru.wikipedia.org/wiki/XI_%D0%B2%D0%B5%D0%BA" TargetMode="External"/><Relationship Id="rId4" Type="http://schemas.openxmlformats.org/officeDocument/2006/relationships/hyperlink" Target="https://ru.wikipedia.org/wiki/IX_%D0%B2%D0%B5%D0%BA" TargetMode="External"/><Relationship Id="rId9" Type="http://schemas.openxmlformats.org/officeDocument/2006/relationships/hyperlink" Target="https://ru.wikipedia.org/wiki/%D0%95%D0%B2%D1%80%D0%BE%D0%BF%D0%B5%D0%B9%D1%86%D1%8B" TargetMode="External"/><Relationship Id="rId14" Type="http://schemas.openxmlformats.org/officeDocument/2006/relationships/hyperlink" Target="https://ru.wikipedia.org/wiki/XV_%D0%B2%D0%B5%D0%B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enzachess.ru/champions/001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penzachess.ru/champions/006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164307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Интереснейшая игра - шахматы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43702" y="4714884"/>
            <a:ext cx="2214578" cy="17859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Выполнил: ученик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7 – в класса </a:t>
            </a:r>
            <a:r>
              <a:rPr lang="ru-RU" sz="2000" dirty="0" err="1" smtClean="0">
                <a:solidFill>
                  <a:schemeClr val="bg1"/>
                </a:solidFill>
              </a:rPr>
              <a:t>Адарацкий</a:t>
            </a:r>
            <a:r>
              <a:rPr lang="ru-RU" sz="2000" dirty="0" smtClean="0">
                <a:solidFill>
                  <a:schemeClr val="bg1"/>
                </a:solidFill>
              </a:rPr>
              <a:t> Егор</a:t>
            </a:r>
          </a:p>
        </p:txBody>
      </p:sp>
      <p:pic>
        <p:nvPicPr>
          <p:cNvPr id="6146" name="Picture 2" descr="D:\света\huff_animal_people-660x4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6286500" cy="471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Василий Смыслов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285860"/>
            <a:ext cx="3971924" cy="535785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Советский шахматист, седьмой чемпион мира по шахматам (1957 — 1958).</a:t>
            </a:r>
          </a:p>
          <a:p>
            <a:endParaRPr lang="ru-RU" dirty="0"/>
          </a:p>
        </p:txBody>
      </p:sp>
      <p:pic>
        <p:nvPicPr>
          <p:cNvPr id="4" name="Рисунок 3" descr="http://www.penzachess.ru/images/bg51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357298"/>
            <a:ext cx="4429156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Михаил Таль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4114800" cy="495206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Советский шахматист, восьмой чемпион мира по шахматам (1960 — 1961).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www.penzachess.ru/images/bg52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4422"/>
            <a:ext cx="4286280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Тигран Петросян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Девятый чемпион мира по шахматам (1963-1969).</a:t>
            </a:r>
          </a:p>
          <a:p>
            <a:endParaRPr lang="ru-RU" dirty="0"/>
          </a:p>
        </p:txBody>
      </p:sp>
      <p:pic>
        <p:nvPicPr>
          <p:cNvPr id="4" name="Рисунок 3" descr="http://www.penzachess.ru/images/bg53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414340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Борис Спасский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Советский и французский шахматист. 10-й чемпион мира по шахматам (1969 — 1972).</a:t>
            </a:r>
          </a:p>
          <a:p>
            <a:endParaRPr lang="ru-RU" dirty="0"/>
          </a:p>
        </p:txBody>
      </p:sp>
      <p:pic>
        <p:nvPicPr>
          <p:cNvPr id="4" name="Рисунок 3" descr="http://www.penzachess.ru/images/bg54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1428736"/>
            <a:ext cx="4214842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Анатолий Карпов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bg1"/>
                </a:solidFill>
              </a:rPr>
              <a:t>Двенадцатый чемпион мира по шахматам (1975-1985).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www.penzachess.ru/images/bg56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357298"/>
            <a:ext cx="414340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Гарри Каспаров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00200"/>
            <a:ext cx="4143404" cy="470916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Советский и российский гроссмейстер, тринадцатый чемпион мира (1985-2000).</a:t>
            </a:r>
          </a:p>
          <a:p>
            <a:endParaRPr lang="ru-RU" dirty="0"/>
          </a:p>
        </p:txBody>
      </p:sp>
      <p:pic>
        <p:nvPicPr>
          <p:cNvPr id="4" name="Рисунок 3" descr="http://www.penzachess.ru/images/bg57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28736"/>
            <a:ext cx="4143404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Чемпионки мира среди женщин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rudenk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42910" y="1428736"/>
            <a:ext cx="1928826" cy="2643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bykova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1785926"/>
            <a:ext cx="1928826" cy="2214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rubcova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26" y="1357298"/>
            <a:ext cx="2100580" cy="261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Nona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785918" y="4500570"/>
            <a:ext cx="1857388" cy="2071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hiburdanidze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72066" y="4572008"/>
            <a:ext cx="2571768" cy="192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74638"/>
            <a:ext cx="6043626" cy="151128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 Всеобщая компьютеризация 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8055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Всеобщая компьютеризация и Интернет конца 20 - начала 21 вв. сильно повлияли на развитие шахмат. В 1997 году компьютер выигрывает матч у чемпиона мира. Таким образом, мы вступили в 21 век - компьютерных шахматных программ.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света\8398055j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3"/>
            <a:ext cx="2743219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D:\света\dep_blue-430x3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72008"/>
            <a:ext cx="3000396" cy="209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света\prod590_max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429132"/>
            <a:ext cx="2858262" cy="2215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света\text_0010-4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4857760"/>
            <a:ext cx="253879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9" name="Picture 9" descr="D:\света\Transformation-by-Radical-Innovation-1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95024" y="2714620"/>
            <a:ext cx="3648976" cy="2054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 descr="D:\света\HdHLPBjIJZ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786058"/>
            <a:ext cx="3589768" cy="232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Галерея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шахмат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122" name="Picture 2" descr="D:\света\935c4e45c0a5cdea4e7f3417a556119c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44" y="1214422"/>
            <a:ext cx="2839011" cy="2070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света\7793117bb4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500570"/>
            <a:ext cx="2976562" cy="2232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света\231425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1214422"/>
            <a:ext cx="2643206" cy="198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7" name="Picture 7" descr="D:\света\allfons.ru-226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4801774"/>
            <a:ext cx="2500330" cy="1875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928694"/>
          </a:xfrm>
        </p:spPr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qH8EIvdlIA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000" r="8185"/>
          <a:stretch>
            <a:fillRect/>
          </a:stretch>
        </p:blipFill>
        <p:spPr bwMode="auto">
          <a:xfrm>
            <a:off x="642910" y="428604"/>
            <a:ext cx="7795959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15196" cy="1868478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История возникновения шахмат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2285992"/>
            <a:ext cx="7115196" cy="40233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История</a:t>
            </a:r>
            <a:r>
              <a:rPr lang="ru-RU" dirty="0" smtClean="0">
                <a:solidFill>
                  <a:schemeClr val="bg1"/>
                </a:solidFill>
              </a:rPr>
              <a:t> возникновения и развития </a:t>
            </a:r>
            <a:r>
              <a:rPr lang="ru-RU" b="1" dirty="0" smtClean="0">
                <a:solidFill>
                  <a:schemeClr val="bg1"/>
                </a:solidFill>
              </a:rPr>
              <a:t>шахмат</a:t>
            </a:r>
            <a:r>
              <a:rPr lang="ru-RU" dirty="0" smtClean="0">
                <a:solidFill>
                  <a:schemeClr val="bg1"/>
                </a:solidFill>
              </a:rPr>
              <a:t> насчитывает многие века. Археологические раскопки свидетельствуют о том, что игры, в которых было необходимо передвигать фишки на доске, существовали еще приблизительно </a:t>
            </a:r>
            <a:r>
              <a:rPr lang="ru-RU" dirty="0" smtClean="0">
                <a:solidFill>
                  <a:srgbClr val="00B0F0"/>
                </a:solidFill>
              </a:rPr>
              <a:t>в IV-III вв. до н.э. </a:t>
            </a:r>
            <a:r>
              <a:rPr lang="ru-RU" dirty="0" smtClean="0">
                <a:solidFill>
                  <a:schemeClr val="bg1"/>
                </a:solidFill>
              </a:rPr>
              <a:t>Согласно древней легенде, игра шахматы была создана неким брамином. </a:t>
            </a:r>
          </a:p>
          <a:p>
            <a:endParaRPr lang="ru-RU" dirty="0"/>
          </a:p>
        </p:txBody>
      </p:sp>
      <p:pic>
        <p:nvPicPr>
          <p:cNvPr id="1029" name="Picture 5" descr="D:\света\c09d7fdeb4294b69f8955cc85ae024b4.jpg"/>
          <p:cNvPicPr>
            <a:picLocks noChangeAspect="1" noChangeArrowheads="1"/>
          </p:cNvPicPr>
          <p:nvPr/>
        </p:nvPicPr>
        <p:blipFill>
          <a:blip r:embed="rId2"/>
          <a:srcRect r="50777"/>
          <a:stretch>
            <a:fillRect/>
          </a:stretch>
        </p:blipFill>
        <p:spPr bwMode="auto">
          <a:xfrm>
            <a:off x="142843" y="3571876"/>
            <a:ext cx="1990737" cy="3143248"/>
          </a:xfrm>
          <a:prstGeom prst="rect">
            <a:avLst/>
          </a:prstGeom>
          <a:noFill/>
        </p:spPr>
      </p:pic>
      <p:pic>
        <p:nvPicPr>
          <p:cNvPr id="1030" name="Picture 6" descr="D:\света\c09d7fdeb4294b69f8955cc85ae024b4.jpg"/>
          <p:cNvPicPr>
            <a:picLocks noChangeAspect="1" noChangeArrowheads="1"/>
          </p:cNvPicPr>
          <p:nvPr/>
        </p:nvPicPr>
        <p:blipFill>
          <a:blip r:embed="rId2"/>
          <a:srcRect l="49223"/>
          <a:stretch>
            <a:fillRect/>
          </a:stretch>
        </p:blipFill>
        <p:spPr bwMode="auto">
          <a:xfrm>
            <a:off x="7072330" y="0"/>
            <a:ext cx="1857356" cy="2842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Первые шахматы 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http://chess4you.ru/images/articles/history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3000396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14678" y="1357298"/>
            <a:ext cx="55721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В начале </a:t>
            </a:r>
            <a:r>
              <a:rPr lang="ru-RU" sz="2800" dirty="0" smtClean="0">
                <a:solidFill>
                  <a:schemeClr val="accent1"/>
                </a:solidFill>
                <a:hlinkClick r:id="rId3" tooltip="VI век"/>
              </a:rPr>
              <a:t>VI века</a:t>
            </a:r>
            <a:r>
              <a:rPr lang="ru-RU" sz="2800" dirty="0" smtClean="0">
                <a:solidFill>
                  <a:schemeClr val="bg1"/>
                </a:solidFill>
              </a:rPr>
              <a:t> на северо-западе </a:t>
            </a:r>
            <a:r>
              <a:rPr lang="ru-RU" sz="2800" dirty="0" smtClean="0">
                <a:solidFill>
                  <a:schemeClr val="bg1"/>
                </a:solidFill>
                <a:hlinkClick r:id="rId4" tooltip="Индия"/>
              </a:rPr>
              <a:t>Индии</a:t>
            </a:r>
            <a:r>
              <a:rPr lang="ru-RU" sz="2800" dirty="0" smtClean="0">
                <a:solidFill>
                  <a:schemeClr val="bg1"/>
                </a:solidFill>
              </a:rPr>
              <a:t> появилась первая известная нам игра, родственная шахматам — </a:t>
            </a:r>
            <a:r>
              <a:rPr lang="ru-RU" sz="2800" dirty="0" smtClean="0">
                <a:solidFill>
                  <a:schemeClr val="bg1"/>
                </a:solidFill>
                <a:hlinkClick r:id="rId5" tooltip="Чатуранга"/>
              </a:rPr>
              <a:t>чатуранга</a:t>
            </a:r>
            <a:r>
              <a:rPr lang="ru-RU" sz="2800" dirty="0" smtClean="0">
                <a:solidFill>
                  <a:schemeClr val="bg1"/>
                </a:solidFill>
              </a:rPr>
              <a:t>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Отличий от современных шахмат два: игроков было четверо, а не двое (играли пара на пару), а ходы делались в соответствии с результатами бросания игральных костей.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9058" y="274638"/>
            <a:ext cx="4757742" cy="179704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Изменения шахмат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376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Преемницей чатуранги стала игра </a:t>
            </a:r>
            <a:r>
              <a:rPr lang="ru-RU" dirty="0" err="1" smtClean="0">
                <a:solidFill>
                  <a:schemeClr val="bg1"/>
                </a:solidFill>
              </a:rPr>
              <a:t>шатранг</a:t>
            </a:r>
            <a:r>
              <a:rPr lang="ru-RU" dirty="0" smtClean="0">
                <a:solidFill>
                  <a:schemeClr val="bg1"/>
                </a:solidFill>
              </a:rPr>
              <a:t> (</a:t>
            </a:r>
            <a:r>
              <a:rPr lang="ru-RU" dirty="0" err="1" smtClean="0">
                <a:solidFill>
                  <a:schemeClr val="bg1"/>
                </a:solidFill>
              </a:rPr>
              <a:t>чатранг</a:t>
            </a:r>
            <a:r>
              <a:rPr lang="ru-RU" dirty="0" smtClean="0">
                <a:solidFill>
                  <a:schemeClr val="bg1"/>
                </a:solidFill>
              </a:rPr>
              <a:t>), возникшая в Центральной Азии в конце </a:t>
            </a:r>
            <a:r>
              <a:rPr lang="ru-RU" dirty="0" smtClean="0">
                <a:solidFill>
                  <a:srgbClr val="00B0F0"/>
                </a:solidFill>
              </a:rPr>
              <a:t>V — начале VI вв</a:t>
            </a:r>
            <a:r>
              <a:rPr lang="ru-RU" dirty="0" smtClean="0">
                <a:solidFill>
                  <a:schemeClr val="bg1"/>
                </a:solidFill>
              </a:rPr>
              <a:t>. В этой вариации игра имела два «лагеря» фигур и новую фигуру, изображающую советника короля — </a:t>
            </a:r>
            <a:r>
              <a:rPr lang="ru-RU" dirty="0" err="1" smtClean="0">
                <a:solidFill>
                  <a:schemeClr val="bg1"/>
                </a:solidFill>
              </a:rPr>
              <a:t>фарзина</a:t>
            </a:r>
            <a:r>
              <a:rPr lang="ru-RU" dirty="0" smtClean="0">
                <a:solidFill>
                  <a:schemeClr val="bg1"/>
                </a:solidFill>
              </a:rPr>
              <a:t>; в игре участие стали принимать уже лишь 2 соперника. Целью игры было поставить мат королю соперника. Таким образом «игру случая» заменила «игра разума». </a:t>
            </a:r>
          </a:p>
        </p:txBody>
      </p:sp>
      <p:pic>
        <p:nvPicPr>
          <p:cNvPr id="4" name="Рисунок 3" descr="http://chess4you.ru/images/articles/history1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52"/>
            <a:ext cx="307183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Шахматы на Руси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600200"/>
            <a:ext cx="5686436" cy="47091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Приблизительно в </a:t>
            </a:r>
            <a:r>
              <a:rPr lang="ru-RU" dirty="0" smtClean="0">
                <a:solidFill>
                  <a:schemeClr val="bg1"/>
                </a:solidFill>
                <a:hlinkClick r:id="rId2" tooltip="820 год"/>
              </a:rPr>
              <a:t>820 году</a:t>
            </a:r>
            <a:r>
              <a:rPr lang="ru-RU" dirty="0" smtClean="0">
                <a:solidFill>
                  <a:schemeClr val="bg1"/>
                </a:solidFill>
              </a:rPr>
              <a:t> шахматы появились на </a:t>
            </a:r>
            <a:r>
              <a:rPr lang="ru-RU" dirty="0" smtClean="0">
                <a:solidFill>
                  <a:schemeClr val="bg1"/>
                </a:solidFill>
                <a:hlinkClick r:id="rId3" tooltip="Русь"/>
              </a:rPr>
              <a:t>Руси</a:t>
            </a:r>
            <a:r>
              <a:rPr lang="ru-RU" dirty="0" smtClean="0">
                <a:solidFill>
                  <a:schemeClr val="bg1"/>
                </a:solidFill>
              </a:rPr>
              <a:t>, придя, как считается, либо прямо из </a:t>
            </a:r>
            <a:r>
              <a:rPr lang="ru-RU" dirty="0" smtClean="0">
                <a:solidFill>
                  <a:schemeClr val="bg1"/>
                </a:solidFill>
                <a:hlinkClick r:id="rId4" tooltip="Персия"/>
              </a:rPr>
              <a:t>Персии</a:t>
            </a:r>
            <a:r>
              <a:rPr lang="ru-RU" dirty="0" smtClean="0">
                <a:solidFill>
                  <a:schemeClr val="bg1"/>
                </a:solidFill>
              </a:rPr>
              <a:t> через </a:t>
            </a:r>
            <a:r>
              <a:rPr lang="ru-RU" dirty="0" smtClean="0">
                <a:solidFill>
                  <a:schemeClr val="bg1"/>
                </a:solidFill>
                <a:hlinkClick r:id="rId5" tooltip="Кавказ"/>
              </a:rPr>
              <a:t>Кавказ</a:t>
            </a:r>
            <a:r>
              <a:rPr lang="ru-RU" dirty="0" smtClean="0">
                <a:solidFill>
                  <a:schemeClr val="bg1"/>
                </a:solidFill>
              </a:rPr>
              <a:t> и </a:t>
            </a:r>
            <a:r>
              <a:rPr lang="ru-RU" dirty="0" smtClean="0">
                <a:solidFill>
                  <a:schemeClr val="bg1"/>
                </a:solidFill>
                <a:hlinkClick r:id="rId6" tooltip="Хазарский каганат"/>
              </a:rPr>
              <a:t>Хазарский каганат</a:t>
            </a:r>
            <a:r>
              <a:rPr lang="ru-RU" dirty="0" smtClean="0">
                <a:solidFill>
                  <a:schemeClr val="bg1"/>
                </a:solidFill>
              </a:rPr>
              <a:t>, либо от среднеазиатских народов, через </a:t>
            </a:r>
            <a:r>
              <a:rPr lang="ru-RU" dirty="0" smtClean="0">
                <a:solidFill>
                  <a:schemeClr val="bg1"/>
                </a:solidFill>
                <a:hlinkClick r:id="rId7" tooltip="Хорезм"/>
              </a:rPr>
              <a:t>Хорезм</a:t>
            </a:r>
            <a:r>
              <a:rPr lang="ru-RU" dirty="0" smtClean="0">
                <a:solidFill>
                  <a:schemeClr val="bg1"/>
                </a:solidFill>
              </a:rPr>
              <a:t>. Русское название игры созвучно среднеазиатскому «шахмат», русские названия фигур более всего соответствуют арабским или персидским.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chess4you.ru/images/articles/history3.jpg"/>
          <p:cNvPicPr/>
          <p:nvPr/>
        </p:nvPicPr>
        <p:blipFill>
          <a:blip r:embed="rId8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3357586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света\fantastic_worlds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56"/>
            <a:ext cx="9144000" cy="686631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Путешествие шахмат по странам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В </a:t>
            </a:r>
            <a:r>
              <a:rPr lang="ru-RU" dirty="0" smtClean="0">
                <a:solidFill>
                  <a:schemeClr val="bg1"/>
                </a:solidFill>
                <a:hlinkClick r:id="rId3" tooltip="VIII"/>
              </a:rPr>
              <a:t>VIII</a:t>
            </a:r>
            <a:r>
              <a:rPr lang="ru-RU" dirty="0" smtClean="0">
                <a:solidFill>
                  <a:schemeClr val="bg1"/>
                </a:solidFill>
              </a:rPr>
              <a:t>—</a:t>
            </a:r>
            <a:r>
              <a:rPr lang="ru-RU" dirty="0" smtClean="0">
                <a:solidFill>
                  <a:schemeClr val="bg1"/>
                </a:solidFill>
                <a:hlinkClick r:id="rId4" tooltip="IX век"/>
              </a:rPr>
              <a:t>IX веках</a:t>
            </a:r>
            <a:r>
              <a:rPr lang="ru-RU" dirty="0" smtClean="0">
                <a:solidFill>
                  <a:schemeClr val="bg1"/>
                </a:solidFill>
              </a:rPr>
              <a:t>, при завоевании </a:t>
            </a:r>
            <a:r>
              <a:rPr lang="ru-RU" dirty="0" smtClean="0">
                <a:solidFill>
                  <a:schemeClr val="bg1"/>
                </a:solidFill>
                <a:hlinkClick r:id="rId5" tooltip="Испания"/>
              </a:rPr>
              <a:t>Испании</a:t>
            </a:r>
            <a:r>
              <a:rPr lang="ru-RU" dirty="0" smtClean="0">
                <a:solidFill>
                  <a:schemeClr val="bg1"/>
                </a:solidFill>
              </a:rPr>
              <a:t> арабами </a:t>
            </a:r>
            <a:r>
              <a:rPr lang="ru-RU" dirty="0" err="1" smtClean="0">
                <a:solidFill>
                  <a:schemeClr val="bg1"/>
                </a:solidFill>
              </a:rPr>
              <a:t>шатрандж</a:t>
            </a:r>
            <a:r>
              <a:rPr lang="ru-RU" dirty="0" smtClean="0">
                <a:solidFill>
                  <a:schemeClr val="bg1"/>
                </a:solidFill>
              </a:rPr>
              <a:t> попал в Испанию, затем, в течение нескольких десятилетий — в </a:t>
            </a:r>
            <a:r>
              <a:rPr lang="ru-RU" dirty="0" smtClean="0">
                <a:solidFill>
                  <a:schemeClr val="bg1"/>
                </a:solidFill>
                <a:hlinkClick r:id="rId6" tooltip="Португалия"/>
              </a:rPr>
              <a:t>Португалию</a:t>
            </a:r>
            <a:r>
              <a:rPr lang="ru-RU" dirty="0" smtClean="0">
                <a:solidFill>
                  <a:schemeClr val="bg1"/>
                </a:solidFill>
              </a:rPr>
              <a:t>, </a:t>
            </a:r>
            <a:r>
              <a:rPr lang="ru-RU" dirty="0" smtClean="0">
                <a:solidFill>
                  <a:schemeClr val="bg1"/>
                </a:solidFill>
                <a:hlinkClick r:id="rId7" tooltip="Италия"/>
              </a:rPr>
              <a:t>Италию</a:t>
            </a:r>
            <a:r>
              <a:rPr lang="ru-RU" dirty="0" smtClean="0">
                <a:solidFill>
                  <a:schemeClr val="bg1"/>
                </a:solidFill>
              </a:rPr>
              <a:t> и </a:t>
            </a:r>
            <a:r>
              <a:rPr lang="ru-RU" dirty="0" smtClean="0">
                <a:solidFill>
                  <a:schemeClr val="bg1"/>
                </a:solidFill>
                <a:hlinkClick r:id="rId8" tooltip="Франция"/>
              </a:rPr>
              <a:t>Францию</a:t>
            </a:r>
            <a:r>
              <a:rPr lang="ru-RU" dirty="0" smtClean="0">
                <a:solidFill>
                  <a:schemeClr val="bg1"/>
                </a:solidFill>
              </a:rPr>
              <a:t>. Игра быстро завоевала симпатии </a:t>
            </a:r>
            <a:r>
              <a:rPr lang="ru-RU" dirty="0" smtClean="0">
                <a:solidFill>
                  <a:schemeClr val="bg1"/>
                </a:solidFill>
                <a:hlinkClick r:id="rId9" tooltip="Европейцы"/>
              </a:rPr>
              <a:t>европейцев</a:t>
            </a:r>
            <a:r>
              <a:rPr lang="ru-RU" dirty="0" smtClean="0">
                <a:solidFill>
                  <a:schemeClr val="bg1"/>
                </a:solidFill>
              </a:rPr>
              <a:t>, к </a:t>
            </a:r>
            <a:r>
              <a:rPr lang="ru-RU" dirty="0" smtClean="0">
                <a:solidFill>
                  <a:schemeClr val="bg1"/>
                </a:solidFill>
                <a:hlinkClick r:id="rId10" tooltip="XI век"/>
              </a:rPr>
              <a:t>XI веку</a:t>
            </a:r>
            <a:r>
              <a:rPr lang="ru-RU" dirty="0" smtClean="0">
                <a:solidFill>
                  <a:schemeClr val="bg1"/>
                </a:solidFill>
              </a:rPr>
              <a:t> она уже была известна во всех странах </a:t>
            </a:r>
            <a:r>
              <a:rPr lang="ru-RU" dirty="0" smtClean="0">
                <a:solidFill>
                  <a:schemeClr val="bg1"/>
                </a:solidFill>
                <a:hlinkClick r:id="rId11" tooltip="Европа"/>
              </a:rPr>
              <a:t>Европы</a:t>
            </a:r>
            <a:r>
              <a:rPr lang="ru-RU" dirty="0" smtClean="0">
                <a:solidFill>
                  <a:schemeClr val="bg1"/>
                </a:solidFill>
              </a:rPr>
              <a:t> и </a:t>
            </a:r>
            <a:r>
              <a:rPr lang="ru-RU" dirty="0" smtClean="0">
                <a:solidFill>
                  <a:schemeClr val="bg1"/>
                </a:solidFill>
                <a:hlinkClick r:id="rId12" tooltip="Скандинавия"/>
              </a:rPr>
              <a:t>Скандинавии</a:t>
            </a:r>
            <a:r>
              <a:rPr lang="ru-RU" dirty="0" smtClean="0">
                <a:solidFill>
                  <a:schemeClr val="bg1"/>
                </a:solidFill>
              </a:rPr>
              <a:t>. Европейские </a:t>
            </a:r>
            <a:r>
              <a:rPr lang="ru-RU" dirty="0" smtClean="0">
                <a:solidFill>
                  <a:schemeClr val="bg1"/>
                </a:solidFill>
                <a:hlinkClick r:id="rId13" tooltip="Мастер"/>
              </a:rPr>
              <a:t>мастера</a:t>
            </a:r>
            <a:r>
              <a:rPr lang="ru-RU" dirty="0" smtClean="0">
                <a:solidFill>
                  <a:schemeClr val="bg1"/>
                </a:solidFill>
              </a:rPr>
              <a:t> продолжили преобразование правил, в конечном итоге превратив </a:t>
            </a:r>
            <a:r>
              <a:rPr lang="ru-RU" dirty="0" err="1" smtClean="0">
                <a:solidFill>
                  <a:schemeClr val="bg1"/>
                </a:solidFill>
              </a:rPr>
              <a:t>шатрандж</a:t>
            </a:r>
            <a:r>
              <a:rPr lang="ru-RU" dirty="0" smtClean="0">
                <a:solidFill>
                  <a:schemeClr val="bg1"/>
                </a:solidFill>
              </a:rPr>
              <a:t> в современные шахматы. К </a:t>
            </a:r>
            <a:r>
              <a:rPr lang="ru-RU" dirty="0" smtClean="0">
                <a:solidFill>
                  <a:schemeClr val="bg1"/>
                </a:solidFill>
                <a:hlinkClick r:id="rId14" tooltip="XV век"/>
              </a:rPr>
              <a:t>XV веку</a:t>
            </a:r>
            <a:r>
              <a:rPr lang="ru-RU" dirty="0" smtClean="0">
                <a:solidFill>
                  <a:schemeClr val="bg1"/>
                </a:solidFill>
              </a:rPr>
              <a:t> шахматы приобрели современный облик, хотя из-за несогласованности изменений ещё несколько веков в разных странах бытовали собственные, иногда достаточно причудливые, особенности правил.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Первенство мира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57752" y="1600200"/>
            <a:ext cx="3829048" cy="470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bg1"/>
                </a:solidFill>
              </a:rPr>
              <a:t>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1886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году в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США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состоялся первый официальный матч на первенство мира в </a:t>
            </a:r>
            <a:r>
              <a:rPr lang="ru-RU" b="1" dirty="0" smtClean="0">
                <a:solidFill>
                  <a:schemeClr val="bg1"/>
                </a:solidFill>
              </a:rPr>
              <a:t>истории шахмат</a:t>
            </a:r>
            <a:r>
              <a:rPr lang="ru-RU" dirty="0" smtClean="0">
                <a:solidFill>
                  <a:schemeClr val="bg1"/>
                </a:solidFill>
              </a:rPr>
              <a:t>. Борьба разворачивалась между </a:t>
            </a:r>
            <a:r>
              <a:rPr lang="ru-RU" dirty="0" err="1" smtClean="0">
                <a:solidFill>
                  <a:schemeClr val="bg1"/>
                </a:solidFill>
              </a:rPr>
              <a:t>Стейницем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Цукертортом</a:t>
            </a:r>
            <a:r>
              <a:rPr lang="ru-RU" dirty="0" smtClean="0">
                <a:solidFill>
                  <a:schemeClr val="bg1"/>
                </a:solidFill>
              </a:rPr>
              <a:t>. Выиграв этот матч, </a:t>
            </a:r>
            <a:r>
              <a:rPr lang="ru-RU" dirty="0" err="1" smtClean="0">
                <a:solidFill>
                  <a:schemeClr val="bg1"/>
                </a:solidFill>
              </a:rPr>
              <a:t>Стейниц</a:t>
            </a:r>
            <a:r>
              <a:rPr lang="ru-RU" dirty="0" smtClean="0">
                <a:solidFill>
                  <a:schemeClr val="bg1"/>
                </a:solidFill>
              </a:rPr>
              <a:t> стал первым чемпионом мира.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www.penzachess.ru/images/bg45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85860"/>
            <a:ext cx="4786346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err="1" smtClean="0">
                <a:solidFill>
                  <a:schemeClr val="accent6">
                    <a:lumMod val="75000"/>
                  </a:schemeClr>
                </a:solidFill>
              </a:rPr>
              <a:t>Чеспионы</a:t>
            </a:r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 мира по шахматам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431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bg1"/>
                </a:solidFill>
              </a:rPr>
              <a:t>После окончания второй мировой войны СССР вступил в шахматную федерацию – ФИДЕ. Из восьми шахматистов, которые в послевоенные годы были увенчаны лаврами чемпиона мира по шахматам, семь гроссмейстеров представляли СССР:</a:t>
            </a:r>
            <a:endParaRPr lang="ru-RU" dirty="0"/>
          </a:p>
        </p:txBody>
      </p:sp>
      <p:pic>
        <p:nvPicPr>
          <p:cNvPr id="3075" name="Picture 3" descr="D:\света\993_chess_boards (1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643314"/>
            <a:ext cx="6143668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Михаил Ботвинник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3400420" cy="5094938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Первый советский и шестой в истории шахмат чемпион мира (1948-1957, 1958-1960, 1961-1963).</a:t>
            </a:r>
          </a:p>
          <a:p>
            <a:endParaRPr lang="ru-RU" dirty="0"/>
          </a:p>
        </p:txBody>
      </p:sp>
      <p:pic>
        <p:nvPicPr>
          <p:cNvPr id="4" name="Рисунок 3" descr="http://www.penzachess.ru/images/bg50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6" y="1214422"/>
            <a:ext cx="450059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280</TotalTime>
  <Words>275</Words>
  <PresentationFormat>Экран (4:3)</PresentationFormat>
  <Paragraphs>45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Интереснейшая игра - шахматы</vt:lpstr>
      <vt:lpstr>История возникновения шахмат</vt:lpstr>
      <vt:lpstr>Первые шахматы </vt:lpstr>
      <vt:lpstr>Изменения шахмат</vt:lpstr>
      <vt:lpstr>Шахматы на Руси</vt:lpstr>
      <vt:lpstr>Путешествие шахмат по странам</vt:lpstr>
      <vt:lpstr>Первенство мира</vt:lpstr>
      <vt:lpstr>Чеспионы мира по шахматам</vt:lpstr>
      <vt:lpstr>Михаил Ботвинник</vt:lpstr>
      <vt:lpstr>Василий Смыслов</vt:lpstr>
      <vt:lpstr>Михаил Таль</vt:lpstr>
      <vt:lpstr>Тигран Петросян</vt:lpstr>
      <vt:lpstr>Борис Спасский</vt:lpstr>
      <vt:lpstr>Анатолий Карпов</vt:lpstr>
      <vt:lpstr>Гарри Каспаров</vt:lpstr>
      <vt:lpstr>Чемпионки мира среди женщин</vt:lpstr>
      <vt:lpstr> Всеобщая компьютеризация </vt:lpstr>
      <vt:lpstr>Галерея шахмат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Учитель</cp:lastModifiedBy>
  <cp:revision>30</cp:revision>
  <dcterms:modified xsi:type="dcterms:W3CDTF">2015-04-28T05:48:13Z</dcterms:modified>
</cp:coreProperties>
</file>