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8" r:id="rId5"/>
    <p:sldId id="305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261" r:id="rId14"/>
    <p:sldId id="306" r:id="rId15"/>
    <p:sldId id="262" r:id="rId16"/>
    <p:sldId id="270" r:id="rId17"/>
    <p:sldId id="272" r:id="rId18"/>
    <p:sldId id="273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66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64" r:id="rId44"/>
    <p:sldId id="281" r:id="rId45"/>
    <p:sldId id="28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4EDB9"/>
            </a:gs>
            <a:gs pos="0">
              <a:srgbClr val="E8EFD9"/>
            </a:gs>
            <a:gs pos="42000">
              <a:srgbClr val="FFFFCC">
                <a:alpha val="95000"/>
              </a:srgbClr>
            </a:gs>
            <a:gs pos="100000">
              <a:srgbClr val="ADDB7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ван\Documents\Наталья\искусство\Новая папка\levitan101март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6441" b="6441"/>
          <a:stretch>
            <a:fillRect/>
          </a:stretch>
        </p:blipFill>
        <p:spPr bwMode="auto">
          <a:xfrm>
            <a:off x="1835696" y="332657"/>
            <a:ext cx="7089172" cy="515576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396552" y="5367338"/>
            <a:ext cx="9937104" cy="1302022"/>
          </a:xfrm>
        </p:spPr>
        <p:txBody>
          <a:bodyPr>
            <a:normAutofit/>
          </a:bodyPr>
          <a:lstStyle/>
          <a:p>
            <a:r>
              <a:rPr lang="ru-RU" sz="4800" b="1" i="1" dirty="0" smtClean="0"/>
              <a:t>     </a:t>
            </a:r>
            <a:r>
              <a:rPr lang="ru-RU" sz="4800" b="1" i="1" dirty="0" smtClean="0">
                <a:solidFill>
                  <a:srgbClr val="FF0000"/>
                </a:solidFill>
              </a:rPr>
              <a:t>Люблю природу русскую. Весна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312368" cy="6322714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С. Маршак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«Снег уже теперь не тот…»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5122" name="Picture 2" descr="C:\Users\иван\Downloads\марш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130" y="237384"/>
            <a:ext cx="4861469" cy="643197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384376" cy="6106690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Е. Благинина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«Посидим в тишине»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6146" name="Picture 2" descr="C:\Users\иван\Downloads\Blagin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2056"/>
            <a:ext cx="4680520" cy="618581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4248472" cy="6106690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Э.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Мошковская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«Я маму мою обидел»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7170" name="Picture 2" descr="C:\Users\иван\Downloads\мошковск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5006499" cy="5682377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367338"/>
            <a:ext cx="8568952" cy="1490662"/>
          </a:xfrm>
        </p:spPr>
        <p:txBody>
          <a:bodyPr>
            <a:normAutofit/>
          </a:bodyPr>
          <a:lstStyle/>
          <a:p>
            <a:r>
              <a:rPr lang="ru-RU" sz="7200" b="1" i="1" dirty="0" smtClean="0"/>
              <a:t>  </a:t>
            </a:r>
            <a:r>
              <a:rPr lang="ru-RU" sz="7200" b="1" i="1" dirty="0" smtClean="0">
                <a:solidFill>
                  <a:srgbClr val="7030A0"/>
                </a:solidFill>
              </a:rPr>
              <a:t>Конкурс чтецов</a:t>
            </a:r>
            <a:endParaRPr lang="ru-RU" sz="72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иван\Downloads\0000074897-preview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2389" r="10309" b="22389"/>
          <a:stretch>
            <a:fillRect/>
          </a:stretch>
        </p:blipFill>
        <p:spPr bwMode="auto">
          <a:xfrm>
            <a:off x="2267744" y="476672"/>
            <a:ext cx="6474312" cy="531538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ФИЗМИНУТКА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иван\Documents\Наталья\картинки\sport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136904" cy="5349651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</a:rPr>
              <a:t>ВЕСНА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Осина_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145285"/>
            <a:ext cx="2521221" cy="235502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 descr="Осина_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29402" y="0"/>
            <a:ext cx="3714597" cy="350100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Осина_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179512" y="3212976"/>
            <a:ext cx="3943377" cy="342902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 descr="Осина_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76056" y="3736266"/>
            <a:ext cx="3852522" cy="31217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ownloads\19636042_1204725540_lazarenko_vt_ves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698" y="548680"/>
            <a:ext cx="8419176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ван\Downloads\d0b2d0b5d181d0bdd0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8670"/>
            <a:ext cx="7992888" cy="599466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ван\Downloads\3845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646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ван\Downloads\m-591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791" y="548680"/>
            <a:ext cx="8522295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532440" cy="583264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Цели урока: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1. Подвести итог работы над разделом.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2. Вспомнить пройденные произведения        и их авторов.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3. Продолжить практиковаться  выразительно читать.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4. Проверить свои знания полученные при изучении темы.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ван\Downloads\2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4797"/>
            <a:ext cx="8424936" cy="632084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5962674"/>
          </a:xfrm>
        </p:spPr>
        <p:txBody>
          <a:bodyPr/>
          <a:lstStyle/>
          <a:p>
            <a:pPr algn="l"/>
            <a:r>
              <a:rPr lang="ru-RU" sz="9600" b="1" i="1" dirty="0" smtClean="0">
                <a:solidFill>
                  <a:srgbClr val="7030A0"/>
                </a:solidFill>
              </a:rPr>
              <a:t>                  ИГРА</a:t>
            </a:r>
            <a:br>
              <a:rPr lang="ru-RU" sz="9600" b="1" i="1" dirty="0" smtClean="0">
                <a:solidFill>
                  <a:srgbClr val="7030A0"/>
                </a:solidFill>
              </a:rPr>
            </a:br>
            <a:r>
              <a:rPr lang="ru-RU" sz="9600" b="1" i="1" dirty="0" smtClean="0">
                <a:solidFill>
                  <a:srgbClr val="7030A0"/>
                </a:solidFill>
              </a:rPr>
              <a:t/>
            </a:r>
            <a:br>
              <a:rPr lang="ru-RU" sz="9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подберите к 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картинкам 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названия из строчек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 изученных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 стихотворений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иван\Documents\Наталья\картинки\sport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645024"/>
            <a:ext cx="4038600" cy="3000375"/>
          </a:xfrm>
          <a:prstGeom prst="rect">
            <a:avLst/>
          </a:prstGeom>
          <a:noFill/>
        </p:spPr>
      </p:pic>
      <p:pic>
        <p:nvPicPr>
          <p:cNvPr id="5" name="Picture 4" descr="kniga02"/>
          <p:cNvPicPr>
            <a:picLocks noChangeAspect="1" noChangeArrowheads="1"/>
          </p:cNvPicPr>
          <p:nvPr/>
        </p:nvPicPr>
        <p:blipFill>
          <a:blip r:embed="rId3" cstate="print"/>
          <a:srcRect l="8514" r="8472"/>
          <a:stretch>
            <a:fillRect/>
          </a:stretch>
        </p:blipFill>
        <p:spPr bwMode="auto">
          <a:xfrm>
            <a:off x="251520" y="332656"/>
            <a:ext cx="2808312" cy="30448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ван\Downloads\5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52581"/>
            <a:ext cx="6120680" cy="632320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иван\Downloads\0_12c8f_bfd66758_-1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65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ownloads\1264597980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1054"/>
            <a:ext cx="8064896" cy="621429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ван\Downloads\lastochra_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5379"/>
            <a:ext cx="6696743" cy="612142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191269140_c41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177"/>
          <a:stretch>
            <a:fillRect/>
          </a:stretch>
        </p:blipFill>
        <p:spPr bwMode="auto">
          <a:xfrm>
            <a:off x="4788024" y="692696"/>
            <a:ext cx="3168352" cy="496855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996952"/>
            <a:ext cx="3466728" cy="3024336"/>
          </a:xfrm>
        </p:spPr>
        <p:txBody>
          <a:bodyPr/>
          <a:lstStyle/>
          <a:p>
            <a:r>
              <a:rPr lang="ru-RU" sz="9600" b="1" i="1" dirty="0" smtClean="0"/>
              <a:t>ТЕСТ</a:t>
            </a:r>
            <a:endParaRPr lang="ru-RU" sz="9600" b="1" i="1" dirty="0"/>
          </a:p>
        </p:txBody>
      </p:sp>
      <p:pic>
        <p:nvPicPr>
          <p:cNvPr id="4" name="Picture 4" descr="kniga02"/>
          <p:cNvPicPr>
            <a:picLocks noChangeAspect="1" noChangeArrowheads="1"/>
          </p:cNvPicPr>
          <p:nvPr/>
        </p:nvPicPr>
        <p:blipFill>
          <a:blip r:embed="rId3" cstate="print"/>
          <a:srcRect l="8514" r="8472"/>
          <a:stretch>
            <a:fillRect/>
          </a:stretch>
        </p:blipFill>
        <p:spPr bwMode="auto">
          <a:xfrm>
            <a:off x="755576" y="260648"/>
            <a:ext cx="2808312" cy="30448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rgbClr val="00B050"/>
                </a:solidFill>
              </a:rPr>
              <a:t>А1. Найди лишнее слово.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/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/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/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1) снег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2) солнце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3) листопад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4) сосулька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3" name="Picture 4" descr="kniga02"/>
          <p:cNvPicPr>
            <a:picLocks noChangeAspect="1" noChangeArrowheads="1"/>
          </p:cNvPicPr>
          <p:nvPr/>
        </p:nvPicPr>
        <p:blipFill>
          <a:blip r:embed="rId2" cstate="print"/>
          <a:srcRect l="8514" r="8472"/>
          <a:stretch>
            <a:fillRect/>
          </a:stretch>
        </p:blipFill>
        <p:spPr bwMode="auto">
          <a:xfrm>
            <a:off x="539552" y="3284984"/>
            <a:ext cx="2808312" cy="30448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3) листопад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иван\Downloads\118312939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008778" cy="5256583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250706"/>
          </a:xfrm>
        </p:spPr>
        <p:txBody>
          <a:bodyPr/>
          <a:lstStyle/>
          <a:p>
            <a:pPr algn="l"/>
            <a:r>
              <a:rPr lang="ru-RU" sz="4000" b="1" i="1" dirty="0" smtClean="0">
                <a:solidFill>
                  <a:srgbClr val="0070C0"/>
                </a:solidFill>
              </a:rPr>
              <a:t>А2. Из какого произведения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 эти строки?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Мама спит, она устала…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Ну и я играть не стала.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1) Е. Благинина «Посидим в тишине»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2) А. Плещеев «В бурю»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3) А. Плещеев «Сельская песенка»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4) Э. </a:t>
            </a:r>
            <a:r>
              <a:rPr lang="ru-RU" sz="4000" b="1" i="1" dirty="0" err="1" smtClean="0">
                <a:solidFill>
                  <a:srgbClr val="0070C0"/>
                </a:solidFill>
              </a:rPr>
              <a:t>Мошковская</a:t>
            </a:r>
            <a:r>
              <a:rPr lang="ru-RU" sz="4000" b="1" i="1" dirty="0" smtClean="0">
                <a:solidFill>
                  <a:srgbClr val="0070C0"/>
                </a:solidFill>
              </a:rPr>
              <a:t> «Я маму мою обидел…»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pic>
        <p:nvPicPr>
          <p:cNvPr id="3" name="Picture 4" descr="kniga02"/>
          <p:cNvPicPr>
            <a:picLocks noChangeAspect="1" noChangeArrowheads="1"/>
          </p:cNvPicPr>
          <p:nvPr/>
        </p:nvPicPr>
        <p:blipFill>
          <a:blip r:embed="rId2" cstate="print"/>
          <a:srcRect l="8514" r="8472"/>
          <a:stretch>
            <a:fillRect/>
          </a:stretch>
        </p:blipFill>
        <p:spPr bwMode="auto">
          <a:xfrm>
            <a:off x="6335688" y="0"/>
            <a:ext cx="2808312" cy="30448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3010346"/>
          </a:xfrm>
        </p:spPr>
        <p:txBody>
          <a:bodyPr/>
          <a:lstStyle/>
          <a:p>
            <a:r>
              <a:rPr lang="ru-RU" sz="6600" b="1" i="1" dirty="0" smtClean="0">
                <a:solidFill>
                  <a:srgbClr val="92D050"/>
                </a:solidFill>
              </a:rPr>
              <a:t>Читательская разминка:</a:t>
            </a:r>
            <a:endParaRPr lang="ru-RU" sz="6600" b="1" i="1" dirty="0">
              <a:solidFill>
                <a:srgbClr val="92D050"/>
              </a:solidFill>
            </a:endParaRPr>
          </a:p>
        </p:txBody>
      </p:sp>
      <p:pic>
        <p:nvPicPr>
          <p:cNvPr id="3" name="Picture 4" descr="kniga02"/>
          <p:cNvPicPr>
            <a:picLocks noChangeAspect="1" noChangeArrowheads="1"/>
          </p:cNvPicPr>
          <p:nvPr/>
        </p:nvPicPr>
        <p:blipFill>
          <a:blip r:embed="rId2" cstate="print"/>
          <a:srcRect l="8514" r="8472"/>
          <a:stretch>
            <a:fillRect/>
          </a:stretch>
        </p:blipFill>
        <p:spPr bwMode="auto">
          <a:xfrm>
            <a:off x="323528" y="260648"/>
            <a:ext cx="2808312" cy="3044825"/>
          </a:xfrm>
          <a:prstGeom prst="rect">
            <a:avLst/>
          </a:prstGeom>
          <a:noFill/>
        </p:spPr>
      </p:pic>
      <p:pic>
        <p:nvPicPr>
          <p:cNvPr id="4" name="Picture 5" descr="kniga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8345" y="3501008"/>
            <a:ext cx="549676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1) Е. Благинина «Посидим в тишине»</a:t>
            </a:r>
            <a:endParaRPr lang="ru-RU" dirty="0"/>
          </a:p>
        </p:txBody>
      </p:sp>
      <p:pic>
        <p:nvPicPr>
          <p:cNvPr id="2050" name="Picture 2" descr="C:\Users\иван\Downloads\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09109"/>
            <a:ext cx="3240360" cy="5007829"/>
          </a:xfrm>
          <a:prstGeom prst="rect">
            <a:avLst/>
          </a:prstGeom>
          <a:noFill/>
        </p:spPr>
      </p:pic>
      <p:pic>
        <p:nvPicPr>
          <p:cNvPr id="2051" name="Picture 3" descr="C:\Users\иван\Downloads\Blagin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23133"/>
            <a:ext cx="3600400" cy="4758317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rgbClr val="7030A0"/>
                </a:solidFill>
              </a:rPr>
              <a:t>А3. Кто написал стихотворение «Матери»?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1) С. Маршак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2) И. Бунин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3) Ф. Тютчев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4) Е. Благинина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3" name="Picture 4" descr="kniga02"/>
          <p:cNvPicPr>
            <a:picLocks noChangeAspect="1" noChangeArrowheads="1"/>
          </p:cNvPicPr>
          <p:nvPr/>
        </p:nvPicPr>
        <p:blipFill>
          <a:blip r:embed="rId2" cstate="print"/>
          <a:srcRect l="8514" r="8472"/>
          <a:stretch>
            <a:fillRect/>
          </a:stretch>
        </p:blipFill>
        <p:spPr bwMode="auto">
          <a:xfrm>
            <a:off x="395536" y="3068960"/>
            <a:ext cx="2808312" cy="30448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2) И. Бунин</a:t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3074" name="Picture 2" descr="C:\Users\иван\Downloads\1226778725_bun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43764"/>
            <a:ext cx="4968552" cy="553165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rgbClr val="FF0000"/>
                </a:solidFill>
              </a:rPr>
              <a:t>А4. Кто написал стихотворение «В бурю»?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1) С. Маршак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2) Ф. Тютчев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3) А. Плещеев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4) Е. Благинина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Picture 4" descr="kniga02"/>
          <p:cNvPicPr>
            <a:picLocks noChangeAspect="1" noChangeArrowheads="1"/>
          </p:cNvPicPr>
          <p:nvPr/>
        </p:nvPicPr>
        <p:blipFill>
          <a:blip r:embed="rId2" cstate="print"/>
          <a:srcRect l="8514" r="8472"/>
          <a:stretch>
            <a:fillRect/>
          </a:stretch>
        </p:blipFill>
        <p:spPr bwMode="auto">
          <a:xfrm>
            <a:off x="395536" y="3140968"/>
            <a:ext cx="2808312" cy="30448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3) А. Плещеев</a:t>
            </a:r>
            <a:endParaRPr lang="ru-RU" dirty="0"/>
          </a:p>
        </p:txBody>
      </p:sp>
      <p:pic>
        <p:nvPicPr>
          <p:cNvPr id="4098" name="Picture 2" descr="C:\Users\иван\Downloads\Алексей_Николаевич_Плеще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47838"/>
            <a:ext cx="4248472" cy="561016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В1. О чём говорится в стихотворении Ф. Тютчева «Зима недаром злится…»?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1) о борьбе зимы с весной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2) о борьбе весны с летом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3) о борьбе зимы с осенью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4) о борьбе весны с осенью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1) о борьбе зимы с весной</a:t>
            </a:r>
            <a:endParaRPr lang="ru-RU" dirty="0"/>
          </a:p>
        </p:txBody>
      </p:sp>
      <p:pic>
        <p:nvPicPr>
          <p:cNvPr id="5122" name="Picture 2" descr="C:\Users\иван\Downloads\cf61caff586aa5061c8fa74e0ae118d3e96bb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75000"/>
            <a:ext cx="7776864" cy="5621169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В2. О чём говорится в стихотворении А. Плещеева «Сельская песенка»?</a:t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1) о прилёте птиц</a:t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2) об отлёте птиц</a:t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3) о разливе рек</a:t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4) о таянии снега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4" descr="kniga02"/>
          <p:cNvPicPr>
            <a:picLocks noChangeAspect="1" noChangeArrowheads="1"/>
          </p:cNvPicPr>
          <p:nvPr/>
        </p:nvPicPr>
        <p:blipFill>
          <a:blip r:embed="rId2" cstate="print"/>
          <a:srcRect l="8514" r="8472"/>
          <a:stretch>
            <a:fillRect/>
          </a:stretch>
        </p:blipFill>
        <p:spPr bwMode="auto">
          <a:xfrm>
            <a:off x="395536" y="3284984"/>
            <a:ext cx="2808312" cy="30448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1) о прилёте птиц</a:t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8194" name="Picture 2" descr="C:\Users\иван\Downloads\fl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128792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178698"/>
          </a:xfrm>
        </p:spPr>
        <p:txBody>
          <a:bodyPr/>
          <a:lstStyle/>
          <a:p>
            <a:pPr algn="l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С1. Закончи четверостишие А. Блока.</a:t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…Чу, слышен голос звонкий.</a:t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Не это ли весна?</a:t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Нет, это звонко, тонко</a:t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В ручье…</a:t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1) блестит луна</a:t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2) журчит вода</a:t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3) журчит волна</a:t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4) блестит звезда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4" descr="kniga02"/>
          <p:cNvPicPr>
            <a:picLocks noChangeAspect="1" noChangeArrowheads="1"/>
          </p:cNvPicPr>
          <p:nvPr/>
        </p:nvPicPr>
        <p:blipFill>
          <a:blip r:embed="rId2" cstate="print"/>
          <a:srcRect l="8514" r="8472"/>
          <a:stretch>
            <a:fillRect/>
          </a:stretch>
        </p:blipFill>
        <p:spPr bwMode="auto">
          <a:xfrm>
            <a:off x="5652120" y="3429000"/>
            <a:ext cx="2808312" cy="30448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/>
              <a:t>Гори, </a:t>
            </a:r>
            <a:br>
              <a:rPr lang="ru-RU" sz="6000" b="1" dirty="0" smtClean="0"/>
            </a:br>
            <a:r>
              <a:rPr lang="ru-RU" sz="6000" b="1" dirty="0" smtClean="0"/>
              <a:t>солнце, ярче,</a:t>
            </a:r>
            <a:br>
              <a:rPr lang="ru-RU" sz="6000" b="1" dirty="0" smtClean="0"/>
            </a:br>
            <a:r>
              <a:rPr lang="ru-RU" sz="6000" b="1" dirty="0" smtClean="0"/>
              <a:t>Лето </a:t>
            </a:r>
            <a:br>
              <a:rPr lang="ru-RU" sz="6000" b="1" dirty="0" smtClean="0"/>
            </a:br>
            <a:r>
              <a:rPr lang="ru-RU" sz="6000" b="1" dirty="0" smtClean="0"/>
              <a:t>будет жарче,</a:t>
            </a:r>
            <a:br>
              <a:rPr lang="ru-RU" sz="6000" b="1" dirty="0" smtClean="0"/>
            </a:br>
            <a:r>
              <a:rPr lang="ru-RU" sz="6000" b="1" dirty="0" smtClean="0"/>
              <a:t>А зима теплее,</a:t>
            </a:r>
            <a:br>
              <a:rPr lang="ru-RU" sz="6000" b="1" dirty="0" smtClean="0"/>
            </a:br>
            <a:r>
              <a:rPr lang="ru-RU" sz="6000" b="1" dirty="0" smtClean="0"/>
              <a:t>А весна милее! 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pic>
        <p:nvPicPr>
          <p:cNvPr id="3" name="Picture 4" descr="kniga02"/>
          <p:cNvPicPr>
            <a:picLocks noChangeAspect="1" noChangeArrowheads="1"/>
          </p:cNvPicPr>
          <p:nvPr/>
        </p:nvPicPr>
        <p:blipFill>
          <a:blip r:embed="rId2" cstate="print"/>
          <a:srcRect l="8514" r="8472"/>
          <a:stretch>
            <a:fillRect/>
          </a:stretch>
        </p:blipFill>
        <p:spPr bwMode="auto">
          <a:xfrm>
            <a:off x="323528" y="260648"/>
            <a:ext cx="2808312" cy="30448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3) журчит волна</a:t>
            </a:r>
            <a:endParaRPr lang="ru-RU" dirty="0"/>
          </a:p>
        </p:txBody>
      </p:sp>
      <p:pic>
        <p:nvPicPr>
          <p:cNvPr id="7170" name="Picture 2" descr="C:\Users\иван\Downloads\18045704020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128" y="1176590"/>
            <a:ext cx="8018304" cy="545244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0"/>
            <a:ext cx="8291264" cy="6126163"/>
          </a:xfrm>
        </p:spPr>
        <p:txBody>
          <a:bodyPr/>
          <a:lstStyle/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С2. Вставь пропущенное слово в четверостишие.</a:t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Всё чернее с каждым днем</a:t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Стёжки и дорожки.</a:t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И на вербах …</a:t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r>
              <a:rPr lang="ru-RU" sz="3600" b="1" i="1" smtClean="0">
                <a:solidFill>
                  <a:srgbClr val="0070C0"/>
                </a:solidFill>
              </a:rPr>
              <a:t>Светятся серёжки</a:t>
            </a:r>
            <a:r>
              <a:rPr lang="ru-RU" sz="3600" b="1" i="1" dirty="0" smtClean="0">
                <a:solidFill>
                  <a:srgbClr val="0070C0"/>
                </a:solidFill>
              </a:rPr>
              <a:t>.</a:t>
            </a:r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077072"/>
            <a:ext cx="4038600" cy="2780928"/>
          </a:xfrm>
        </p:spPr>
        <p:txBody>
          <a:bodyPr/>
          <a:lstStyle/>
          <a:p>
            <a:pPr>
              <a:buNone/>
            </a:pPr>
            <a:r>
              <a:rPr lang="ru-RU" sz="4000" b="1" i="1" dirty="0" smtClean="0"/>
              <a:t>    </a:t>
            </a:r>
            <a:r>
              <a:rPr lang="ru-RU" sz="4000" b="1" i="1" dirty="0" smtClean="0">
                <a:solidFill>
                  <a:srgbClr val="0070C0"/>
                </a:solidFill>
              </a:rPr>
              <a:t>1) серебром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2) огоньками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3) золотом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4) ярко</a:t>
            </a:r>
            <a:endParaRPr lang="ru-RU" sz="4000" dirty="0" smtClean="0">
              <a:solidFill>
                <a:srgbClr val="0070C0"/>
              </a:solidFill>
            </a:endParaRPr>
          </a:p>
          <a:p>
            <a:endParaRPr lang="ru-RU" sz="4000" dirty="0"/>
          </a:p>
        </p:txBody>
      </p:sp>
      <p:pic>
        <p:nvPicPr>
          <p:cNvPr id="5" name="Picture 4" descr="kniga02"/>
          <p:cNvPicPr>
            <a:picLocks noChangeAspect="1" noChangeArrowheads="1"/>
          </p:cNvPicPr>
          <p:nvPr/>
        </p:nvPicPr>
        <p:blipFill>
          <a:blip r:embed="rId2" cstate="print"/>
          <a:srcRect l="8514" r="8472"/>
          <a:stretch>
            <a:fillRect/>
          </a:stretch>
        </p:blipFill>
        <p:spPr bwMode="auto">
          <a:xfrm>
            <a:off x="251520" y="4005064"/>
            <a:ext cx="2808312" cy="285293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1) серебром</a:t>
            </a:r>
            <a:endParaRPr lang="ru-RU" dirty="0"/>
          </a:p>
        </p:txBody>
      </p:sp>
      <p:pic>
        <p:nvPicPr>
          <p:cNvPr id="6146" name="Picture 2" descr="C:\Users\иван\Downloads\0_82_8238_1206535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14449"/>
            <a:ext cx="7560840" cy="5524849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8208912" cy="6192688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92D050"/>
                </a:solidFill>
              </a:rPr>
              <a:t>                 Подведение </a:t>
            </a:r>
          </a:p>
          <a:p>
            <a:endParaRPr lang="ru-RU" sz="6600" b="1" i="1" dirty="0" smtClean="0">
              <a:solidFill>
                <a:srgbClr val="92D050"/>
              </a:solidFill>
            </a:endParaRPr>
          </a:p>
          <a:p>
            <a:endParaRPr lang="ru-RU" sz="6600" b="1" i="1" dirty="0" smtClean="0">
              <a:solidFill>
                <a:srgbClr val="92D050"/>
              </a:solidFill>
            </a:endParaRPr>
          </a:p>
          <a:p>
            <a:r>
              <a:rPr lang="ru-RU" sz="6600" b="1" i="1" dirty="0" smtClean="0">
                <a:solidFill>
                  <a:srgbClr val="92D050"/>
                </a:solidFill>
              </a:rPr>
              <a:t>итогов</a:t>
            </a:r>
            <a:endParaRPr lang="ru-RU" sz="6600" b="1" i="1" dirty="0">
              <a:solidFill>
                <a:srgbClr val="92D050"/>
              </a:solidFill>
            </a:endParaRPr>
          </a:p>
        </p:txBody>
      </p:sp>
      <p:pic>
        <p:nvPicPr>
          <p:cNvPr id="3075" name="Picture 3" descr="C:\Users\иван\Downloads\proffeso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922" b="18922"/>
          <a:stretch>
            <a:fillRect/>
          </a:stretch>
        </p:blipFill>
        <p:spPr bwMode="auto">
          <a:xfrm>
            <a:off x="3707904" y="3140968"/>
            <a:ext cx="4800604" cy="3384376"/>
          </a:xfrm>
          <a:prstGeom prst="rect">
            <a:avLst/>
          </a:prstGeom>
          <a:noFill/>
        </p:spPr>
      </p:pic>
      <p:pic>
        <p:nvPicPr>
          <p:cNvPr id="5" name="Picture 4" descr="kniga02"/>
          <p:cNvPicPr>
            <a:picLocks noChangeAspect="1" noChangeArrowheads="1"/>
          </p:cNvPicPr>
          <p:nvPr/>
        </p:nvPicPr>
        <p:blipFill>
          <a:blip r:embed="rId3" cstate="print"/>
          <a:srcRect l="8514" r="8472"/>
          <a:stretch>
            <a:fillRect/>
          </a:stretch>
        </p:blipFill>
        <p:spPr bwMode="auto">
          <a:xfrm>
            <a:off x="755576" y="260648"/>
            <a:ext cx="2808312" cy="30448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692696"/>
            <a:ext cx="4040188" cy="5433467"/>
          </a:xfrm>
        </p:spPr>
        <p:txBody>
          <a:bodyPr/>
          <a:lstStyle/>
          <a:p>
            <a:pPr>
              <a:buNone/>
            </a:pPr>
            <a:r>
              <a:rPr lang="ru-RU" sz="4800" b="1" i="1" dirty="0" smtClean="0">
                <a:solidFill>
                  <a:srgbClr val="00B0F0"/>
                </a:solidFill>
              </a:rPr>
              <a:t>   </a:t>
            </a:r>
          </a:p>
          <a:p>
            <a:pPr>
              <a:buNone/>
            </a:pPr>
            <a:endParaRPr lang="ru-RU" sz="4800" b="1" i="1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ru-RU" sz="4800" b="1" i="1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ru-RU" sz="4800" b="1" i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sz="4800" b="1" i="1" dirty="0" smtClean="0">
                <a:solidFill>
                  <a:srgbClr val="00B0F0"/>
                </a:solidFill>
              </a:rPr>
              <a:t>   стр. 124, </a:t>
            </a:r>
            <a:br>
              <a:rPr lang="ru-RU" sz="4800" b="1" i="1" dirty="0" smtClean="0">
                <a:solidFill>
                  <a:srgbClr val="00B0F0"/>
                </a:solidFill>
              </a:rPr>
            </a:br>
            <a:r>
              <a:rPr lang="ru-RU" sz="4800" b="1" i="1" dirty="0" smtClean="0">
                <a:solidFill>
                  <a:srgbClr val="00B0F0"/>
                </a:solidFill>
              </a:rPr>
              <a:t>задание 4, </a:t>
            </a:r>
            <a:br>
              <a:rPr lang="ru-RU" sz="4800" b="1" i="1" dirty="0" smtClean="0">
                <a:solidFill>
                  <a:srgbClr val="00B0F0"/>
                </a:solidFill>
              </a:rPr>
            </a:br>
            <a:r>
              <a:rPr lang="ru-RU" sz="4800" b="1" i="1" dirty="0" smtClean="0">
                <a:solidFill>
                  <a:srgbClr val="00B0F0"/>
                </a:solidFill>
              </a:rPr>
              <a:t>в тетради</a:t>
            </a:r>
            <a:endParaRPr lang="ru-RU" sz="4800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32656"/>
            <a:ext cx="4041775" cy="5793507"/>
          </a:xfrm>
        </p:spPr>
        <p:txBody>
          <a:bodyPr/>
          <a:lstStyle/>
          <a:p>
            <a:pPr>
              <a:buNone/>
            </a:pPr>
            <a:r>
              <a:rPr lang="ru-RU" sz="5400" b="1" i="1" dirty="0" smtClean="0">
                <a:solidFill>
                  <a:srgbClr val="00B0F0"/>
                </a:solidFill>
              </a:rPr>
              <a:t>Домашнее </a:t>
            </a:r>
            <a:br>
              <a:rPr lang="ru-RU" sz="5400" b="1" i="1" dirty="0" smtClean="0">
                <a:solidFill>
                  <a:srgbClr val="00B0F0"/>
                </a:solidFill>
              </a:rPr>
            </a:br>
            <a:r>
              <a:rPr lang="ru-RU" sz="5400" b="1" i="1" dirty="0" smtClean="0">
                <a:solidFill>
                  <a:srgbClr val="00B0F0"/>
                </a:solidFill>
              </a:rPr>
              <a:t>             задание</a:t>
            </a:r>
            <a:br>
              <a:rPr lang="ru-RU" sz="5400" b="1" i="1" dirty="0" smtClean="0">
                <a:solidFill>
                  <a:srgbClr val="00B0F0"/>
                </a:solidFill>
              </a:rPr>
            </a:br>
            <a:r>
              <a:rPr lang="ru-RU" sz="5400" b="1" i="1" dirty="0" smtClean="0">
                <a:solidFill>
                  <a:srgbClr val="00B0F0"/>
                </a:solidFill>
              </a:rPr>
              <a:t/>
            </a:r>
            <a:br>
              <a:rPr lang="ru-RU" sz="5400" b="1" i="1" dirty="0" smtClean="0">
                <a:solidFill>
                  <a:srgbClr val="00B0F0"/>
                </a:solidFill>
              </a:rPr>
            </a:br>
            <a:r>
              <a:rPr lang="ru-RU" sz="5400" b="1" i="1" dirty="0" smtClean="0">
                <a:solidFill>
                  <a:srgbClr val="00B0F0"/>
                </a:solidFill>
              </a:rPr>
              <a:t/>
            </a:r>
            <a:br>
              <a:rPr lang="ru-RU" sz="5400" b="1" i="1" dirty="0" smtClean="0">
                <a:solidFill>
                  <a:srgbClr val="00B0F0"/>
                </a:solidFill>
              </a:rPr>
            </a:br>
            <a:endParaRPr lang="ru-RU" sz="5400" dirty="0"/>
          </a:p>
        </p:txBody>
      </p:sp>
      <p:pic>
        <p:nvPicPr>
          <p:cNvPr id="7" name="Picture 4" descr="kniga02"/>
          <p:cNvPicPr>
            <a:picLocks noChangeAspect="1" noChangeArrowheads="1"/>
          </p:cNvPicPr>
          <p:nvPr/>
        </p:nvPicPr>
        <p:blipFill>
          <a:blip r:embed="rId2" cstate="print"/>
          <a:srcRect l="8514" r="8472"/>
          <a:stretch>
            <a:fillRect/>
          </a:stretch>
        </p:blipFill>
        <p:spPr bwMode="auto">
          <a:xfrm>
            <a:off x="467544" y="332656"/>
            <a:ext cx="2808312" cy="3044825"/>
          </a:xfrm>
          <a:prstGeom prst="rect">
            <a:avLst/>
          </a:prstGeom>
          <a:noFill/>
        </p:spPr>
      </p:pic>
      <p:pic>
        <p:nvPicPr>
          <p:cNvPr id="4098" name="Picture 2" descr="C:\Users\иван\Downloads\47f24180-ab70-6b75-00ef-997aabf20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9396" y="3068960"/>
            <a:ext cx="4945368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                                         </a:t>
            </a:r>
            <a:r>
              <a:rPr lang="ru-RU" sz="4800" b="1" i="1" dirty="0" smtClean="0">
                <a:solidFill>
                  <a:srgbClr val="FF0000"/>
                </a:solidFill>
              </a:rPr>
              <a:t>Спасибо 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за урок 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Picture 2" descr="C:\Users\иван\Downloads\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700808"/>
            <a:ext cx="5544616" cy="4954070"/>
          </a:xfrm>
          <a:prstGeom prst="rect">
            <a:avLst/>
          </a:prstGeom>
          <a:noFill/>
        </p:spPr>
      </p:pic>
      <p:pic>
        <p:nvPicPr>
          <p:cNvPr id="5" name="Picture 4" descr="kniga02"/>
          <p:cNvPicPr>
            <a:picLocks noChangeAspect="1" noChangeArrowheads="1"/>
          </p:cNvPicPr>
          <p:nvPr/>
        </p:nvPicPr>
        <p:blipFill>
          <a:blip r:embed="rId3" cstate="print"/>
          <a:srcRect l="8514" r="8472"/>
          <a:stretch>
            <a:fillRect/>
          </a:stretch>
        </p:blipFill>
        <p:spPr bwMode="auto">
          <a:xfrm>
            <a:off x="179512" y="332656"/>
            <a:ext cx="2808312" cy="30448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/>
          <a:lstStyle/>
          <a:p>
            <a:pPr algn="r"/>
            <a:r>
              <a:rPr lang="ru-RU" sz="6000" b="1" i="1" dirty="0" smtClean="0">
                <a:solidFill>
                  <a:srgbClr val="FF0000"/>
                </a:solidFill>
              </a:rPr>
              <a:t>Обобщение материала:</a:t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</a:rPr>
              <a:t>назовите фамилии поэтов и их произведения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3" name="Picture 4" descr="kniga02"/>
          <p:cNvPicPr>
            <a:picLocks noChangeAspect="1" noChangeArrowheads="1"/>
          </p:cNvPicPr>
          <p:nvPr/>
        </p:nvPicPr>
        <p:blipFill>
          <a:blip r:embed="rId2" cstate="print"/>
          <a:srcRect l="8514" r="8472"/>
          <a:stretch>
            <a:fillRect/>
          </a:stretch>
        </p:blipFill>
        <p:spPr bwMode="auto">
          <a:xfrm>
            <a:off x="395536" y="3501008"/>
            <a:ext cx="2808312" cy="30448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312368" cy="6250706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Ф.И. Тютчев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«Зима недаром злится…»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«Весенние воды»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1026" name="Picture 2" descr="C:\Users\иван\Downloads\Tutch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894" y="209457"/>
            <a:ext cx="4935178" cy="6553147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274638"/>
            <a:ext cx="3096344" cy="6106690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А. Плещеев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«Весна»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«Сельская песенка»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«В бурю»</a:t>
            </a:r>
            <a:endParaRPr lang="ru-RU" dirty="0"/>
          </a:p>
        </p:txBody>
      </p:sp>
      <p:pic>
        <p:nvPicPr>
          <p:cNvPr id="2050" name="Picture 2" descr="C:\Users\иван\Downloads\Алексей_Николаевич_Плеще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896544" cy="6465949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456384" cy="610669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А. Блок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«На лугу»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3074" name="Picture 2" descr="C:\Users\иван\Downloads\bl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5158624" cy="626562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744416" cy="6106690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И. Бунин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«Матери»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4098" name="Picture 2" descr="C:\Users\иван\Downloads\1226778725_bun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5"/>
            <a:ext cx="5292846" cy="589270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лит-ра урок № 86</Template>
  <TotalTime>327</TotalTime>
  <Words>164</Words>
  <Application>Microsoft Office PowerPoint</Application>
  <PresentationFormat>Экран (4:3)</PresentationFormat>
  <Paragraphs>45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 Цели урока:  1. Подвести итог работы над разделом. 2. Вспомнить пройденные произведения        и их авторов. 3. Продолжить практиковаться  выразительно читать. 4. Проверить свои знания полученные при изучении темы.  </vt:lpstr>
      <vt:lpstr>Читательская разминка:</vt:lpstr>
      <vt:lpstr>  Гори,  солнце, ярче, Лето  будет жарче, А зима теплее, А весна милее!  </vt:lpstr>
      <vt:lpstr>Обобщение материала: назовите фамилии поэтов и их произведения</vt:lpstr>
      <vt:lpstr> Ф.И. Тютчев   «Зима недаром злится…»  «Весенние воды»  </vt:lpstr>
      <vt:lpstr>А. Плещеев   «Весна»  «Сельская песенка»   «В бурю»</vt:lpstr>
      <vt:lpstr>А. Блок  «На лугу»  </vt:lpstr>
      <vt:lpstr>И. Бунин   «Матери»  </vt:lpstr>
      <vt:lpstr>  С. Маршак    «Снег уже теперь не тот…»    </vt:lpstr>
      <vt:lpstr>Е. Благинина   «Посидим в тишине»  </vt:lpstr>
      <vt:lpstr>Э. Мошковская    «Я маму мою обидел»  </vt:lpstr>
      <vt:lpstr>Слайд 13</vt:lpstr>
      <vt:lpstr>ФИЗМИНУТКА</vt:lpstr>
      <vt:lpstr>ВЕСНА</vt:lpstr>
      <vt:lpstr>Слайд 16</vt:lpstr>
      <vt:lpstr>Слайд 17</vt:lpstr>
      <vt:lpstr>Слайд 18</vt:lpstr>
      <vt:lpstr>Слайд 19</vt:lpstr>
      <vt:lpstr>Слайд 20</vt:lpstr>
      <vt:lpstr>                  ИГРА  подберите к  картинкам  названия из строчек  изученных  стихотворений</vt:lpstr>
      <vt:lpstr>Слайд 22</vt:lpstr>
      <vt:lpstr>Слайд 23</vt:lpstr>
      <vt:lpstr>Слайд 24</vt:lpstr>
      <vt:lpstr>Слайд 25</vt:lpstr>
      <vt:lpstr>ТЕСТ</vt:lpstr>
      <vt:lpstr>А1. Найди лишнее слово.    1) снег 2) солнце 3) листопад 4) сосулька</vt:lpstr>
      <vt:lpstr>3) листопад</vt:lpstr>
      <vt:lpstr>А2. Из какого произведения  эти строки?  Мама спит, она устала… Ну и я играть не стала.  1) Е. Благинина «Посидим в тишине» 2) А. Плещеев «В бурю» 3) А. Плещеев «Сельская песенка» 4) Э. Мошковская «Я маму мою обидел…»</vt:lpstr>
      <vt:lpstr>1) Е. Благинина «Посидим в тишине»</vt:lpstr>
      <vt:lpstr>А3. Кто написал стихотворение «Матери»?    1) С. Маршак 2) И. Бунин 3) Ф. Тютчев 4) Е. Благинина</vt:lpstr>
      <vt:lpstr>2) И. Бунин </vt:lpstr>
      <vt:lpstr>А4. Кто написал стихотворение «В бурю»?    1) С. Маршак 2) Ф. Тютчев 3) А. Плещеев 4) Е. Благинина </vt:lpstr>
      <vt:lpstr>3) А. Плещеев</vt:lpstr>
      <vt:lpstr>В1. О чём говорится в стихотворении Ф. Тютчева «Зима недаром злится…»?   1) о борьбе зимы с весной 2) о борьбе весны с летом 3) о борьбе зимы с осенью 4) о борьбе весны с осенью</vt:lpstr>
      <vt:lpstr>1) о борьбе зимы с весной</vt:lpstr>
      <vt:lpstr>В2. О чём говорится в стихотворении А. Плещеева «Сельская песенка»?   1) о прилёте птиц 2) об отлёте птиц 3) о разливе рек 4) о таянии снега</vt:lpstr>
      <vt:lpstr>1) о прилёте птиц </vt:lpstr>
      <vt:lpstr>С1. Закончи четверостишие А. Блока.  …Чу, слышен голос звонкий. Не это ли весна? Нет, это звонко, тонко В ручье…  1) блестит луна 2) журчит вода 3) журчит волна 4) блестит звезда</vt:lpstr>
      <vt:lpstr>3) журчит волна</vt:lpstr>
      <vt:lpstr>Слайд 41</vt:lpstr>
      <vt:lpstr>1) серебром</vt:lpstr>
      <vt:lpstr>Слайд 43</vt:lpstr>
      <vt:lpstr>Слайд 44</vt:lpstr>
      <vt:lpstr>                                           Спасибо       за урок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иван</cp:lastModifiedBy>
  <cp:revision>43</cp:revision>
  <dcterms:created xsi:type="dcterms:W3CDTF">2011-04-05T14:33:48Z</dcterms:created>
  <dcterms:modified xsi:type="dcterms:W3CDTF">2011-10-11T10:16:46Z</dcterms:modified>
</cp:coreProperties>
</file>