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73" r:id="rId3"/>
    <p:sldId id="275" r:id="rId4"/>
    <p:sldId id="274" r:id="rId5"/>
    <p:sldId id="276" r:id="rId6"/>
    <p:sldId id="271" r:id="rId7"/>
    <p:sldId id="272" r:id="rId8"/>
    <p:sldId id="278" r:id="rId9"/>
    <p:sldId id="282" r:id="rId10"/>
    <p:sldId id="285" r:id="rId11"/>
    <p:sldId id="279" r:id="rId12"/>
    <p:sldId id="320" r:id="rId13"/>
    <p:sldId id="319" r:id="rId14"/>
    <p:sldId id="283" r:id="rId15"/>
    <p:sldId id="265" r:id="rId16"/>
    <p:sldId id="266" r:id="rId17"/>
    <p:sldId id="315" r:id="rId18"/>
    <p:sldId id="300" r:id="rId19"/>
    <p:sldId id="263" r:id="rId20"/>
    <p:sldId id="301" r:id="rId21"/>
    <p:sldId id="262" r:id="rId22"/>
    <p:sldId id="259" r:id="rId23"/>
    <p:sldId id="302" r:id="rId24"/>
    <p:sldId id="258" r:id="rId25"/>
    <p:sldId id="304" r:id="rId26"/>
    <p:sldId id="303" r:id="rId27"/>
    <p:sldId id="305" r:id="rId28"/>
    <p:sldId id="306" r:id="rId29"/>
    <p:sldId id="308" r:id="rId30"/>
    <p:sldId id="316" r:id="rId31"/>
    <p:sldId id="313" r:id="rId32"/>
    <p:sldId id="314" r:id="rId33"/>
    <p:sldId id="31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DD7"/>
    <a:srgbClr val="09EB3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6374-DA8C-4EA0-8C58-C6FB03631214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4D3D3-2CBC-4E55-908C-D6287AC3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8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4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6A48-D7A1-4B39-842B-BC061BF485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549851"/>
      </p:ext>
    </p:extLst>
  </p:cSld>
  <p:clrMapOvr>
    <a:masterClrMapping/>
  </p:clrMapOvr>
  <p:transition spd="med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2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0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1B3D-5BAC-4310-84EC-866A9FEC0DB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6DDB-DF04-431C-B8A7-EE9E6F1B2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%D0%9F%D0%B5%D1%80%D0%BE%D0%B2%D0%BE_(%D1%8D%D0%BB%D0%B5%D0%BA%D1%82%D1%80%D0%BE%D1%81%D1%82%D0%B0%D0%BD%D1%86%D0%B8%D1%8F)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hyperlink" Target="https://ru.wikipedia.org/wiki/%D0%9E%D1%85%D0%BE%D1%82%D0%BD%D0%B8%D0%BA%D0%BE%D0%B2%D0%BE_(%D1%8D%D0%BB%D0%B5%D0%BA%D1%82%D1%80%D0%BE%D1%81%D1%82%D0%B0%D0%BD%D1%86%D0%B8%D1%8F)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ru.wikipedia.org/wiki/%D0%9D%D0%B8%D0%BA%D0%BE%D0%BB%D0%B0%D0%B5%D0%B2%D0%BA%D0%B0_(%D1%8D%D0%BB%D0%B5%D0%BA%D1%82%D1%80%D0%BE%D1%81%D1%82%D0%B0%D0%BD%D1%86%D0%B8%D1%8F)" TargetMode="External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E%D0%B2%D0%BE_(%D1%8D%D0%BB%D0%B5%D0%BA%D1%82%D1%80%D0%BE%D1%81%D1%82%D0%B0%D0%BD%D1%86%D0%B8%D1%8F)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E%D1%85%D0%BE%D1%82%D0%BD%D0%B8%D0%BA%D0%BE%D0%B2%D0%BE_(%D1%8D%D0%BB%D0%B5%D0%BA%D1%82%D1%80%D0%BE%D1%81%D1%82%D0%B0%D0%BD%D1%86%D0%B8%D1%8F)" TargetMode="External"/><Relationship Id="rId4" Type="http://schemas.openxmlformats.org/officeDocument/2006/relationships/hyperlink" Target="https://ru.wikipedia.org/wiki/%D0%9D%D0%B8%D0%BA%D0%BE%D0%BB%D0%B0%D0%B5%D0%B2%D0%BA%D0%B0_(%D1%8D%D0%BB%D0%B5%D0%BA%D1%82%D1%80%D0%BE%D1%81%D1%82%D0%B0%D0%BD%D1%86%D0%B8%D1%8F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ru.wikipedia.org/wiki/%D0%A2%D0%B0%D1%80%D1%85%D0%B0%D0%BD%D0%BA%D1%83%D1%82%D1%81%D0%BA%D0%B0%D1%8F_%D0%92%D0%AD%D0%A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1969073"/>
            <a:ext cx="32245814" cy="4780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отенок, анимаш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590">
            <a:off x="-342749" y="3176088"/>
            <a:ext cx="1838108" cy="18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бака виляет задом, анимашка,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79" y="2960871"/>
            <a:ext cx="3167921" cy="32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525" y="944380"/>
            <a:ext cx="7809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Оглянитесь </a:t>
            </a: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вокруг</a:t>
            </a:r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</a:t>
            </a: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друг, и </a:t>
            </a:r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 </a:t>
            </a: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друг.</a:t>
            </a:r>
            <a:b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Грустных</a:t>
            </a: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равнодушных нет.</a:t>
            </a:r>
            <a:b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Улыбнитесь </a:t>
            </a:r>
            <a:r>
              <a:rPr lang="ru-RU" sz="4000" b="1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в ответ!</a:t>
            </a:r>
          </a:p>
        </p:txBody>
      </p:sp>
    </p:spTree>
    <p:extLst>
      <p:ext uri="{BB962C8B-B14F-4D97-AF65-F5344CB8AC3E}">
        <p14:creationId xmlns:p14="http://schemas.microsoft.com/office/powerpoint/2010/main" val="10002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3.7037E-7 C 0.01966 0.0081 0.02396 0.01597 0.02565 0.02593 C 0.02761 0.03704 0.02839 0.05 0.02943 0.06296 C 0.03034 0.07593 0.02943 0.08704 0.02839 0.09907 C 0.02761 0.10995 0.02617 0.12199 0.02292 0.13194 C 0.02018 0.1419 0.01563 0.15 0.01055 0.15602 C 0.00599 0.16204 0.00052 0.16597 -0.00508 0.16806 C -0.01054 0.16991 -0.01601 0.16991 -0.02109 0.16806 C -0.02656 0.16597 -0.03164 0.16111 -0.03581 0.15301 C -0.03997 0.14606 -0.04362 0.13704 -0.04544 0.12593 C -0.04778 0.11597 -0.0487 0.10208 -0.0487 0.09097 C -0.04909 0.08009 -0.0487 0.0669 -0.04635 0.05602 C -0.04401 0.04606 -0.03997 0.03796 -0.03437 0.03403 C -0.0289 0.03102 -0.02331 0.03495 -0.01966 0.0419 C -0.01653 0.04907 -0.01419 0.05995 -0.0138 0.07292 C -0.0138 0.08611 -0.01419 0.09792 -0.01653 0.1081 C -0.01888 0.11806 -0.01836 0.11991 -0.0276 0.1331 C -0.03581 0.14699 -0.04401 0.14306 -0.04909 0.14398 C -0.05416 0.14398 -0.0582 0.14005 -0.06341 0.13611 C -0.06888 0.13102 -0.07344 0.12199 -0.07656 0.11389 C -0.07982 0.10602 -0.08125 0.09606 -0.08307 0.08009 C -0.08437 0.06389 -0.08437 0.05602 -0.08437 0.04398 C -0.08437 0.03194 -0.08437 0.01991 -0.08437 0.0081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12" y="567987"/>
            <a:ext cx="10579152" cy="1143000"/>
          </a:xfrm>
        </p:spPr>
        <p:txBody>
          <a:bodyPr/>
          <a:lstStyle/>
          <a:p>
            <a:pPr algn="ctr"/>
            <a:r>
              <a:rPr lang="ru-RU" altLang="ru-RU" sz="3200" b="1" i="1" dirty="0">
                <a:latin typeface="Georgia" panose="02040502050405020303" pitchFamily="18" charset="0"/>
              </a:rPr>
              <a:t>Правила умножения и </a:t>
            </a:r>
            <a:r>
              <a:rPr lang="ru-RU" altLang="ru-RU" sz="3200" b="1" i="1" dirty="0" smtClean="0">
                <a:latin typeface="Georgia" panose="02040502050405020303" pitchFamily="18" charset="0"/>
              </a:rPr>
              <a:t>деления</a:t>
            </a:r>
            <a:br>
              <a:rPr lang="ru-RU" altLang="ru-RU" sz="3200" b="1" i="1" dirty="0" smtClean="0">
                <a:latin typeface="Georgia" panose="02040502050405020303" pitchFamily="18" charset="0"/>
              </a:rPr>
            </a:br>
            <a:r>
              <a:rPr lang="ru-RU" altLang="ru-RU" sz="3200" b="1" i="1" dirty="0" smtClean="0">
                <a:latin typeface="Georgia" panose="02040502050405020303" pitchFamily="18" charset="0"/>
              </a:rPr>
              <a:t> </a:t>
            </a:r>
            <a:r>
              <a:rPr lang="ru-RU" altLang="ru-RU" sz="3200" b="1" i="1" dirty="0">
                <a:latin typeface="Georgia" panose="02040502050405020303" pitchFamily="18" charset="0"/>
              </a:rPr>
              <a:t>рациональных чисел</a:t>
            </a:r>
            <a:endParaRPr lang="ru-RU" alt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58584" y="1785938"/>
            <a:ext cx="8123655" cy="639762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правилу знаков определяем знак результата.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58583" y="2357439"/>
            <a:ext cx="3477041" cy="150018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 smtClean="0"/>
              <a:t>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модуль произведения, нужно перемножить модули множителей.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024563" y="2357439"/>
            <a:ext cx="4157662" cy="17859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Чтобы найти модуль частного, нужно модуль делимого разделить на модуль делителя.</a:t>
            </a: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ltGray">
          <a:xfrm>
            <a:off x="599608" y="620714"/>
            <a:ext cx="10912838" cy="1165225"/>
          </a:xfrm>
          <a:prstGeom prst="rect">
            <a:avLst/>
          </a:prstGeom>
          <a:noFill/>
          <a:ln w="63500">
            <a:solidFill>
              <a:srgbClr val="09EB3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09751" y="5429251"/>
          <a:ext cx="39290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5" imgW="1663700" imgH="431800" progId="Equation.3">
                  <p:embed/>
                </p:oleObj>
              </mc:Choice>
              <mc:Fallback>
                <p:oleObj name="Формула" r:id="rId5" imgW="1663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1" y="5429251"/>
                        <a:ext cx="39290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881189" y="4071939"/>
            <a:ext cx="1857375" cy="928687"/>
          </a:xfrm>
          <a:prstGeom prst="wedgeRoundRectCallout">
            <a:avLst>
              <a:gd name="adj1" fmla="val 43727"/>
              <a:gd name="adj2" fmla="val 14313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Знак результата</a:t>
            </a:r>
            <a:endParaRPr lang="en-US" altLang="ru-RU" sz="3600">
              <a:latin typeface="Georgia" panose="02040502050405020303" pitchFamily="18" charset="0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ltGray">
          <a:xfrm>
            <a:off x="1524001" y="-12534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ltGray">
          <a:xfrm>
            <a:off x="1524001" y="1560582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ltGray">
          <a:xfrm>
            <a:off x="1524001" y="1789182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tabLst>
                <a:tab pos="43021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3021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302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02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flipH="1">
            <a:off x="3881438" y="4071939"/>
            <a:ext cx="2286000" cy="1000125"/>
          </a:xfrm>
          <a:prstGeom prst="wedgeRoundRectCallout">
            <a:avLst>
              <a:gd name="adj1" fmla="val 28759"/>
              <a:gd name="adj2" fmla="val 11068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Произведение </a:t>
            </a:r>
          </a:p>
          <a:p>
            <a:pPr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модулей</a:t>
            </a:r>
            <a:endParaRPr lang="ru-RU" altLang="ru-RU" sz="2400">
              <a:latin typeface="Georgia" panose="02040502050405020303" pitchFamily="18" charset="0"/>
            </a:endParaRP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ltGray">
          <a:xfrm>
            <a:off x="1524001" y="-35394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6453188" y="5500688"/>
          <a:ext cx="42148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7" imgW="2197100" imgH="431800" progId="Equation.3">
                  <p:embed/>
                </p:oleObj>
              </mc:Choice>
              <mc:Fallback>
                <p:oleObj name="Формула" r:id="rId7" imgW="219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500688"/>
                        <a:ext cx="421481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6310314" y="4143376"/>
            <a:ext cx="2397125" cy="1071563"/>
          </a:xfrm>
          <a:prstGeom prst="wedgeEllipseCallout">
            <a:avLst>
              <a:gd name="adj1" fmla="val 28380"/>
              <a:gd name="adj2" fmla="val 1103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Знак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результата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8739188" y="4214814"/>
            <a:ext cx="1928812" cy="928687"/>
          </a:xfrm>
          <a:prstGeom prst="wedgeEllipseCallout">
            <a:avLst>
              <a:gd name="adj1" fmla="val -40889"/>
              <a:gd name="adj2" fmla="val 96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Частное модулей</a:t>
            </a: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524000" y="3659188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224588" y="3873500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0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5058" grpId="0" animBg="1"/>
      <p:bldP spid="45058" grpId="1" animBg="1"/>
      <p:bldP spid="45058" grpId="2" animBg="1"/>
      <p:bldP spid="45066" grpId="0" animBg="1"/>
      <p:bldP spid="45066" grpId="1" animBg="1"/>
      <p:bldP spid="45074" grpId="0" animBg="1"/>
      <p:bldP spid="45074" grpId="1" animBg="1"/>
      <p:bldP spid="45074" grpId="2" animBg="1"/>
      <p:bldP spid="45075" grpId="0" animBg="1"/>
      <p:bldP spid="45075" grpId="1" animBg="1"/>
      <p:bldP spid="17" grpId="0" autoUpdateAnimBg="0"/>
      <p:bldP spid="17" grpId="1"/>
      <p:bldP spid="17" grpId="2"/>
      <p:bldP spid="18" grpId="0" autoUpdateAnimBg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9EB3F"/>
                </a:solidFill>
                <a:latin typeface="Palatino Linotype" pitchFamily="18" charset="0"/>
              </a:rPr>
              <a:t/>
            </a:r>
            <a:br>
              <a:rPr lang="ru-RU" b="1" dirty="0" smtClean="0">
                <a:solidFill>
                  <a:srgbClr val="09EB3F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Сравнить 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545" y="1649282"/>
                <a:ext cx="11928764" cy="5311781"/>
              </a:xfrm>
            </p:spPr>
            <p:txBody>
              <a:bodyPr>
                <a:noAutofit/>
              </a:bodyPr>
              <a:lstStyle/>
              <a:p>
                <a:pPr marL="3175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а</a:t>
                </a:r>
                <a:r>
                  <a:rPr lang="en-US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&lt;0, b&lt;0                         </a:t>
                </a:r>
              </a:p>
              <a:p>
                <a:pPr marL="3175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1B0DD7"/>
                    </a:solidFill>
                    <a:cs typeface="Times New Roman" panose="02020603050405020304" pitchFamily="18" charset="0"/>
                  </a:rPr>
                  <a:t>&gt;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175" indent="0">
                  <a:buNone/>
                </a:pPr>
                <a:endParaRPr lang="en-US" sz="4800" b="1" dirty="0" smtClean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3175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а</a:t>
                </a:r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b&lt;0                  </a:t>
                </a:r>
              </a:p>
              <a:p>
                <a:pPr marL="3175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48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175" indent="0">
                  <a:buNone/>
                </a:pPr>
                <a:endParaRPr lang="ru-RU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175" indent="0">
                  <a:buNone/>
                </a:pPr>
                <a:endPara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45" y="1649282"/>
                <a:ext cx="11928764" cy="5311781"/>
              </a:xfrm>
              <a:blipFill rotWithShape="0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4892" y="1663908"/>
            <a:ext cx="11827239" cy="49767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9784" y="1813810"/>
                <a:ext cx="11317573" cy="100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75"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600" b="1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ru-RU" sz="3600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800" b="1" i="1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и</m:t>
                    </m:r>
                    <m:f>
                      <m:fPr>
                        <m:ctrlPr>
                          <a:rPr lang="ru-RU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ru-RU" sz="4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3600" b="1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en-US" sz="3600" b="1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44546A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1813810"/>
                <a:ext cx="11317573" cy="1003544"/>
              </a:xfrm>
              <a:prstGeom prst="rect">
                <a:avLst/>
              </a:prstGeom>
              <a:blipFill rotWithShape="0">
                <a:blip r:embed="rId3"/>
                <a:stretch>
                  <a:fillRect l="-1562" b="-1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626" y="3072982"/>
                <a:ext cx="3327817" cy="83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44546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6" y="3072982"/>
                <a:ext cx="3327817" cy="831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488774" y="2998033"/>
            <a:ext cx="2323475" cy="160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1843" y="3043003"/>
                <a:ext cx="3597639" cy="136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 dirty="0">
                          <a:solidFill>
                            <a:srgbClr val="1B0DD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843" y="3043003"/>
                <a:ext cx="3597639" cy="13679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7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2583" y="498764"/>
                <a:ext cx="3990108" cy="562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Выполнить действия:</a:t>
                </a:r>
              </a:p>
              <a:p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ru-RU" sz="4400" b="1" dirty="0" smtClean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ru-RU" sz="4400" b="1" dirty="0" smtClean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endParaRPr lang="ru-RU" sz="4400" b="1" dirty="0" smtClean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44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ru-RU" sz="4400" b="1" dirty="0" smtClean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ru-RU" sz="44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ru-RU" sz="4400" b="1" i="1" smtClean="0">
                                <a:solidFill>
                                  <a:srgbClr val="1B0DD7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e>
                    </m:d>
                  </m:oMath>
                </a14:m>
                <a:endParaRPr lang="ru-RU" sz="4400" b="1" dirty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3" y="498764"/>
                <a:ext cx="3990108" cy="5623655"/>
              </a:xfrm>
              <a:prstGeom prst="rect">
                <a:avLst/>
              </a:prstGeom>
              <a:blipFill rotWithShape="0">
                <a:blip r:embed="rId3"/>
                <a:stretch>
                  <a:fillRect l="-6269" t="-1518" r="-2141" b="-1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2073" y="540327"/>
                <a:ext cx="2479963" cy="620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Ответы:</a:t>
                </a:r>
              </a:p>
              <a:p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rgbClr val="1B0DD7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73" y="540327"/>
                <a:ext cx="2479963" cy="6200031"/>
              </a:xfrm>
              <a:prstGeom prst="rect">
                <a:avLst/>
              </a:prstGeom>
              <a:blipFill rotWithShape="0">
                <a:blip r:embed="rId4"/>
                <a:stretch>
                  <a:fillRect l="-11057" t="-1377" r="-1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1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436" y="2955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6000" b="1" i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ru-RU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b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68505"/>
          </a:xfrm>
        </p:spPr>
      </p:pic>
      <p:sp>
        <p:nvSpPr>
          <p:cNvPr id="6" name="TextBox 5"/>
          <p:cNvSpPr txBox="1"/>
          <p:nvPr/>
        </p:nvSpPr>
        <p:spPr>
          <a:xfrm>
            <a:off x="138545" y="360218"/>
            <a:ext cx="11748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21.12.15</a:t>
            </a:r>
          </a:p>
          <a:p>
            <a:pPr algn="ctr"/>
            <a:r>
              <a:rPr lang="ru-RU" sz="6600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</a:p>
          <a:p>
            <a:pPr algn="ctr"/>
            <a:r>
              <a:rPr lang="ru-RU" sz="6600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 дробей. Решение задач.</a:t>
            </a:r>
            <a:endParaRPr lang="ru-RU" sz="6600" b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2000" cy="7509959"/>
          </a:xfrm>
        </p:spPr>
      </p:pic>
      <p:sp>
        <p:nvSpPr>
          <p:cNvPr id="5" name="TextBox 4"/>
          <p:cNvSpPr txBox="1"/>
          <p:nvPr/>
        </p:nvSpPr>
        <p:spPr>
          <a:xfrm>
            <a:off x="8492836" y="3394364"/>
            <a:ext cx="27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Камышбурунская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ТЭС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1042073" y="3491345"/>
            <a:ext cx="221672" cy="1939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395854" y="3934691"/>
            <a:ext cx="249381" cy="23552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97636" y="3782291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32909" y="6192982"/>
            <a:ext cx="235527" cy="1801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338945" y="6123709"/>
            <a:ext cx="235528" cy="1939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1565" y="6012872"/>
            <a:ext cx="253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Севастополь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45" y="6068291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Севастопольская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544291" y="4447309"/>
            <a:ext cx="249382" cy="23552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94909" y="4100945"/>
            <a:ext cx="277091" cy="263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8364" y="4350327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Симферополь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6691" y="4003963"/>
            <a:ext cx="272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Симферопольская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100946" y="4475017"/>
            <a:ext cx="235528" cy="2355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754581" y="4350328"/>
            <a:ext cx="249383" cy="2216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11782" y="4779818"/>
            <a:ext cx="22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8436" y="4641273"/>
            <a:ext cx="23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3186545" y="3906981"/>
            <a:ext cx="263237" cy="27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32909" y="38238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269673" y="3643745"/>
            <a:ext cx="263236" cy="22167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71455" y="3519055"/>
            <a:ext cx="33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602182" y="3269673"/>
            <a:ext cx="277091" cy="24938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031672" y="3117273"/>
            <a:ext cx="30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Западно-Крымская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9127" y="6262255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 Крыма (1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ово (электростанция)"/>
              </a:rPr>
              <a:t>СЭС Перово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иколаевка (электростанция)"/>
              </a:rPr>
              <a:t>СЭС Николаевка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хотниково (электростанция)"/>
              </a:rPr>
              <a:t>СЭС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хотниково (электростанция)"/>
              </a:rPr>
              <a:t>Охотниково</a:t>
            </a:r>
            <a:r>
              <a:rPr lang="ru-RU" dirty="0"/>
              <a:t>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3103418" cy="2396837"/>
          </a:xfrm>
          <a:prstGeom prst="rect">
            <a:avLst/>
          </a:prstGeom>
        </p:spPr>
      </p:pic>
      <p:pic>
        <p:nvPicPr>
          <p:cNvPr id="29" name="Picture 2" descr="Картинки по запросу интерактивная карти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93" y="598198"/>
            <a:ext cx="3326100" cy="24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артинки по запросу интерактивная картин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83" y="2282102"/>
            <a:ext cx="3202399" cy="24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Картинки по запросу интерактивная картин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64" y="4129665"/>
            <a:ext cx="2767496" cy="18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артинки по запросу интерактивная картин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20" y="5348864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Картинки по запросу анимации картинка дом без огне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4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509959"/>
          </a:xfrm>
        </p:spPr>
      </p:pic>
      <p:sp>
        <p:nvSpPr>
          <p:cNvPr id="5" name="TextBox 4"/>
          <p:cNvSpPr txBox="1"/>
          <p:nvPr/>
        </p:nvSpPr>
        <p:spPr>
          <a:xfrm>
            <a:off x="8492836" y="3394364"/>
            <a:ext cx="27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Камышбурунская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ТЭС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1042073" y="3491345"/>
            <a:ext cx="221672" cy="1939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395854" y="3934691"/>
            <a:ext cx="249381" cy="23552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97636" y="3782291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32909" y="6192982"/>
            <a:ext cx="235527" cy="1801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338945" y="6123709"/>
            <a:ext cx="235528" cy="1939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1565" y="6012872"/>
            <a:ext cx="253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Севастополь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45" y="6068291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Севастопольская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544291" y="4447309"/>
            <a:ext cx="249382" cy="23552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94909" y="4100945"/>
            <a:ext cx="277091" cy="26323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18364" y="4350327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Симферополь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6691" y="4003963"/>
            <a:ext cx="272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Симферопольская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100946" y="4475017"/>
            <a:ext cx="235528" cy="2355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754581" y="4350328"/>
            <a:ext cx="249383" cy="2216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11782" y="4779818"/>
            <a:ext cx="22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8436" y="4641273"/>
            <a:ext cx="23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3186545" y="3906981"/>
            <a:ext cx="263237" cy="27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32909" y="38238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ТЭЦ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269673" y="3643745"/>
            <a:ext cx="263236" cy="22167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71455" y="3519055"/>
            <a:ext cx="33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602182" y="3269673"/>
            <a:ext cx="277091" cy="24938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031672" y="3117273"/>
            <a:ext cx="30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ГТЭС Западно-Крымская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9127" y="6262255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 Крыма (1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ово (электростанция)"/>
              </a:rPr>
              <a:t>СЭС Перово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Николаевка (электростанция)"/>
              </a:rPr>
              <a:t>СЭС Николаевка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хотниково (электростанция)"/>
              </a:rPr>
              <a:t>СЭС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хотниково (электростанция)"/>
              </a:rPr>
              <a:t>Охотниково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5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193964"/>
                <a:ext cx="11305309" cy="4340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Хотите узнать об источниках электроэнергии в Крыму?</a:t>
                </a:r>
              </a:p>
              <a:p>
                <a:r>
                  <a:rPr lang="ru-RU" sz="3600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уравнения:</a:t>
                </a:r>
              </a:p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</m:t>
                    </m:r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ru-RU" sz="3600" b="0" i="1" dirty="0" smtClean="0">
                  <a:solidFill>
                    <a:srgbClr val="1B0DD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∙х=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 </m:t>
                    </m:r>
                  </m:oMath>
                </a14:m>
                <a:endParaRPr lang="ru-RU" sz="3600" b="0" i="1" dirty="0" smtClean="0">
                  <a:solidFill>
                    <a:srgbClr val="1B0DD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х: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ru-RU" sz="3600" b="0" i="1" dirty="0" smtClean="0">
                  <a:solidFill>
                    <a:srgbClr val="1B0DD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571750" lvl="4" indent="-742950">
                  <a:buFont typeface="+mj-lt"/>
                  <a:buAutoNum type="arabicParenR" startAt="4"/>
                </a:pP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:х=−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600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93964"/>
                <a:ext cx="11305309" cy="4340034"/>
              </a:xfrm>
              <a:prstGeom prst="rect">
                <a:avLst/>
              </a:prstGeom>
              <a:blipFill rotWithShape="0">
                <a:blip r:embed="rId3"/>
                <a:stretch>
                  <a:fillRect l="-1672" t="-2388" b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3708" y="748145"/>
                <a:ext cx="5915892" cy="399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200" b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 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3600" b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3600" b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08" y="748145"/>
                <a:ext cx="5915892" cy="3994683"/>
              </a:xfrm>
              <a:prstGeom prst="rect">
                <a:avLst/>
              </a:prstGeom>
              <a:blipFill rotWithShape="0">
                <a:blip r:embed="rId4"/>
                <a:stretch>
                  <a:fillRect l="-3196" b="-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35636" y="152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>
                <a:hlinkClick r:id="rId2" tooltip="Тарханкутская ВЭС"/>
              </a:rPr>
              <a:t>Тарханкутская</a:t>
            </a:r>
            <a:r>
              <a:rPr lang="ru-RU" u="sng" dirty="0">
                <a:hlinkClick r:id="rId2" tooltip="Тарханкутская ВЭС"/>
              </a:rPr>
              <a:t> ВЭС</a:t>
            </a:r>
            <a:endParaRPr lang="ru-RU" dirty="0"/>
          </a:p>
        </p:txBody>
      </p:sp>
      <p:pic>
        <p:nvPicPr>
          <p:cNvPr id="5122" name="Picture 2" descr="https://upload.wikimedia.org/wikipedia/commons/8/8b/%D0%A2%D0%B0%D1%80%D1%85%D0%B0%D0%BD%D0%BA%D1%83%D1%82%D1%81%D0%BA%D0%B0%D1%8F_%D0%92%D0%AD%D0%A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0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7421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Останинская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600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 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 — представлена двумя участками: 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Мирновским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Воробьёвским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Тарханкутская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МВт;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Донузлавская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МВт;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Судакская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МВт;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Пресноводненская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МВт;</a:t>
            </a:r>
            <a:b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Восточно-Крымская ВЭС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ru-RU" sz="3600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МВт законсервирована</a:t>
            </a:r>
          </a:p>
        </p:txBody>
      </p:sp>
    </p:spTree>
    <p:extLst>
      <p:ext uri="{BB962C8B-B14F-4D97-AF65-F5344CB8AC3E}">
        <p14:creationId xmlns:p14="http://schemas.microsoft.com/office/powerpoint/2010/main" val="42221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0"/>
            <a:ext cx="121920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электростанция «Николаевка»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9370"/>
            <a:ext cx="12192000" cy="62691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4675" y="910258"/>
            <a:ext cx="107029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«Перово» 105,56 МВт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Охотниково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82,65 МВт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«Николаевка» 69,7 МВт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«Митяево» 31,55 МВт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«Родниковое» 7,5 МВт   первая фотоэлектрическая станция в Крыму</a:t>
            </a:r>
          </a:p>
        </p:txBody>
      </p:sp>
    </p:spTree>
    <p:extLst>
      <p:ext uri="{BB962C8B-B14F-4D97-AF65-F5344CB8AC3E}">
        <p14:creationId xmlns:p14="http://schemas.microsoft.com/office/powerpoint/2010/main" val="1039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157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9E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предложение</a:t>
            </a:r>
            <a:br>
              <a:rPr lang="ru-RU" dirty="0" smtClean="0">
                <a:solidFill>
                  <a:srgbClr val="09E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9E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911241"/>
            <a:ext cx="12057089" cy="5811847"/>
          </a:xfrm>
        </p:spPr>
        <p:txBody>
          <a:bodyPr>
            <a:normAutofit lnSpcReduction="10000"/>
          </a:bodyPr>
          <a:lstStyle/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Число, отличающееся от данного только знаком, называется …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противоположных чисел равна … 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положительных чисел равна …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отрицательных чисел равна …</a:t>
            </a:r>
            <a:endParaRPr lang="ru-RU" sz="4200" b="1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5.Сумма чисел с разными знаками имеет знак числа …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6.Произведение нечетного числа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  отрицательных множителей…</a:t>
            </a:r>
            <a:endParaRPr lang="ru-RU" b="1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0"/>
            <a:ext cx="121920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электростанция «Николаевка»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9370"/>
            <a:ext cx="12192000" cy="62691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072348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электростанция «Николаевка» расположена на площади 116 га. Станция состоит из 290 тысяч поликристаллических солнечных батарей. По предварительным расчетам фотоэлектрическая станция сможет генерировать более 90 тыс. МВт-часов электроэнергии в год.</a:t>
            </a:r>
          </a:p>
        </p:txBody>
      </p:sp>
    </p:spTree>
    <p:extLst>
      <p:ext uri="{BB962C8B-B14F-4D97-AF65-F5344CB8AC3E}">
        <p14:creationId xmlns:p14="http://schemas.microsoft.com/office/powerpoint/2010/main" val="22229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810" y="0"/>
            <a:ext cx="11582400" cy="2038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</a:t>
            </a:r>
            <a:r>
              <a:rPr lang="ru-RU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футбольных полей солнечных батарей </a:t>
            </a:r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 </a:t>
            </a:r>
            <a:r>
              <a:rPr lang="ru-RU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мегаватт мощности. Таковы характеристики солнечного парка «</a:t>
            </a:r>
            <a:r>
              <a:rPr lang="ru-RU" dirty="0" err="1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Охотниково</a:t>
            </a:r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glavcom.ua/media/o-00020193-a-000053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199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862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газотурбинные </a:t>
            </a:r>
            <a:b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станции</a:t>
            </a:r>
            <a:endParaRPr lang="ru-RU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2" name="Picture 30" descr="Мобильные газотурбинные электрические стан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9213"/>
            <a:ext cx="12238736" cy="56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1026" name="Picture 2" descr="http://cdn.static1.rtr-vesti.ru/p/xw_11840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1999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cdn.static1.rtr-vesti.ru/vh/pictures/xw/100/963/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5" y="0"/>
            <a:ext cx="12213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66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685" y="359765"/>
                <a:ext cx="11712315" cy="6326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1.</a:t>
                </a:r>
              </a:p>
              <a:p>
                <a:r>
                  <a:rPr lang="ru-RU" sz="4800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48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Суммарная генерация полуострова сейчас составляет почти </a:t>
                </a:r>
                <a:r>
                  <a:rPr lang="ru-RU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 МВт</a:t>
                </a:r>
                <a:r>
                  <a:rPr lang="ru-RU" sz="48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Для нормального энергоснабжения и покрытия всех потребностей Крыму необходимо увеличить генерацию в </a:t>
                </a:r>
                <a14:m>
                  <m:oMath xmlns:m="http://schemas.openxmlformats.org/officeDocument/2006/math">
                    <m:r>
                      <a:rPr lang="ru-RU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8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раза. Сколько мегаватт энергии необходимо Крыму ежедневно?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5" y="359765"/>
                <a:ext cx="11712315" cy="6326412"/>
              </a:xfrm>
              <a:prstGeom prst="rect">
                <a:avLst/>
              </a:prstGeom>
              <a:blipFill rotWithShape="0">
                <a:blip r:embed="rId3"/>
                <a:stretch>
                  <a:fillRect l="-2395" t="-2119" b="-4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1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9134" y="299803"/>
                <a:ext cx="10163332" cy="475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Мвт = 1 000 Квт = 1 000 000 ватт</a:t>
                </a:r>
              </a:p>
              <a:p>
                <a:pPr algn="ctr"/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endParaRPr lang="ru-RU" sz="3600" b="1" dirty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𝟗𝟎𝟎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𝟗𝟎𝟎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𝟗𝟎𝟎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𝟏𝟑𝟓𝟎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МВт</m:t>
                        </m:r>
                      </m:e>
                    </m:d>
                  </m:oMath>
                </a14:m>
                <a:r>
                  <a:rPr lang="ru-RU" sz="3600" b="1" i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электроэнергии необходимо Крыму ежедневно.</a:t>
                </a:r>
              </a:p>
              <a:p>
                <a:endParaRPr lang="ru-RU" sz="3600" b="1" i="1" dirty="0">
                  <a:solidFill>
                    <a:srgbClr val="1B0DD7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1" i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Ответ: 1350 МВт</a:t>
                </a:r>
              </a:p>
              <a:p>
                <a:r>
                  <a:rPr lang="ru-RU" sz="3600" i="1" dirty="0">
                    <a:solidFill>
                      <a:srgbClr val="1B0DD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i="1" dirty="0" smtClean="0">
                    <a:solidFill>
                      <a:srgbClr val="1B0DD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</a:t>
                </a:r>
                <a:endParaRPr lang="ru-RU" sz="3600" i="1" dirty="0">
                  <a:solidFill>
                    <a:srgbClr val="1B0DD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0" i="1" dirty="0" smtClean="0">
                    <a:solidFill>
                      <a:srgbClr val="1B0DD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34" y="299803"/>
                <a:ext cx="10163332" cy="4753737"/>
              </a:xfrm>
              <a:prstGeom prst="rect">
                <a:avLst/>
              </a:prstGeom>
              <a:blipFill rotWithShape="0">
                <a:blip r:embed="rId3"/>
                <a:stretch>
                  <a:fillRect l="-1799" t="-2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4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4774" y="224852"/>
                <a:ext cx="11512446" cy="662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Необходимо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1350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мегаватт.</a:t>
                </a:r>
              </a:p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структуре потребления электроэнергии</a:t>
                </a:r>
              </a:p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население приходится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%,</a:t>
                </a:r>
              </a:p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промышленность -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𝟏𝟕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%, </a:t>
                </a:r>
              </a:p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сельское хозяйство -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%.</a:t>
                </a:r>
              </a:p>
              <a:p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Во сколько раз потребление электроэнергии    </a:t>
                </a:r>
              </a:p>
              <a:p>
                <a:r>
                  <a:rPr lang="ru-RU" sz="36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населением больше, чем в промышленности?</a:t>
                </a:r>
              </a:p>
              <a:p>
                <a:r>
                  <a:rPr lang="ru-RU" sz="36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Решение</a:t>
                </a:r>
              </a:p>
              <a:p>
                <a:r>
                  <a:rPr lang="ru-RU" sz="36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𝟒𝟖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𝟏𝟕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𝟒𝟖</m:t>
                    </m:r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𝟖𝟖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𝟖𝟖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3600" b="1" i="1" dirty="0" smtClean="0">
                  <a:solidFill>
                    <a:srgbClr val="1B0DD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1" dirty="0">
                    <a:solidFill>
                      <a:srgbClr val="1B0DD7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B0DD7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=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Ответ: в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1B0DD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раза</m:t>
                    </m:r>
                  </m:oMath>
                </a14:m>
                <a:r>
                  <a:rPr lang="ru-RU" sz="3600" b="1" dirty="0" smtClean="0">
                    <a:solidFill>
                      <a:srgbClr val="1B0DD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600" b="1" dirty="0">
                  <a:solidFill>
                    <a:srgbClr val="1B0DD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4" y="224852"/>
                <a:ext cx="11512446" cy="6620402"/>
              </a:xfrm>
              <a:prstGeom prst="rect">
                <a:avLst/>
              </a:prstGeom>
              <a:blipFill rotWithShape="0">
                <a:blip r:embed="rId3"/>
                <a:stretch>
                  <a:fillRect l="-1642" t="-1565" b="-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134" y="299803"/>
            <a:ext cx="10163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Надо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1350</a:t>
            </a:r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МВт. </a:t>
            </a:r>
          </a:p>
          <a:p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900</a:t>
            </a:r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МВт.</a:t>
            </a:r>
          </a:p>
          <a:p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Всем электроэнергии не хватает. </a:t>
            </a:r>
          </a:p>
          <a:p>
            <a:r>
              <a:rPr lang="ru-RU" sz="3600" b="1" i="1" dirty="0" smtClean="0">
                <a:solidFill>
                  <a:srgbClr val="1B0DD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Где можно её найти?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2079" y="3582648"/>
            <a:ext cx="644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450 МВт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13842"/>
              </p:ext>
            </p:extLst>
          </p:nvPr>
        </p:nvGraphicFramePr>
        <p:xfrm>
          <a:off x="674557" y="1322050"/>
          <a:ext cx="10658008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7462"/>
                <a:gridCol w="2653260"/>
                <a:gridCol w="1993692"/>
                <a:gridCol w="21435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1B0DD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1B0DD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3200" b="1" dirty="0">
                        <a:solidFill>
                          <a:srgbClr val="1B0DD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1B0DD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минут</a:t>
                      </a:r>
                      <a:endParaRPr lang="ru-RU" sz="3200" b="1" dirty="0">
                        <a:solidFill>
                          <a:srgbClr val="1B0DD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1B0DD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часов</a:t>
                      </a:r>
                      <a:endParaRPr lang="ru-RU" sz="3200" b="1" dirty="0">
                        <a:solidFill>
                          <a:srgbClr val="1B0DD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Люминесцентные лампы</a:t>
                      </a:r>
                      <a:endParaRPr lang="ru-RU" sz="32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Лампы накаливания</a:t>
                      </a:r>
                      <a:endParaRPr lang="ru-RU" sz="32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21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1 КВт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150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рубль 44 копейки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150 до 800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рубль 88 копеек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800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1B0DD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рубля 95 копеек</a:t>
                      </a:r>
                      <a:endParaRPr lang="ru-RU" sz="3600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1B0DD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5854" y="0"/>
            <a:ext cx="7466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Посчитайте сколько рублей заплатит школа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1 день, за месяц, если на переменах будет гореть свет в кабинетах?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8" y="0"/>
            <a:ext cx="4100944" cy="21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>
              <a:solidFill>
                <a:srgbClr val="09E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90202"/>
            <a:ext cx="11901054" cy="531178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7. Произведение положительных чисел </a:t>
            </a: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…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8</a:t>
            </a: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. Произведение четного числа отрицательных множителей </a:t>
            </a: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…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9.Вычитание </a:t>
            </a: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можно заменить действием сложения с числом </a:t>
            </a: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…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 smtClean="0">
                <a:solidFill>
                  <a:schemeClr val="tx2"/>
                </a:solidFill>
                <a:latin typeface="Palatino Linotype" pitchFamily="18" charset="0"/>
              </a:rPr>
              <a:t>10</a:t>
            </a: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. 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</a:rPr>
              <a:t>а(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 err="1">
                <a:solidFill>
                  <a:schemeClr val="tx2"/>
                </a:solidFill>
                <a:latin typeface="Palatino Linotype" pitchFamily="18" charset="0"/>
              </a:rPr>
              <a:t>bc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) = </a:t>
            </a:r>
            <a:endParaRPr lang="en-US" sz="3900" b="1" i="1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</a:rPr>
              <a:t>11. </a:t>
            </a: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a : (</a:t>
            </a:r>
            <a:r>
              <a:rPr lang="en-US" sz="3900" b="1" i="1" dirty="0" err="1">
                <a:solidFill>
                  <a:schemeClr val="tx2"/>
                </a:solidFill>
                <a:latin typeface="Palatino Linotype" pitchFamily="18" charset="0"/>
              </a:rPr>
              <a:t>bc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) = </a:t>
            </a:r>
            <a:endParaRPr lang="en-US" sz="3900" b="1" i="1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</a:rPr>
              <a:t>12.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( a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± b)c </a:t>
            </a:r>
            <a:r>
              <a:rPr lang="en-US" sz="3900" b="1" i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=</a:t>
            </a:r>
            <a:endParaRPr lang="en-US" sz="3900" b="1" i="1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13.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( a ± b) : c </a:t>
            </a:r>
            <a:r>
              <a:rPr lang="en-US" sz="3900" b="1" i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=</a:t>
            </a:r>
            <a:endParaRPr lang="ru-RU" sz="3900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514350" indent="-514350">
              <a:buFontTx/>
              <a:buAutoNum type="arabicPeriod" startAt="5"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du92.minsk.edu.by/sm_full.aspx?guid=4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944" y="180109"/>
            <a:ext cx="1156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59994"/>
              </p:ext>
            </p:extLst>
          </p:nvPr>
        </p:nvGraphicFramePr>
        <p:xfrm>
          <a:off x="3516026" y="269822"/>
          <a:ext cx="8128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7951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Электроприбор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Потребляемая мощность (ватт)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Водонагреватель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1200-1500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Кофеварка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600-1500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Кондиционер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1000-3000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5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Микроволновка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1500-2000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Стиральная машина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Пылесос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400-2000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Телевизор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100-400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Утюг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500-2000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400-750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волос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5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92" y="1858780"/>
            <a:ext cx="1148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4800" i="1" dirty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i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.3.5 правила выучить; решить № 546</a:t>
            </a:r>
            <a:endParaRPr lang="ru-RU" sz="4800" i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4414" y="8334532"/>
            <a:ext cx="709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Уходя гасите свет!!!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troyportal-volga.ru/wp-content/uploads/2015/06/s0QvEbWe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86" y="3852471"/>
            <a:ext cx="5945421" cy="27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1969073"/>
            <a:ext cx="32245814" cy="4780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отенок, анимаш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590">
            <a:off x="-342749" y="3176088"/>
            <a:ext cx="1838108" cy="18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бака виляет задом, анимашка,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79" y="2960871"/>
            <a:ext cx="3167921" cy="32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9063" y="764498"/>
            <a:ext cx="10762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6600" b="1" dirty="0" smtClean="0">
                <a:solidFill>
                  <a:srgbClr val="1B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урок, дети!</a:t>
            </a:r>
            <a:endParaRPr lang="ru-RU" sz="6600" b="1" i="1" dirty="0">
              <a:solidFill>
                <a:srgbClr val="1B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3.7037E-7 C 0.01966 0.0081 0.02396 0.01597 0.02565 0.02593 C 0.02761 0.03704 0.02839 0.05 0.02943 0.06296 C 0.03034 0.07593 0.02943 0.08704 0.02839 0.09907 C 0.02761 0.10995 0.02617 0.12199 0.02292 0.13194 C 0.02018 0.1419 0.01563 0.15 0.01055 0.15602 C 0.00599 0.16204 0.00052 0.16597 -0.00508 0.16806 C -0.01054 0.16991 -0.01601 0.16991 -0.02109 0.16806 C -0.02656 0.16597 -0.03164 0.16111 -0.03581 0.15301 C -0.03997 0.14606 -0.04362 0.13704 -0.04544 0.12593 C -0.04778 0.11597 -0.0487 0.10208 -0.0487 0.09097 C -0.04909 0.08009 -0.0487 0.0669 -0.04635 0.05602 C -0.04401 0.04606 -0.03997 0.03796 -0.03437 0.03403 C -0.0289 0.03102 -0.02331 0.03495 -0.01966 0.0419 C -0.01653 0.04907 -0.01419 0.05995 -0.0138 0.07292 C -0.0138 0.08611 -0.01419 0.09792 -0.01653 0.1081 C -0.01888 0.11806 -0.01836 0.11991 -0.0276 0.1331 C -0.03581 0.14699 -0.04401 0.14306 -0.04909 0.14398 C -0.05416 0.14398 -0.0582 0.14005 -0.06341 0.13611 C -0.06888 0.13102 -0.07344 0.12199 -0.07656 0.11389 C -0.07982 0.10602 -0.08125 0.09606 -0.08307 0.08009 C -0.08437 0.06389 -0.08437 0.05602 -0.08437 0.04398 C -0.08437 0.03194 -0.08437 0.01991 -0.08437 0.0081 " pathEditMode="relative" rAng="0" ptsTypes="AAAAAAAAAAAAAAAAAAAAAAA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157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9E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</a:t>
            </a:r>
            <a:endParaRPr lang="en-US" dirty="0">
              <a:solidFill>
                <a:srgbClr val="09E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046153"/>
            <a:ext cx="11554691" cy="5811847"/>
          </a:xfrm>
        </p:spPr>
        <p:txBody>
          <a:bodyPr>
            <a:normAutofit fontScale="85000" lnSpcReduction="20000"/>
          </a:bodyPr>
          <a:lstStyle/>
          <a:p>
            <a:pPr marL="0" indent="354013" algn="just">
              <a:buFontTx/>
              <a:buAutoNum type="arabicPeriod"/>
            </a:pPr>
            <a:r>
              <a:rPr lang="ru-RU" sz="4200" dirty="0">
                <a:solidFill>
                  <a:schemeClr val="tx2"/>
                </a:solidFill>
                <a:latin typeface="Palatino Linotype" pitchFamily="18" charset="0"/>
              </a:rPr>
              <a:t>Число, отличающееся от данного только знаком, называется </a:t>
            </a:r>
            <a:r>
              <a:rPr lang="ru-RU" sz="4200" b="1" i="1" dirty="0" smtClean="0">
                <a:solidFill>
                  <a:srgbClr val="FF0000"/>
                </a:solidFill>
                <a:latin typeface="Palatino Linotype" pitchFamily="18" charset="0"/>
              </a:rPr>
              <a:t>противоположным</a:t>
            </a:r>
            <a:r>
              <a:rPr lang="ru-RU" sz="42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противоположных чисел равна  </a:t>
            </a:r>
            <a:r>
              <a:rPr lang="ru-RU" sz="4200" b="1" i="1" dirty="0" smtClean="0">
                <a:solidFill>
                  <a:srgbClr val="FF0000"/>
                </a:solidFill>
                <a:latin typeface="Palatino Linotype" pitchFamily="18" charset="0"/>
              </a:rPr>
              <a:t>нулю.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положительных чисел равна </a:t>
            </a:r>
            <a:r>
              <a:rPr lang="ru-RU" sz="4200" b="1" i="1" dirty="0" smtClean="0">
                <a:solidFill>
                  <a:srgbClr val="FF0000"/>
                </a:solidFill>
                <a:latin typeface="Palatino Linotype" pitchFamily="18" charset="0"/>
              </a:rPr>
              <a:t>положительному числу. </a:t>
            </a:r>
          </a:p>
          <a:p>
            <a:pPr marL="0" indent="354013" algn="just">
              <a:buFontTx/>
              <a:buAutoNum type="arabicPeriod"/>
            </a:pPr>
            <a:r>
              <a:rPr lang="ru-RU" sz="4200" dirty="0" smtClean="0">
                <a:solidFill>
                  <a:schemeClr val="tx2"/>
                </a:solidFill>
                <a:latin typeface="Palatino Linotype" pitchFamily="18" charset="0"/>
              </a:rPr>
              <a:t>Сумма </a:t>
            </a:r>
            <a:r>
              <a:rPr lang="ru-RU" sz="4200" dirty="0">
                <a:solidFill>
                  <a:schemeClr val="tx2"/>
                </a:solidFill>
                <a:latin typeface="Palatino Linotype" pitchFamily="18" charset="0"/>
              </a:rPr>
              <a:t>отрицательных чисел равна </a:t>
            </a:r>
            <a:r>
              <a:rPr lang="ru-RU" sz="4200" b="1" i="1" dirty="0">
                <a:solidFill>
                  <a:srgbClr val="FF0000"/>
                </a:solidFill>
                <a:latin typeface="Palatino Linotype" pitchFamily="18" charset="0"/>
              </a:rPr>
              <a:t>отрицательному числу.   </a:t>
            </a:r>
          </a:p>
          <a:p>
            <a:pPr marL="0" indent="0" algn="just">
              <a:buNone/>
            </a:pPr>
            <a:r>
              <a:rPr lang="ru-RU" sz="4200" dirty="0">
                <a:solidFill>
                  <a:schemeClr val="tx2"/>
                </a:solidFill>
                <a:latin typeface="Palatino Linotype" pitchFamily="18" charset="0"/>
              </a:rPr>
              <a:t>5. Сумма чисел с разными знаками имеет знак числа </a:t>
            </a:r>
            <a:r>
              <a:rPr lang="ru-RU" sz="4200" b="1" i="1" dirty="0">
                <a:solidFill>
                  <a:srgbClr val="FF0000"/>
                </a:solidFill>
                <a:latin typeface="Palatino Linotype" pitchFamily="18" charset="0"/>
              </a:rPr>
              <a:t>большего по модулю.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sz="4200" dirty="0">
                <a:solidFill>
                  <a:schemeClr val="tx2"/>
                </a:solidFill>
                <a:latin typeface="Palatino Linotype" pitchFamily="18" charset="0"/>
              </a:rPr>
              <a:t>6.Произведение нечетного числа отрицательных множителей </a:t>
            </a:r>
            <a:r>
              <a:rPr lang="ru-RU" sz="4200" b="1" i="1" dirty="0">
                <a:solidFill>
                  <a:srgbClr val="FF0000"/>
                </a:solidFill>
                <a:latin typeface="Palatino Linotype" pitchFamily="18" charset="0"/>
              </a:rPr>
              <a:t>отрицательно.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9E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</a:t>
            </a:r>
            <a:endParaRPr lang="en-US" dirty="0">
              <a:solidFill>
                <a:srgbClr val="09E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45620"/>
            <a:ext cx="11734800" cy="5311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7. Произведение положительных чисел </a:t>
            </a:r>
            <a:r>
              <a:rPr lang="ru-RU" sz="3900" b="1" i="1" dirty="0">
                <a:solidFill>
                  <a:srgbClr val="FF0000"/>
                </a:solidFill>
                <a:latin typeface="Palatino Linotype" pitchFamily="18" charset="0"/>
              </a:rPr>
              <a:t>положительно.</a:t>
            </a:r>
          </a:p>
          <a:p>
            <a:pPr marL="0" indent="0">
              <a:spcBef>
                <a:spcPts val="0"/>
              </a:spcBef>
              <a:buNone/>
              <a:tabLst>
                <a:tab pos="442913" algn="l"/>
                <a:tab pos="722313" algn="l"/>
              </a:tabLst>
              <a:defRPr/>
            </a:pP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8. Произведение четного числа отрицательных множителей </a:t>
            </a:r>
            <a:r>
              <a:rPr lang="ru-RU" sz="3900" b="1" i="1" dirty="0">
                <a:solidFill>
                  <a:srgbClr val="FF0000"/>
                </a:solidFill>
                <a:latin typeface="Palatino Linotype" pitchFamily="18" charset="0"/>
              </a:rPr>
              <a:t>положительно</a:t>
            </a:r>
          </a:p>
          <a:p>
            <a:pPr marL="0" indent="0" algn="just">
              <a:buNone/>
              <a:tabLst>
                <a:tab pos="442913" algn="l"/>
              </a:tabLst>
              <a:defRPr/>
            </a:pP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9.Вычитание можно заменить действием сложения с числом </a:t>
            </a:r>
            <a:r>
              <a:rPr lang="ru-RU" sz="3900" b="1" i="1" dirty="0">
                <a:solidFill>
                  <a:srgbClr val="FF0000"/>
                </a:solidFill>
                <a:latin typeface="Palatino Linotype" pitchFamily="18" charset="0"/>
              </a:rPr>
              <a:t>противоположным вычитаемому.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10. 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</a:rPr>
              <a:t>а(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 err="1">
                <a:solidFill>
                  <a:schemeClr val="tx2"/>
                </a:solidFill>
                <a:latin typeface="Palatino Linotype" pitchFamily="18" charset="0"/>
              </a:rPr>
              <a:t>bc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) = </a:t>
            </a:r>
            <a:r>
              <a:rPr lang="en-US" sz="3900" b="1" i="1" dirty="0">
                <a:solidFill>
                  <a:srgbClr val="FF0000"/>
                </a:solidFill>
                <a:latin typeface="Palatino Linotype" pitchFamily="18" charset="0"/>
              </a:rPr>
              <a:t>(</a:t>
            </a:r>
            <a:r>
              <a:rPr lang="en-US" sz="3900" b="1" i="1" dirty="0" err="1">
                <a:solidFill>
                  <a:srgbClr val="FF0000"/>
                </a:solidFill>
                <a:latin typeface="Palatino Linotype" pitchFamily="18" charset="0"/>
              </a:rPr>
              <a:t>ab</a:t>
            </a:r>
            <a:r>
              <a:rPr lang="en-US" sz="3900" b="1" i="1" dirty="0">
                <a:solidFill>
                  <a:srgbClr val="FF0000"/>
                </a:solidFill>
                <a:latin typeface="Palatino Linotype" pitchFamily="18" charset="0"/>
              </a:rPr>
              <a:t>)c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</a:rPr>
              <a:t>11. </a:t>
            </a:r>
            <a:r>
              <a:rPr lang="ru-RU" sz="39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a : (</a:t>
            </a:r>
            <a:r>
              <a:rPr lang="en-US" sz="3900" b="1" i="1" dirty="0" err="1">
                <a:solidFill>
                  <a:schemeClr val="tx2"/>
                </a:solidFill>
                <a:latin typeface="Palatino Linotype" pitchFamily="18" charset="0"/>
              </a:rPr>
              <a:t>bc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) = </a:t>
            </a:r>
            <a:r>
              <a:rPr lang="en-US" sz="3900" b="1" i="1" dirty="0">
                <a:solidFill>
                  <a:srgbClr val="FF0000"/>
                </a:solidFill>
                <a:latin typeface="Palatino Linotype" pitchFamily="18" charset="0"/>
              </a:rPr>
              <a:t>a:b:c</a:t>
            </a: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</a:rPr>
              <a:t>12.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</a:rPr>
              <a:t>( a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± b)c =</a:t>
            </a:r>
            <a:r>
              <a:rPr lang="en-US" sz="3900" b="1" i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ac ±</a:t>
            </a:r>
            <a:r>
              <a:rPr lang="en-US" sz="3900" b="1" i="1" dirty="0" err="1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bc</a:t>
            </a:r>
            <a:endParaRPr lang="en-US" sz="3900" b="1" i="1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42913" algn="l"/>
              </a:tabLst>
              <a:defRPr/>
            </a:pPr>
            <a:r>
              <a:rPr lang="en-US" sz="3900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13.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900" b="1" i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( a ± b) : c =</a:t>
            </a:r>
            <a:r>
              <a:rPr lang="en-US" sz="3900" b="1" i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a:c ±b:c</a:t>
            </a:r>
            <a:endParaRPr lang="ru-RU" sz="3900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514350" indent="-514350">
              <a:buFontTx/>
              <a:buAutoNum type="arabicPeriod" startAt="5"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b="1" dirty="0">
              <a:solidFill>
                <a:srgbClr val="09EB3F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272869"/>
            <a:ext cx="11859491" cy="5311781"/>
          </a:xfrm>
        </p:spPr>
        <p:txBody>
          <a:bodyPr>
            <a:normAutofit/>
          </a:bodyPr>
          <a:lstStyle/>
          <a:p>
            <a:pPr marL="0" indent="265113" algn="just" defTabSz="633413">
              <a:buNone/>
              <a:tabLst>
                <a:tab pos="633413" algn="l"/>
              </a:tabLst>
            </a:pPr>
            <a:r>
              <a:rPr lang="ru-RU" sz="3600" dirty="0" smtClean="0">
                <a:solidFill>
                  <a:schemeClr val="tx2"/>
                </a:solidFill>
                <a:latin typeface="Palatino Linotype" pitchFamily="18" charset="0"/>
              </a:rPr>
              <a:t>1.Сумма противоположных чисел равна…</a:t>
            </a:r>
          </a:p>
          <a:p>
            <a:pPr marL="0" indent="88900" algn="just" defTabSz="633413">
              <a:buNone/>
              <a:tabLst>
                <a:tab pos="633413" algn="l"/>
              </a:tabLst>
            </a:pP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>Ответ: 0</a:t>
            </a:r>
            <a:endParaRPr lang="ru-RU" sz="3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265113" defTabSz="633413">
              <a:buNone/>
              <a:tabLst>
                <a:tab pos="633413" algn="l"/>
              </a:tabLst>
            </a:pPr>
            <a:r>
              <a:rPr lang="ru-RU" sz="3600" dirty="0" smtClean="0">
                <a:solidFill>
                  <a:schemeClr val="tx2"/>
                </a:solidFill>
                <a:latin typeface="Palatino Linotype" pitchFamily="18" charset="0"/>
              </a:rPr>
              <a:t>2. Какое из чисел больше: отрицательное или 0? </a:t>
            </a:r>
          </a:p>
          <a:p>
            <a:pPr marL="0" indent="88900" defTabSz="633413">
              <a:buNone/>
              <a:tabLst>
                <a:tab pos="633413" algn="l"/>
              </a:tabLst>
            </a:pP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>Ответ: 0</a:t>
            </a:r>
            <a:endParaRPr lang="ru-RU" sz="3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265113" defTabSz="633413">
              <a:buNone/>
              <a:tabLst>
                <a:tab pos="633413" algn="l"/>
              </a:tabLst>
            </a:pPr>
            <a:r>
              <a:rPr lang="ru-RU" sz="3600" dirty="0" smtClean="0">
                <a:solidFill>
                  <a:schemeClr val="tx2"/>
                </a:solidFill>
                <a:latin typeface="Palatino Linotype" pitchFamily="18" charset="0"/>
              </a:rPr>
              <a:t>3. Какое число больше: -15 или -9? </a:t>
            </a:r>
          </a:p>
          <a:p>
            <a:pPr marL="0" indent="0" defTabSz="633413">
              <a:buNone/>
              <a:tabLst>
                <a:tab pos="633413" algn="l"/>
              </a:tabLst>
            </a:pP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>Ответ: -9</a:t>
            </a:r>
            <a:endParaRPr lang="ru-RU" sz="3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265113" defTabSz="633413">
              <a:buNone/>
              <a:tabLst>
                <a:tab pos="633413" algn="l"/>
              </a:tabLst>
            </a:pPr>
            <a:r>
              <a:rPr lang="ru-RU" sz="3600" dirty="0" smtClean="0">
                <a:solidFill>
                  <a:schemeClr val="tx2"/>
                </a:solidFill>
                <a:latin typeface="Palatino Linotype" pitchFamily="18" charset="0"/>
              </a:rPr>
              <a:t>4. Чему равна сумма чисел от -18 до 17?</a:t>
            </a:r>
          </a:p>
          <a:p>
            <a:pPr marL="0" indent="88900" defTabSz="633413">
              <a:buNone/>
              <a:tabLst>
                <a:tab pos="633413" algn="l"/>
              </a:tabLst>
            </a:pP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>Ответ: -18</a:t>
            </a:r>
            <a:endParaRPr lang="ru-RU" sz="3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solidFill>
                <a:srgbClr val="09EB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649282"/>
            <a:ext cx="11928764" cy="5311781"/>
          </a:xfrm>
        </p:spPr>
        <p:txBody>
          <a:bodyPr>
            <a:noAutofit/>
          </a:bodyPr>
          <a:lstStyle/>
          <a:p>
            <a:pPr marL="3175" indent="85725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перемножить 5 положительных и 8 отрицательных чисел, то с каким знаком мы получим результат? </a:t>
            </a:r>
          </a:p>
          <a:p>
            <a:pPr marL="3175" indent="85725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«+»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85725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каких значениях </a:t>
            </a:r>
            <a:r>
              <a:rPr lang="en-US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соотношение           ?: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при  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у,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у &gt; 0.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-1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28467" y="3072983"/>
            <a:ext cx="1156427" cy="136668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161" y="4641272"/>
            <a:ext cx="10030701" cy="69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9EB3F"/>
                </a:solidFill>
                <a:latin typeface="Palatino Linotype" pitchFamily="18" charset="0"/>
              </a:rPr>
              <a:t/>
            </a:r>
            <a:br>
              <a:rPr lang="ru-RU" b="1" dirty="0" smtClean="0">
                <a:solidFill>
                  <a:srgbClr val="09EB3F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09EB3F"/>
                </a:solidFill>
                <a:latin typeface="Palatino Linotype" pitchFamily="18" charset="0"/>
              </a:rPr>
              <a:t>Продолжить предложение</a:t>
            </a:r>
            <a:endParaRPr lang="en-US" dirty="0">
              <a:solidFill>
                <a:srgbClr val="09EB3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545" y="1649282"/>
                <a:ext cx="11928764" cy="5311781"/>
              </a:xfrm>
            </p:spPr>
            <p:txBody>
              <a:bodyPr>
                <a:noAutofit/>
              </a:bodyPr>
              <a:lstStyle/>
              <a:p>
                <a:pPr marL="3175" indent="85725">
                  <a:buNone/>
                </a:pPr>
                <a:r>
                  <a:rPr lang="ru-RU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Произведение двух дробей есть …</a:t>
                </a:r>
              </a:p>
              <a:p>
                <a:pPr marL="3175" indent="8572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sz="36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175" indent="85725">
                  <a:buNone/>
                </a:pPr>
                <a:r>
                  <a:rPr lang="ru-RU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Чтобы разделить одну дробь на другую надо …</a:t>
                </a:r>
              </a:p>
              <a:p>
                <a:pPr marL="3175" indent="85725">
                  <a:buNone/>
                </a:pPr>
                <a:r>
                  <a:rPr lang="ru-RU" sz="36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9EB3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1B0DD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9EB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4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6125" indent="-742950">
                  <a:buAutoNum type="arabicPeriod" startAt="7"/>
                </a:pP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Произведение  дробей с разными знаками будет иметь знак …</a:t>
                </a:r>
              </a:p>
              <a:p>
                <a:pPr marL="746125" indent="-742950">
                  <a:buAutoNum type="arabicPeriod" startAt="7"/>
                </a:pPr>
                <a:endPara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45" y="1649282"/>
                <a:ext cx="11928764" cy="5311781"/>
              </a:xfrm>
              <a:blipFill rotWithShape="0">
                <a:blip r:embed="rId2"/>
                <a:stretch>
                  <a:fillRect l="-1329" t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9213" y="595745"/>
            <a:ext cx="10757260" cy="1143000"/>
          </a:xfrm>
        </p:spPr>
        <p:txBody>
          <a:bodyPr/>
          <a:lstStyle/>
          <a:p>
            <a:r>
              <a:rPr lang="ru-RU" altLang="ru-RU" sz="3200" b="1" i="1" dirty="0">
                <a:latin typeface="Georgia" panose="02040502050405020303" pitchFamily="18" charset="0"/>
              </a:rPr>
              <a:t>Сформулируйте следующие правила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1233055" y="1785938"/>
            <a:ext cx="4815320" cy="4572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dirty="0" smtClean="0"/>
              <a:t>«Правило знаков» при умножении целых чисел</a:t>
            </a:r>
          </a:p>
          <a:p>
            <a:pPr>
              <a:buFontTx/>
              <a:buNone/>
            </a:pPr>
            <a:endParaRPr lang="ru-RU" altLang="ru-RU" sz="2000" dirty="0"/>
          </a:p>
          <a:p>
            <a:pPr algn="ctr"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Произведение двух чисел </a:t>
            </a:r>
            <a:r>
              <a:rPr lang="ru-RU" alt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одного знака положительно</a:t>
            </a:r>
            <a:r>
              <a:rPr lang="ru-RU" altLang="ru-RU" sz="2400" b="1" i="1" dirty="0" smtClean="0">
                <a:latin typeface="Georgia" panose="02040502050405020303" pitchFamily="18" charset="0"/>
              </a:rPr>
              <a:t>,</a:t>
            </a:r>
          </a:p>
          <a:p>
            <a:pPr algn="ctr">
              <a:buFontTx/>
              <a:buNone/>
            </a:pPr>
            <a:endParaRPr lang="ru-RU" altLang="ru-RU" sz="2400" b="1" i="1" dirty="0" smtClean="0">
              <a:latin typeface="Georgia" panose="02040502050405020303" pitchFamily="18" charset="0"/>
            </a:endParaRPr>
          </a:p>
          <a:p>
            <a:pPr algn="ctr">
              <a:buFontTx/>
              <a:buNone/>
            </a:pPr>
            <a:r>
              <a:rPr lang="ru-RU" altLang="ru-RU" sz="2400" b="1" i="1" dirty="0" smtClean="0">
                <a:latin typeface="Georgia" panose="02040502050405020303" pitchFamily="18" charset="0"/>
              </a:rPr>
              <a:t> </a:t>
            </a:r>
            <a:r>
              <a:rPr lang="ru-RU" altLang="ru-RU" sz="2400" b="1" i="1" dirty="0">
                <a:latin typeface="Georgia" panose="02040502050405020303" pitchFamily="18" charset="0"/>
              </a:rPr>
              <a:t>а произведение двух чисел </a:t>
            </a:r>
            <a:r>
              <a:rPr lang="ru-RU" altLang="ru-RU" sz="2400" b="1" i="1" dirty="0">
                <a:solidFill>
                  <a:srgbClr val="1B0DD7"/>
                </a:solidFill>
                <a:latin typeface="Georgia" panose="02040502050405020303" pitchFamily="18" charset="0"/>
              </a:rPr>
              <a:t>разных знаков отрицательно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97781" y="1813647"/>
            <a:ext cx="4197927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dirty="0" smtClean="0"/>
              <a:t>«Правило знаков» при делении це</a:t>
            </a:r>
            <a:r>
              <a:rPr lang="ru-RU" altLang="ru-RU" dirty="0" smtClean="0">
                <a:latin typeface="Georgia" panose="02040502050405020303" pitchFamily="18" charset="0"/>
              </a:rPr>
              <a:t>лых чисел</a:t>
            </a:r>
          </a:p>
          <a:p>
            <a:pPr>
              <a:buFontTx/>
              <a:buNone/>
            </a:pPr>
            <a:endParaRPr lang="ru-RU" altLang="ru-RU" sz="1200" dirty="0"/>
          </a:p>
          <a:p>
            <a:pPr>
              <a:buFontTx/>
              <a:buNone/>
            </a:pPr>
            <a:r>
              <a:rPr lang="ru-RU" altLang="ru-RU" sz="2400" b="1" i="1" dirty="0">
                <a:latin typeface="Georgia" panose="02040502050405020303" pitchFamily="18" charset="0"/>
              </a:rPr>
              <a:t>Частное  двух чисел </a:t>
            </a:r>
            <a:r>
              <a:rPr lang="ru-RU" alt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одного знака положительно</a:t>
            </a:r>
            <a:r>
              <a:rPr lang="ru-RU" altLang="ru-RU" sz="2400" b="1" i="1" dirty="0" smtClean="0">
                <a:latin typeface="Georgia" panose="02040502050405020303" pitchFamily="18" charset="0"/>
              </a:rPr>
              <a:t>,</a:t>
            </a:r>
          </a:p>
          <a:p>
            <a:pPr>
              <a:buFontTx/>
              <a:buNone/>
            </a:pPr>
            <a:endParaRPr lang="ru-RU" altLang="ru-RU" sz="2400" b="1" i="1" dirty="0" smtClean="0">
              <a:latin typeface="Georgia" panose="02040502050405020303" pitchFamily="18" charset="0"/>
            </a:endParaRPr>
          </a:p>
          <a:p>
            <a:pPr>
              <a:buFontTx/>
              <a:buNone/>
            </a:pPr>
            <a:r>
              <a:rPr lang="ru-RU" altLang="ru-RU" sz="2400" b="1" i="1" dirty="0" smtClean="0">
                <a:latin typeface="Georgia" panose="02040502050405020303" pitchFamily="18" charset="0"/>
              </a:rPr>
              <a:t> </a:t>
            </a:r>
            <a:r>
              <a:rPr lang="ru-RU" altLang="ru-RU" sz="2400" b="1" i="1" dirty="0">
                <a:latin typeface="Georgia" panose="02040502050405020303" pitchFamily="18" charset="0"/>
              </a:rPr>
              <a:t>а частное двух чисел </a:t>
            </a:r>
            <a:r>
              <a:rPr lang="ru-RU" altLang="ru-RU" sz="2400" b="1" i="1" dirty="0">
                <a:solidFill>
                  <a:srgbClr val="1B0DD7"/>
                </a:solidFill>
                <a:latin typeface="Georgia" panose="02040502050405020303" pitchFamily="18" charset="0"/>
              </a:rPr>
              <a:t>разных знаков отрицательно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ltGray">
          <a:xfrm>
            <a:off x="498763" y="620713"/>
            <a:ext cx="11208327" cy="1022350"/>
          </a:xfrm>
          <a:prstGeom prst="rect">
            <a:avLst/>
          </a:prstGeom>
          <a:noFill/>
          <a:ln w="63500">
            <a:solidFill>
              <a:srgbClr val="09EB3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4000">
              <a:latin typeface="Georgia" panose="02040502050405020303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57200" y="2899498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952018" y="2611581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27184"/>
      </p:ext>
    </p:extLst>
  </p:cSld>
  <p:clrMapOvr>
    <a:masterClrMapping/>
  </p:clrMapOvr>
  <p:transition spd="med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6" grpId="0" autoUpdateAnimBg="0"/>
      <p:bldP spid="6" grpId="1"/>
      <p:bldP spid="11" grpId="0" autoUpdateAnimBg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726</Words>
  <Application>Microsoft Office PowerPoint</Application>
  <PresentationFormat>Широкоэкранный</PresentationFormat>
  <Paragraphs>217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Georgia</vt:lpstr>
      <vt:lpstr>Palatino Linotype</vt:lpstr>
      <vt:lpstr>Times New Roman</vt:lpstr>
      <vt:lpstr>Тема Office</vt:lpstr>
      <vt:lpstr>Формула</vt:lpstr>
      <vt:lpstr>Презентация PowerPoint</vt:lpstr>
      <vt:lpstr>Продолжить предложение </vt:lpstr>
      <vt:lpstr>Презентация PowerPoint</vt:lpstr>
      <vt:lpstr>Самопроверка</vt:lpstr>
      <vt:lpstr>Самопроверка</vt:lpstr>
      <vt:lpstr>Презентация PowerPoint</vt:lpstr>
      <vt:lpstr>Презентация PowerPoint</vt:lpstr>
      <vt:lpstr> Продолжить предложение</vt:lpstr>
      <vt:lpstr>Сформулируйте следующие правила</vt:lpstr>
      <vt:lpstr>Правила умножения и деления  рациональных чисел</vt:lpstr>
      <vt:lpstr> Сравнить :</vt:lpstr>
      <vt:lpstr>Презентация PowerPoint</vt:lpstr>
      <vt:lpstr>Физкультминутка</vt:lpstr>
      <vt:lpstr>                          </vt:lpstr>
      <vt:lpstr>Презентация PowerPoint</vt:lpstr>
      <vt:lpstr>Презентация PowerPoint</vt:lpstr>
      <vt:lpstr>Презентация PowerPoint</vt:lpstr>
      <vt:lpstr>Тарханкутская ВЭС</vt:lpstr>
      <vt:lpstr>Солнечная электростанция «Николаевка» </vt:lpstr>
      <vt:lpstr>Солнечная электростанция «Николаевка» </vt:lpstr>
      <vt:lpstr>Двести футбольных полей солнечных батарей и  80  мегаватт мощности. Таковы характеристики солнечного парка «Охотниково» </vt:lpstr>
      <vt:lpstr>Мобильные газотурбинные  электрические станции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69</cp:revision>
  <dcterms:created xsi:type="dcterms:W3CDTF">2015-12-20T07:54:10Z</dcterms:created>
  <dcterms:modified xsi:type="dcterms:W3CDTF">2016-01-11T19:13:52Z</dcterms:modified>
</cp:coreProperties>
</file>