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3" r:id="rId3"/>
    <p:sldId id="264" r:id="rId4"/>
    <p:sldId id="265" r:id="rId5"/>
    <p:sldId id="259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60" d="100"/>
          <a:sy n="60" d="100"/>
        </p:scale>
        <p:origin x="-1454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8297-A3A7-4E09-B938-D75FBB2A4A1A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152B-FB61-4DBD-8B3A-51C153107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0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1pPr>
            <a:lvl2pPr marL="748448" indent="-287865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2pPr>
            <a:lvl3pPr marL="1151458" indent="-230292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3pPr>
            <a:lvl4pPr marL="1612041" indent="-230292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4pPr>
            <a:lvl5pPr marL="2072625" indent="-230292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5pPr>
            <a:lvl6pPr marL="2533208" indent="-230292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6pPr>
            <a:lvl7pPr marL="2993791" indent="-230292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7pPr>
            <a:lvl8pPr marL="3454375" indent="-230292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8pPr>
            <a:lvl9pPr marL="3914958" indent="-230292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039DB8-540E-4A0E-B06B-955EEE05813F}" type="slidenum">
              <a:rPr lang="ru-RU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ru-RU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8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4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1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2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4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5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D80B-ED38-49A8-9222-3EC7D8E4501B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CDC8-0CD6-4E5A-AA1F-2367D5ADC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74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46" name="AutoShape 6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91264" cy="652934"/>
          </a:xfrm>
        </p:spPr>
        <p:txBody>
          <a:bodyPr>
            <a:noAutofit/>
          </a:bodyPr>
          <a:lstStyle/>
          <a:p>
            <a:pPr algn="ctr" eaLnBrk="1" fontAlgn="b" hangingPunct="1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ФГОС.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Образ 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  <a:ea typeface="+mn-ea"/>
                <a:cs typeface="+mn-cs"/>
              </a:rPr>
              <a:t>выпускника начальной школы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67544" y="1412774"/>
            <a:ext cx="8280920" cy="511257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wrap="square">
            <a:spAutoFit/>
          </a:bodyPr>
          <a:lstStyle>
            <a:lvl1pPr marL="593725" indent="-457200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9900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099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 smtClean="0">
                <a:solidFill>
                  <a:srgbClr val="0000FF"/>
                </a:solidFill>
                <a:latin typeface="Helvetica" pitchFamily="34" charset="0"/>
              </a:rPr>
              <a:t>Любознательный,  интересующийся,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 smtClean="0">
                <a:solidFill>
                  <a:srgbClr val="0000FF"/>
                </a:solidFill>
                <a:latin typeface="Helvetica" pitchFamily="34" charset="0"/>
              </a:rPr>
              <a:t>активно познающий мир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 smtClean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 smtClean="0">
                <a:solidFill>
                  <a:srgbClr val="0000FF"/>
                </a:solidFill>
                <a:latin typeface="Helvetica" pitchFamily="34" charset="0"/>
              </a:rPr>
              <a:t>Умеющий </a:t>
            </a: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учиться, способный к организации 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своей деятельности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Уважающий и принимающий ценности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семьи и общества, историю и культуру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каждого народа 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Любящий свою Родину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Доброжелательный, умеющий слушать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и слышать партнера,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уважающий </a:t>
            </a:r>
            <a:r>
              <a:rPr lang="ru-RU" sz="1600" dirty="0" smtClean="0">
                <a:solidFill>
                  <a:srgbClr val="0000FF"/>
                </a:solidFill>
                <a:latin typeface="Helvetica" pitchFamily="34" charset="0"/>
              </a:rPr>
              <a:t>и </a:t>
            </a: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чужое мнение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Готовый самостоятельно действовать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и отвечать за свои поступки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endParaRPr lang="ru-RU" sz="1600" dirty="0">
              <a:solidFill>
                <a:srgbClr val="0000FF"/>
              </a:solidFill>
              <a:latin typeface="Helvetica" pitchFamily="34" charset="0"/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Имеющий представление об основах 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buClr>
                <a:schemeClr val="tx1"/>
              </a:buClr>
            </a:pPr>
            <a:r>
              <a:rPr lang="ru-RU" sz="1600" dirty="0">
                <a:solidFill>
                  <a:srgbClr val="0000FF"/>
                </a:solidFill>
                <a:latin typeface="Helvetica" pitchFamily="34" charset="0"/>
              </a:rPr>
              <a:t>здорового и безопасного образа жизни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38" y="4149080"/>
            <a:ext cx="245110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Логотип-школы-8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7143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500188" y="1"/>
            <a:ext cx="7032252" cy="830997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ГОСУДАРСТВЕННОЕ </a:t>
            </a:r>
            <a:r>
              <a:rPr lang="ru-RU" sz="1200" dirty="0" smtClean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БЮДЖЕТНОЕ ОБЩЕОБРАЗОВАТЕЛЬНОЕ 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УЧРЕЖДЕНИЕ 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СРЕДНЯЯ ОБЩЕОБРАЗОВАТЕЛЬНАЯ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ШКОЛА № 83 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С УГЛУБЛЁННЫМ ИЗУЧЕНИЕМ ЯПОНСКОГО И АНГЛИЙСКОГО ЯЗЫКОВ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Times New Roman" pitchFamily="18" charset="0"/>
              </a:rPr>
              <a:t>ВЫБОРГСКОГО РАЙОНА САНКТ-ПЕТЕРБУРГА </a:t>
            </a:r>
            <a:r>
              <a:rPr lang="ru-RU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5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60244"/>
              </p:ext>
            </p:extLst>
          </p:nvPr>
        </p:nvGraphicFramePr>
        <p:xfrm>
          <a:off x="359025" y="1484784"/>
          <a:ext cx="8389439" cy="47320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00509"/>
                <a:gridCol w="3415372"/>
                <a:gridCol w="2773558"/>
              </a:tblGrid>
              <a:tr h="540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Предмет изменений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Традиционная деятельность учителя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Деятельность учителя, работающего по ФГОС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502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Подготовка к уроку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Учитель пользуется жестко </a:t>
                      </a:r>
                      <a:r>
                        <a:rPr lang="ru-RU" sz="1800" b="1" dirty="0"/>
                        <a:t>структурированным конспектом </a:t>
                      </a:r>
                      <a:r>
                        <a:rPr lang="ru-RU" sz="1800" dirty="0"/>
                        <a:t>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Учитель пользуется </a:t>
                      </a:r>
                      <a:r>
                        <a:rPr lang="ru-RU" sz="1800" b="1" dirty="0"/>
                        <a:t>сценарным планом урока</a:t>
                      </a:r>
                      <a:r>
                        <a:rPr lang="ru-RU" sz="1800" dirty="0"/>
                        <a:t>, предоставляющим ему свободу в выборе форм, способов и приемов обучения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90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При подготовке к уроку учитель использует </a:t>
                      </a:r>
                      <a:r>
                        <a:rPr lang="ru-RU" sz="1800" b="1" dirty="0"/>
                        <a:t>учебник и методические рекомендации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При подготовке к уроку учитель использует учебник и методические рекомендации, </a:t>
                      </a:r>
                      <a:r>
                        <a:rPr lang="ru-RU" sz="1800" b="1" dirty="0"/>
                        <a:t>интернет-ресурсы, материалы коллег</a:t>
                      </a:r>
                      <a:r>
                        <a:rPr lang="ru-RU" sz="1800" dirty="0"/>
                        <a:t>. Обменивается конспектами с коллегами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1560" y="260648"/>
            <a:ext cx="78488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Характеристика изменений в деятельности педагога, работающего по ФГОС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74725"/>
              </p:ext>
            </p:extLst>
          </p:nvPr>
        </p:nvGraphicFramePr>
        <p:xfrm>
          <a:off x="323528" y="404664"/>
          <a:ext cx="8496943" cy="57451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32315"/>
                <a:gridCol w="2832314"/>
                <a:gridCol w="2832314"/>
              </a:tblGrid>
              <a:tr h="220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Основные этапы урока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/>
                        <a:t>Объяснение и закрепление учебного материала. Большое количество времени занимает </a:t>
                      </a:r>
                      <a:r>
                        <a:rPr lang="ru-RU" sz="1800" b="1" dirty="0"/>
                        <a:t>речь учителя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Самостоятельная деятельность обучающихся </a:t>
                      </a:r>
                      <a:r>
                        <a:rPr lang="ru-RU" sz="1800" b="0" dirty="0"/>
                        <a:t>(более половины времени урока)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35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Главная цель учителя на уроке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Успеть выполнить </a:t>
                      </a:r>
                      <a:r>
                        <a:rPr lang="ru-RU" sz="1800" dirty="0"/>
                        <a:t>все, что запланировано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Организовать деятельность </a:t>
                      </a:r>
                      <a:r>
                        <a:rPr lang="ru-RU" sz="1800" dirty="0"/>
                        <a:t>детей: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• по поиску и обработке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• обобщению способов действия;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• постановке учебной задачи и т. д.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09025"/>
              </p:ext>
            </p:extLst>
          </p:nvPr>
        </p:nvGraphicFramePr>
        <p:xfrm>
          <a:off x="251520" y="188639"/>
          <a:ext cx="8568951" cy="655323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6317"/>
                <a:gridCol w="2856317"/>
                <a:gridCol w="2856317"/>
              </a:tblGrid>
              <a:tr h="28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Формулирование заданий для обучающихся (определение деятельности детей)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Формулировки: решите, спишите, сравните, найдите, выпишите, выполните и т. д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/>
                        <a:t>Формулировки: </a:t>
                      </a:r>
                      <a:r>
                        <a:rPr lang="ru-RU" sz="1600" b="1" dirty="0"/>
                        <a:t>проанализируйте, докажите </a:t>
                      </a:r>
                      <a:r>
                        <a:rPr lang="ru-RU" sz="1600" b="0" dirty="0"/>
                        <a:t>(объясните), сравните, </a:t>
                      </a:r>
                      <a:r>
                        <a:rPr lang="ru-RU" sz="1600" b="1" dirty="0"/>
                        <a:t>выразите символом, создайте схему или модель, </a:t>
                      </a:r>
                      <a:r>
                        <a:rPr lang="ru-RU" sz="1600" b="0" dirty="0"/>
                        <a:t>продолжите, обобщите (сделайте вывод), выберите решение или способ решения, </a:t>
                      </a:r>
                      <a:r>
                        <a:rPr lang="ru-RU" sz="1600" b="1" dirty="0"/>
                        <a:t>исследуйте, оцените, измените, придумайте и т. д.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3458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Результаты обучения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Предметные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 только предметные результаты, но и личностные, </a:t>
                      </a:r>
                      <a:r>
                        <a:rPr lang="ru-RU" sz="1600" dirty="0" err="1"/>
                        <a:t>метапредметные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17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Нет портфолио обучающегося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Создание </a:t>
                      </a:r>
                      <a:r>
                        <a:rPr lang="ru-RU" sz="1600" dirty="0" err="1"/>
                        <a:t>портфолио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34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Основная оценка – оценка учителя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Ориентир на самооценку обучающегося, формирование адекватной самооценки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34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Важны положительные оценки учеников по итогам контрольных работ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Учет динамики результатов обучения детей относительно самих себя. Оценка промежуточных резу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ru-RU" sz="2800" dirty="0" smtClean="0">
                <a:solidFill>
                  <a:srgbClr val="0000FF"/>
                </a:solidFill>
                <a:latin typeface="Helvetica" pitchFamily="34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Helvetica" pitchFamily="34" charset="0"/>
              </a:rPr>
            </a:br>
            <a:endParaRPr lang="ru-RU" sz="2800" dirty="0" smtClean="0">
              <a:solidFill>
                <a:srgbClr val="0000FF"/>
              </a:solidFill>
              <a:latin typeface="Helvetica" pitchFamily="34" charset="0"/>
            </a:endParaRPr>
          </a:p>
        </p:txBody>
      </p:sp>
      <p:pic>
        <p:nvPicPr>
          <p:cNvPr id="5" name="Содержимое 4" descr="P103096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7955" t="-32" r="4434"/>
          <a:stretch/>
        </p:blipFill>
        <p:spPr>
          <a:xfrm>
            <a:off x="168340" y="1656864"/>
            <a:ext cx="4456770" cy="38164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88640"/>
            <a:ext cx="813690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Helvetica" pitchFamily="34" charset="0"/>
              </a:rPr>
              <a:t>Любознательный,  интересующийся, </a:t>
            </a:r>
            <a:br>
              <a:rPr lang="ru-RU" sz="2800" dirty="0" smtClean="0">
                <a:solidFill>
                  <a:srgbClr val="0000FF"/>
                </a:solidFill>
                <a:latin typeface="Helvetica" pitchFamily="34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Helvetica" pitchFamily="34" charset="0"/>
              </a:rPr>
              <a:t>активно познающий мир</a:t>
            </a:r>
            <a:endParaRPr lang="ru-RU" sz="2800" dirty="0"/>
          </a:p>
        </p:txBody>
      </p:sp>
      <p:pic>
        <p:nvPicPr>
          <p:cNvPr id="3074" name="Picture 2" descr="F:\Портрет ученика\P1040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07354" cy="48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Pictures\Портрет выпускника\P1040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3463"/>
            <a:ext cx="8267618" cy="55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00183"/>
            <a:ext cx="741682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solidFill>
                  <a:srgbClr val="0000FF"/>
                </a:solidFill>
                <a:latin typeface="Helvetica" pitchFamily="34" charset="0"/>
              </a:rPr>
              <a:t>Любящий свою Родину</a:t>
            </a:r>
          </a:p>
        </p:txBody>
      </p:sp>
    </p:spTree>
    <p:extLst>
      <p:ext uri="{BB962C8B-B14F-4D97-AF65-F5344CB8AC3E}">
        <p14:creationId xmlns:p14="http://schemas.microsoft.com/office/powerpoint/2010/main" val="37002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Pictures\Портрет выпускника\DSC05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043"/>
            <a:ext cx="9144000" cy="654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83813"/>
            <a:ext cx="777686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15000"/>
              </a:spcBef>
              <a:buClr>
                <a:prstClr val="black"/>
              </a:buClr>
            </a:pPr>
            <a:r>
              <a:rPr lang="ru-RU" dirty="0">
                <a:solidFill>
                  <a:srgbClr val="0000FF"/>
                </a:solidFill>
                <a:latin typeface="Helvetica" pitchFamily="34" charset="0"/>
              </a:rPr>
              <a:t>Доброжелательный, умеющий слушать</a:t>
            </a:r>
          </a:p>
          <a:p>
            <a:pPr lvl="0">
              <a:lnSpc>
                <a:spcPct val="80000"/>
              </a:lnSpc>
              <a:spcBef>
                <a:spcPct val="15000"/>
              </a:spcBef>
              <a:buClr>
                <a:prstClr val="black"/>
              </a:buClr>
            </a:pPr>
            <a:r>
              <a:rPr lang="ru-RU" dirty="0">
                <a:solidFill>
                  <a:srgbClr val="0000FF"/>
                </a:solidFill>
                <a:latin typeface="Helvetica" pitchFamily="34" charset="0"/>
              </a:rPr>
              <a:t>и слышать партнера, </a:t>
            </a:r>
          </a:p>
          <a:p>
            <a:pPr lvl="0">
              <a:lnSpc>
                <a:spcPct val="80000"/>
              </a:lnSpc>
              <a:spcBef>
                <a:spcPct val="15000"/>
              </a:spcBef>
              <a:buClr>
                <a:prstClr val="black"/>
              </a:buClr>
            </a:pPr>
            <a:r>
              <a:rPr lang="ru-RU" dirty="0">
                <a:solidFill>
                  <a:srgbClr val="0000FF"/>
                </a:solidFill>
                <a:latin typeface="Helvetica" pitchFamily="34" charset="0"/>
              </a:rPr>
              <a:t>уважающий и чужое мнение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7848872" cy="10633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solidFill>
                  <a:srgbClr val="0000FF"/>
                </a:solidFill>
                <a:latin typeface="Helvetica" pitchFamily="34" charset="0"/>
              </a:rPr>
              <a:t>Доброжелательный, умеющий слушать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solidFill>
                  <a:srgbClr val="0000FF"/>
                </a:solidFill>
                <a:latin typeface="Helvetica" pitchFamily="34" charset="0"/>
              </a:rPr>
              <a:t>и слышать партнера, 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ru-RU" sz="2800" dirty="0">
                <a:solidFill>
                  <a:srgbClr val="0000FF"/>
                </a:solidFill>
                <a:latin typeface="Helvetica" pitchFamily="34" charset="0"/>
              </a:rPr>
              <a:t>уважающий и чужое мнение </a:t>
            </a:r>
          </a:p>
        </p:txBody>
      </p:sp>
    </p:spTree>
    <p:extLst>
      <p:ext uri="{BB962C8B-B14F-4D97-AF65-F5344CB8AC3E}">
        <p14:creationId xmlns:p14="http://schemas.microsoft.com/office/powerpoint/2010/main" val="3805191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340</Words>
  <Application>Microsoft Office PowerPoint</Application>
  <PresentationFormat>Экран (4:3)</PresentationFormat>
  <Paragraphs>64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ФГОС.  Образ  выпускника начальной школы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32</cp:revision>
  <dcterms:created xsi:type="dcterms:W3CDTF">2015-03-19T18:13:27Z</dcterms:created>
  <dcterms:modified xsi:type="dcterms:W3CDTF">2016-01-09T17:41:02Z</dcterms:modified>
</cp:coreProperties>
</file>