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5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5FA11E-1877-4509-8E97-8E40CF9825F7}" type="datetimeFigureOut">
              <a:rPr lang="ru-RU"/>
              <a:pPr>
                <a:defRPr/>
              </a:pPr>
              <a:t>07.01.2015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091A56-0171-433F-8314-152AB9631C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C5E7EC-E14C-40C7-AC19-697A387D70F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D8939-BAA6-4FA4-8108-33947E9153B1}" type="datetimeFigureOut">
              <a:rPr lang="ru-RU"/>
              <a:pPr>
                <a:defRPr/>
              </a:pPr>
              <a:t>07.01.2015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74851-5503-42A6-8664-C1DDD9D91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79697-43B8-4331-92D5-D61C2900AFF7}" type="datetimeFigureOut">
              <a:rPr lang="ru-RU"/>
              <a:pPr>
                <a:defRPr/>
              </a:pPr>
              <a:t>07.01.2015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A9A73-32FF-4490-90DA-815CC2135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967E6-D871-47B3-9AEF-FB500516D04A}" type="datetimeFigureOut">
              <a:rPr lang="ru-RU"/>
              <a:pPr>
                <a:defRPr/>
              </a:pPr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B08B3-2F7F-4F93-8DAA-13B08B128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DEB11-182F-443C-AB47-87C5D795353F}" type="datetimeFigureOut">
              <a:rPr lang="ru-RU"/>
              <a:pPr>
                <a:defRPr/>
              </a:pPr>
              <a:t>07.01.2015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5B49F-F83D-41F1-8E1B-C10861BE9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CDBE5-8C97-4533-87C0-0E79202BBFB5}" type="datetimeFigureOut">
              <a:rPr lang="ru-RU"/>
              <a:pPr>
                <a:defRPr/>
              </a:pPr>
              <a:t>07.01.2015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0A61A-2A31-4876-9F86-52B4B5176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44433-D7D8-4E8B-9A54-1B7DA15BAFA4}" type="datetimeFigureOut">
              <a:rPr lang="ru-RU"/>
              <a:pPr>
                <a:defRPr/>
              </a:pPr>
              <a:t>07.01.2015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B32A9-00A5-4973-829B-0F9003EA8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135A4-D8AD-4DB4-9320-0DF7C8491EA5}" type="datetimeFigureOut">
              <a:rPr lang="ru-RU"/>
              <a:pPr>
                <a:defRPr/>
              </a:pPr>
              <a:t>07.01.2015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A6BB7-9BE3-48AB-B71E-C1DD67E0AD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9D4AC-D294-40AE-9EA3-5868091D601A}" type="datetimeFigureOut">
              <a:rPr lang="ru-RU"/>
              <a:pPr>
                <a:defRPr/>
              </a:pPr>
              <a:t>07.01.2015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2E03D-DD51-4B49-ACBE-0C0444B33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A5828-12D0-4B7C-91AE-083B7C708821}" type="datetimeFigureOut">
              <a:rPr lang="ru-RU"/>
              <a:pPr>
                <a:defRPr/>
              </a:pPr>
              <a:t>07.01.2015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A9F34-C2D9-4BA6-A0C0-AA735CA34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BDCA6-DAD6-4373-9BFC-6F747CDD7E75}" type="datetimeFigureOut">
              <a:rPr lang="ru-RU"/>
              <a:pPr>
                <a:defRPr/>
              </a:pPr>
              <a:t>07.01.2015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375E5-76A4-40A5-A8C1-57E04B281B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43E30-3B7A-4B80-AA60-247EB137A9D9}" type="datetimeFigureOut">
              <a:rPr lang="ru-RU"/>
              <a:pPr>
                <a:defRPr/>
              </a:pPr>
              <a:t>07.01.2015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06C09-AB53-4009-9695-B0F97F283D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28DAD2-5836-4E8E-BA7F-58355F14EA4E}" type="datetimeFigureOut">
              <a:rPr lang="ru-RU"/>
              <a:pPr>
                <a:defRPr/>
              </a:pPr>
              <a:t>07.01.2015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0B5365-179F-47C1-909D-D0D8C6E01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3" r:id="rId4"/>
    <p:sldLayoutId id="2147483729" r:id="rId5"/>
    <p:sldLayoutId id="2147483724" r:id="rId6"/>
    <p:sldLayoutId id="2147483730" r:id="rId7"/>
    <p:sldLayoutId id="2147483731" r:id="rId8"/>
    <p:sldLayoutId id="2147483732" r:id="rId9"/>
    <p:sldLayoutId id="2147483725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686800" cy="129614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Деление многозначного числа  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нулём на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 делимого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 остатком). 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TextBox 12"/>
          <p:cNvSpPr txBox="1">
            <a:spLocks noChangeArrowheads="1"/>
          </p:cNvSpPr>
          <p:nvPr/>
        </p:nvSpPr>
        <p:spPr bwMode="auto">
          <a:xfrm>
            <a:off x="3132138" y="476250"/>
            <a:ext cx="3209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Математика 3 класс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717032"/>
            <a:ext cx="1763688" cy="2351584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245" name="TextBox 15"/>
          <p:cNvSpPr txBox="1">
            <a:spLocks noChangeArrowheads="1"/>
          </p:cNvSpPr>
          <p:nvPr/>
        </p:nvSpPr>
        <p:spPr bwMode="auto">
          <a:xfrm>
            <a:off x="3419475" y="3573463"/>
            <a:ext cx="4916488" cy="277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Презентацию выполнила 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МБУ лицея №51 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г. Тольятти Самарской области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Вершинина Ольга Викторовна</a:t>
            </a:r>
          </a:p>
          <a:p>
            <a:endParaRPr lang="ru-RU" dirty="0">
              <a:latin typeface="Franklin Gothic Book"/>
            </a:endParaRPr>
          </a:p>
          <a:p>
            <a:endParaRPr lang="ru-RU" dirty="0"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243" grpId="0"/>
      <p:bldP spid="1024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 descr="C:\Documents and Settings\Саша\Рабочий стол\для презентации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12676"/>
            <a:ext cx="7776864" cy="5724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988840"/>
            <a:ext cx="6755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ПАСИБО ЗА ВНИМАНИЕ !!!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3356992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картинки взяты из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http://yandex.ru/images/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76672"/>
            <a:ext cx="7992888" cy="249299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В презентации использованы:</a:t>
            </a:r>
          </a:p>
          <a:p>
            <a:endParaRPr lang="ru-RU" sz="32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примеры из учебника «Математика» 3 класс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часть, автор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Петерсон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Л.Г., изд.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Ювента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201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Саша\Рабочий стол\для презентации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476250"/>
            <a:ext cx="24003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132138" y="549275"/>
            <a:ext cx="571817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>
                <a:latin typeface="Times New Roman" pitchFamily="18" charset="0"/>
                <a:cs typeface="Times New Roman" pitchFamily="18" charset="0"/>
              </a:rPr>
              <a:t>Письменные приёмы</a:t>
            </a:r>
          </a:p>
          <a:p>
            <a:pPr algn="ctr"/>
            <a:r>
              <a:rPr lang="ru-RU" sz="4800">
                <a:latin typeface="Times New Roman" pitchFamily="18" charset="0"/>
                <a:cs typeface="Times New Roman" pitchFamily="18" charset="0"/>
              </a:rPr>
              <a:t> деления: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1188" y="3357563"/>
            <a:ext cx="230505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Times New Roman" pitchFamily="18" charset="0"/>
                <a:cs typeface="Times New Roman" pitchFamily="18" charset="0"/>
              </a:rPr>
              <a:t>Делимое</a:t>
            </a:r>
          </a:p>
          <a:p>
            <a:r>
              <a:rPr lang="ru-RU" sz="4400">
                <a:latin typeface="Times New Roman" pitchFamily="18" charset="0"/>
                <a:cs typeface="Times New Roman" pitchFamily="18" charset="0"/>
              </a:rPr>
              <a:t>563090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059113" y="3429000"/>
            <a:ext cx="24114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:  делитель</a:t>
            </a:r>
          </a:p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:      90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508625" y="3357563"/>
            <a:ext cx="33845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Times New Roman" pitchFamily="18" charset="0"/>
                <a:cs typeface="Times New Roman" pitchFamily="18" charset="0"/>
              </a:rPr>
              <a:t>=  частное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292725" y="4005263"/>
            <a:ext cx="2016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Times New Roman" pitchFamily="18" charset="0"/>
                <a:cs typeface="Times New Roman" pitchFamily="18" charset="0"/>
              </a:rPr>
              <a:t>  =   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32138" y="1412875"/>
            <a:ext cx="1530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563090   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4102894" y="2024857"/>
            <a:ext cx="10810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572000" y="1916113"/>
            <a:ext cx="863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00338" y="620713"/>
            <a:ext cx="53863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Письменные приемы деления</a:t>
            </a:r>
          </a:p>
        </p:txBody>
      </p:sp>
      <p:sp>
        <p:nvSpPr>
          <p:cNvPr id="13" name="Выгнутая вниз стрелка 12"/>
          <p:cNvSpPr/>
          <p:nvPr/>
        </p:nvSpPr>
        <p:spPr>
          <a:xfrm>
            <a:off x="3132138" y="1844675"/>
            <a:ext cx="431800" cy="215900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68538" y="2133600"/>
            <a:ext cx="1792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Первое не полное 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делимое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2987675" y="2060575"/>
            <a:ext cx="215900" cy="1444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787900" y="1484313"/>
            <a:ext cx="576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90</a:t>
            </a:r>
          </a:p>
        </p:txBody>
      </p:sp>
      <p:sp>
        <p:nvSpPr>
          <p:cNvPr id="31" name="Блок-схема: узел 30"/>
          <p:cNvSpPr/>
          <p:nvPr/>
        </p:nvSpPr>
        <p:spPr>
          <a:xfrm>
            <a:off x="4787900" y="2420938"/>
            <a:ext cx="215900" cy="14446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Выгнутая вниз стрелка 31"/>
          <p:cNvSpPr/>
          <p:nvPr/>
        </p:nvSpPr>
        <p:spPr>
          <a:xfrm>
            <a:off x="3563938" y="1773238"/>
            <a:ext cx="215900" cy="142875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Блок-схема: узел 32"/>
          <p:cNvSpPr/>
          <p:nvPr/>
        </p:nvSpPr>
        <p:spPr>
          <a:xfrm>
            <a:off x="5076825" y="2420938"/>
            <a:ext cx="215900" cy="14446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Выгнутая вниз стрелка 33"/>
          <p:cNvSpPr/>
          <p:nvPr/>
        </p:nvSpPr>
        <p:spPr>
          <a:xfrm>
            <a:off x="3779838" y="1773238"/>
            <a:ext cx="215900" cy="142875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Блок-схема: узел 34"/>
          <p:cNvSpPr/>
          <p:nvPr/>
        </p:nvSpPr>
        <p:spPr>
          <a:xfrm>
            <a:off x="5364163" y="2420938"/>
            <a:ext cx="215900" cy="14446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Выгнутая вниз стрелка 35"/>
          <p:cNvSpPr/>
          <p:nvPr/>
        </p:nvSpPr>
        <p:spPr>
          <a:xfrm>
            <a:off x="3995738" y="1844675"/>
            <a:ext cx="144462" cy="46038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Блок-схема: узел 36"/>
          <p:cNvSpPr/>
          <p:nvPr/>
        </p:nvSpPr>
        <p:spPr>
          <a:xfrm>
            <a:off x="5724525" y="2420938"/>
            <a:ext cx="215900" cy="14446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Выгнутая вниз стрелка 37"/>
          <p:cNvSpPr/>
          <p:nvPr/>
        </p:nvSpPr>
        <p:spPr>
          <a:xfrm>
            <a:off x="4140200" y="1844675"/>
            <a:ext cx="215900" cy="71438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Блок-схема: узел 38"/>
          <p:cNvSpPr/>
          <p:nvPr/>
        </p:nvSpPr>
        <p:spPr>
          <a:xfrm>
            <a:off x="6084888" y="2420938"/>
            <a:ext cx="215900" cy="14446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691680" y="3573016"/>
            <a:ext cx="62058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Сколько цифр в делимом,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столько же будет цифр в частном!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3" grpId="0" animBg="1"/>
      <p:bldP spid="14" grpId="0"/>
      <p:bldP spid="19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987675" y="1412875"/>
            <a:ext cx="1416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56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3090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4031457" y="2096294"/>
            <a:ext cx="12239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643438" y="1989138"/>
            <a:ext cx="10080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16463" y="1484313"/>
            <a:ext cx="5953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3923506" y="1701007"/>
            <a:ext cx="5762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860131" y="1701007"/>
            <a:ext cx="504825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787900" y="2205038"/>
            <a:ext cx="3635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3" name="Блок-схема: узел 22"/>
          <p:cNvSpPr/>
          <p:nvPr/>
        </p:nvSpPr>
        <p:spPr>
          <a:xfrm>
            <a:off x="4932363" y="2636838"/>
            <a:ext cx="168275" cy="16986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5292725" y="2636838"/>
            <a:ext cx="168275" cy="16986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5651500" y="2636838"/>
            <a:ext cx="144463" cy="16986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5940425" y="2636838"/>
            <a:ext cx="168275" cy="16986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6227763" y="2636838"/>
            <a:ext cx="169862" cy="16986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843213" y="1844675"/>
            <a:ext cx="720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54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771775" y="1916113"/>
            <a:ext cx="2873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771775" y="2276475"/>
            <a:ext cx="7921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987675" y="2276475"/>
            <a:ext cx="576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41" name="Прямая со стрелкой 40"/>
          <p:cNvCxnSpPr/>
          <p:nvPr/>
        </p:nvCxnSpPr>
        <p:spPr>
          <a:xfrm rot="5400000">
            <a:off x="3275806" y="2132807"/>
            <a:ext cx="57467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419475" y="2349500"/>
            <a:ext cx="3603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219700" y="2205038"/>
            <a:ext cx="365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132138" y="2636838"/>
            <a:ext cx="568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1 8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2916238" y="2636838"/>
            <a:ext cx="287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059113" y="3068638"/>
            <a:ext cx="8651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348038" y="3068638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cxnSp>
        <p:nvCxnSpPr>
          <p:cNvPr id="55" name="Прямая со стрелкой 54"/>
          <p:cNvCxnSpPr/>
          <p:nvPr/>
        </p:nvCxnSpPr>
        <p:spPr>
          <a:xfrm rot="5400000">
            <a:off x="3239294" y="2601119"/>
            <a:ext cx="1223962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635375" y="3068638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508625" y="2276475"/>
            <a:ext cx="503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7019925" y="2565400"/>
            <a:ext cx="20161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/>
              </a:rPr>
              <a:t>Остаток меньше </a:t>
            </a:r>
          </a:p>
          <a:p>
            <a:r>
              <a:rPr lang="ru-RU">
                <a:latin typeface="Franklin Gothic Book"/>
              </a:rPr>
              <a:t>делителя 9!</a:t>
            </a:r>
          </a:p>
          <a:p>
            <a:endParaRPr lang="ru-RU">
              <a:latin typeface="Franklin Gothic Book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3419475" y="3357563"/>
            <a:ext cx="5699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4 5</a:t>
            </a: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rot="10800000">
            <a:off x="3059113" y="3500438"/>
            <a:ext cx="288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348038" y="3789363"/>
            <a:ext cx="792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6516688" y="1412875"/>
            <a:ext cx="21859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/>
              </a:rPr>
              <a:t>Для удобства </a:t>
            </a:r>
          </a:p>
          <a:p>
            <a:r>
              <a:rPr lang="ru-RU">
                <a:latin typeface="Franklin Gothic Book"/>
              </a:rPr>
              <a:t>зачёркиваем нули,</a:t>
            </a:r>
          </a:p>
          <a:p>
            <a:r>
              <a:rPr lang="ru-RU">
                <a:latin typeface="Franklin Gothic Book"/>
              </a:rPr>
              <a:t>но про них не </a:t>
            </a:r>
          </a:p>
          <a:p>
            <a:r>
              <a:rPr lang="ru-RU">
                <a:latin typeface="Franklin Gothic Book"/>
              </a:rPr>
              <a:t>забываем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3635375" y="3789363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cxnSp>
        <p:nvCxnSpPr>
          <p:cNvPr id="74" name="Прямая со стрелкой 73"/>
          <p:cNvCxnSpPr/>
          <p:nvPr/>
        </p:nvCxnSpPr>
        <p:spPr>
          <a:xfrm rot="16200000" flipH="1">
            <a:off x="3023394" y="2817019"/>
            <a:ext cx="2016125" cy="7143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3924300" y="3789363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867400" y="2205038"/>
            <a:ext cx="2889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708400" y="4149725"/>
            <a:ext cx="56832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5 4</a:t>
            </a: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>
            <a:off x="3492500" y="4221163"/>
            <a:ext cx="215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3492500" y="4581525"/>
            <a:ext cx="10080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3924300" y="4652963"/>
            <a:ext cx="363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4572000" y="4653136"/>
            <a:ext cx="1254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остаток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Стрелка углом вверх 85"/>
          <p:cNvSpPr/>
          <p:nvPr/>
        </p:nvSpPr>
        <p:spPr>
          <a:xfrm>
            <a:off x="5219700" y="2997200"/>
            <a:ext cx="1439863" cy="216058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6084888" y="2205038"/>
            <a:ext cx="12691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ост.)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995936" y="764704"/>
            <a:ext cx="39590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пример решается с остатком,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то нуль сносится в остаток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 rot="16200000" flipH="1">
            <a:off x="2807804" y="3248980"/>
            <a:ext cx="280831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139952" y="465313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475656" y="5373216"/>
            <a:ext cx="59466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Главное правило : остаток не должен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быть больше делителя !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20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6" dur="500" tmFilter="0,0; .5, 1; 1, 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24" grpId="0" animBg="1"/>
      <p:bldP spid="25" grpId="0" animBg="1"/>
      <p:bldP spid="25" grpId="1" animBg="1"/>
      <p:bldP spid="26" grpId="0" animBg="1"/>
      <p:bldP spid="27" grpId="0" animBg="1"/>
      <p:bldP spid="33" grpId="0"/>
      <p:bldP spid="42" grpId="0"/>
      <p:bldP spid="43" grpId="0"/>
      <p:bldP spid="45" grpId="0"/>
      <p:bldP spid="53" grpId="0"/>
      <p:bldP spid="56" grpId="0"/>
      <p:bldP spid="62" grpId="0"/>
      <p:bldP spid="62" grpId="1"/>
      <p:bldP spid="62" grpId="2"/>
      <p:bldP spid="62" grpId="3"/>
      <p:bldP spid="62" grpId="4"/>
      <p:bldP spid="62" grpId="5"/>
      <p:bldP spid="63" grpId="0"/>
      <p:bldP spid="69" grpId="0"/>
      <p:bldP spid="69" grpId="1"/>
      <p:bldP spid="70" grpId="0"/>
      <p:bldP spid="75" grpId="0"/>
      <p:bldP spid="76" grpId="0"/>
      <p:bldP spid="77" grpId="0"/>
      <p:bldP spid="82" grpId="0"/>
      <p:bldP spid="83" grpId="0"/>
      <p:bldP spid="87" grpId="0"/>
      <p:bldP spid="44" grpId="0" build="allAtOnce"/>
      <p:bldP spid="48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67744" y="620688"/>
            <a:ext cx="4076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Делаем проверку: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699792" y="1772816"/>
            <a:ext cx="1108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6256</a:t>
            </a:r>
          </a:p>
        </p:txBody>
      </p:sp>
      <p:sp>
        <p:nvSpPr>
          <p:cNvPr id="4" name="Умножение 3"/>
          <p:cNvSpPr/>
          <p:nvPr/>
        </p:nvSpPr>
        <p:spPr>
          <a:xfrm>
            <a:off x="2555776" y="2204864"/>
            <a:ext cx="144462" cy="215900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19872" y="2204864"/>
            <a:ext cx="6461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90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627784" y="2780928"/>
            <a:ext cx="15128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19872" y="2852936"/>
            <a:ext cx="328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59832" y="2852936"/>
            <a:ext cx="5309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0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15816" y="2852936"/>
            <a:ext cx="4159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411760" y="2852936"/>
            <a:ext cx="6461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56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3672532" y="2816300"/>
            <a:ext cx="360362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635896" y="2852936"/>
            <a:ext cx="415925" cy="648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5" name="Плюс 14"/>
          <p:cNvSpPr/>
          <p:nvPr/>
        </p:nvSpPr>
        <p:spPr>
          <a:xfrm>
            <a:off x="4067944" y="3068960"/>
            <a:ext cx="360363" cy="288925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0" name="TextBox 15"/>
          <p:cNvSpPr txBox="1">
            <a:spLocks noChangeArrowheads="1"/>
          </p:cNvSpPr>
          <p:nvPr/>
        </p:nvSpPr>
        <p:spPr bwMode="auto">
          <a:xfrm>
            <a:off x="4427984" y="2924944"/>
            <a:ext cx="25690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(остаток)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04248" y="2996952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08304" y="306896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563090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39752" y="3645024"/>
            <a:ext cx="3791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563090  =   563090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4048" y="4797152"/>
            <a:ext cx="3077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Решено верно!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8" grpId="0"/>
      <p:bldP spid="9" grpId="0"/>
      <p:bldP spid="10" grpId="0"/>
      <p:bldP spid="11" grpId="0"/>
      <p:bldP spid="14" grpId="0"/>
      <p:bldP spid="14350" grpId="0"/>
      <p:bldP spid="16" grpId="0"/>
      <p:bldP spid="17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620688"/>
            <a:ext cx="6029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Ещё один интересный приме: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162880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400060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591780" y="2240868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131840" y="2060848"/>
            <a:ext cx="9361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31840" y="162880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800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3455876" y="1808820"/>
            <a:ext cx="3600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2627784" y="1772816"/>
            <a:ext cx="504056" cy="720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Выгнутая вниз стрелка 12"/>
          <p:cNvSpPr/>
          <p:nvPr/>
        </p:nvSpPr>
        <p:spPr>
          <a:xfrm>
            <a:off x="1979712" y="2060848"/>
            <a:ext cx="432048" cy="7200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347864" y="256490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гнутая вниз стрелка 14"/>
          <p:cNvSpPr/>
          <p:nvPr/>
        </p:nvSpPr>
        <p:spPr>
          <a:xfrm>
            <a:off x="2411760" y="2060848"/>
            <a:ext cx="216024" cy="7200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Блок-схема: узел 15"/>
          <p:cNvSpPr/>
          <p:nvPr/>
        </p:nvSpPr>
        <p:spPr>
          <a:xfrm>
            <a:off x="3635896" y="2564904"/>
            <a:ext cx="169168" cy="16916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Выгнутая вниз стрелка 16"/>
          <p:cNvSpPr/>
          <p:nvPr/>
        </p:nvSpPr>
        <p:spPr>
          <a:xfrm>
            <a:off x="2627784" y="2060848"/>
            <a:ext cx="144016" cy="7200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Блок-схема: узел 17"/>
          <p:cNvSpPr/>
          <p:nvPr/>
        </p:nvSpPr>
        <p:spPr>
          <a:xfrm>
            <a:off x="3923928" y="2564904"/>
            <a:ext cx="169168" cy="16916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Выгнутая вниз стрелка 18"/>
          <p:cNvSpPr/>
          <p:nvPr/>
        </p:nvSpPr>
        <p:spPr>
          <a:xfrm>
            <a:off x="2771800" y="2060848"/>
            <a:ext cx="216024" cy="7200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Блок-схема: узел 19"/>
          <p:cNvSpPr/>
          <p:nvPr/>
        </p:nvSpPr>
        <p:spPr>
          <a:xfrm>
            <a:off x="4211960" y="2564904"/>
            <a:ext cx="169168" cy="16916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203848" y="198884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7704" y="2132856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400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>
            <a:endCxn id="13" idx="2"/>
          </p:cNvCxnSpPr>
          <p:nvPr/>
        </p:nvCxnSpPr>
        <p:spPr>
          <a:xfrm>
            <a:off x="1691680" y="2060848"/>
            <a:ext cx="2970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835696" y="2564904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67744" y="263691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07704" y="3573016"/>
            <a:ext cx="3087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Нуль мы не пишем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rot="5400000">
            <a:off x="2411760" y="2348880"/>
            <a:ext cx="57606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627784" y="270892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88024" y="2852936"/>
            <a:ext cx="39569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Так как 6 это третье не делимое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исло, в частное ставим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второй нуль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91880" y="206084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 rot="5400000">
            <a:off x="2519772" y="2312876"/>
            <a:ext cx="79208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771800" y="270892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44"/>
          <p:cNvCxnSpPr>
            <a:endCxn id="27" idx="3"/>
          </p:cNvCxnSpPr>
          <p:nvPr/>
        </p:nvCxnSpPr>
        <p:spPr>
          <a:xfrm rot="16200000" flipH="1">
            <a:off x="2139020" y="2405596"/>
            <a:ext cx="909682" cy="76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483768" y="270892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27985" y="2060848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Так как нуль это второе не делимое число в частное ставим нуль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779912" y="2060848"/>
            <a:ext cx="364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87824" y="278092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(остаток)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Стрелка углом вверх 49"/>
          <p:cNvSpPr/>
          <p:nvPr/>
        </p:nvSpPr>
        <p:spPr>
          <a:xfrm>
            <a:off x="3275856" y="2708920"/>
            <a:ext cx="1080120" cy="504056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4139952" y="213285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(60 остаток)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6" dur="8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7" dur="8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8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9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0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5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5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5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6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0" dur="8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1" dur="8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8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5" dur="8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6" dur="8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8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3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6" dur="20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9" dur="20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4" grpId="0" animBg="1"/>
      <p:bldP spid="14" grpId="1" animBg="1"/>
      <p:bldP spid="15" grpId="0" animBg="1"/>
      <p:bldP spid="16" grpId="0" animBg="1"/>
      <p:bldP spid="16" grpId="1" animBg="1"/>
      <p:bldP spid="17" grpId="0" animBg="1"/>
      <p:bldP spid="18" grpId="0" animBg="1"/>
      <p:bldP spid="18" grpId="1" animBg="1"/>
      <p:bldP spid="19" grpId="0" animBg="1"/>
      <p:bldP spid="20" grpId="0" animBg="1"/>
      <p:bldP spid="20" grpId="1" animBg="1"/>
      <p:bldP spid="21" grpId="0"/>
      <p:bldP spid="22" grpId="0"/>
      <p:bldP spid="27" grpId="0" build="allAtOnce"/>
      <p:bldP spid="28" grpId="0" build="allAtOnce"/>
      <p:bldP spid="28" grpId="1" build="allAtOnce"/>
      <p:bldP spid="28" grpId="2" build="allAtOnce"/>
      <p:bldP spid="33" grpId="0"/>
      <p:bldP spid="34" grpId="0" build="allAtOnce"/>
      <p:bldP spid="35" grpId="0"/>
      <p:bldP spid="42" grpId="0"/>
      <p:bldP spid="46" grpId="0"/>
      <p:bldP spid="46" grpId="1"/>
      <p:bldP spid="47" grpId="0" build="allAtOnce"/>
      <p:bldP spid="49" grpId="0"/>
      <p:bldP spid="50" grpId="0" animBg="1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332656"/>
            <a:ext cx="2181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Проверка: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1" name="Picture 1" descr="C:\Documents and Settings\Саша\Рабочий стол\для презентации\i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32656"/>
            <a:ext cx="2085975" cy="20002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31640" y="1484784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500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70080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1844824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800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187624" y="2276872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87624" y="220486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4" y="220486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0000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816" y="1700808"/>
            <a:ext cx="2891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Сносим четыре нуля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вниз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7624" y="371703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400000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39752" y="378904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71800" y="3789040"/>
            <a:ext cx="1378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60 (ост)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67944" y="378904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7984" y="378904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400060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1720" y="4581128"/>
            <a:ext cx="2720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400060 = 400060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64088" y="4581128"/>
            <a:ext cx="2433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Решено верно!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9" grpId="0"/>
      <p:bldP spid="10" grpId="0"/>
      <p:bldP spid="11" grpId="0" build="allAtOnce"/>
      <p:bldP spid="13" grpId="0"/>
      <p:bldP spid="14" grpId="0"/>
      <p:bldP spid="15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путайте !!! Если решение без остатка, то нуль сносим в частное!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628800"/>
            <a:ext cx="1827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27687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77600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2231740" y="2816932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771800" y="2708920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15816" y="2276872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гнутая вниз стрелка 9"/>
          <p:cNvSpPr/>
          <p:nvPr/>
        </p:nvSpPr>
        <p:spPr>
          <a:xfrm>
            <a:off x="1907704" y="2708920"/>
            <a:ext cx="216024" cy="1440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1800" y="278092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1680" y="278092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>
            <a:endCxn id="10" idx="2"/>
          </p:cNvCxnSpPr>
          <p:nvPr/>
        </p:nvCxnSpPr>
        <p:spPr>
          <a:xfrm>
            <a:off x="1619672" y="2708920"/>
            <a:ext cx="3060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619672" y="3212976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35696" y="314096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Выгнутая вниз стрелка 17"/>
          <p:cNvSpPr/>
          <p:nvPr/>
        </p:nvSpPr>
        <p:spPr>
          <a:xfrm>
            <a:off x="2195736" y="2708920"/>
            <a:ext cx="216024" cy="7200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15816" y="2780928"/>
            <a:ext cx="292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>
            <a:stCxn id="18" idx="3"/>
          </p:cNvCxnSpPr>
          <p:nvPr/>
        </p:nvCxnSpPr>
        <p:spPr>
          <a:xfrm rot="5400000">
            <a:off x="2031468" y="3017205"/>
            <a:ext cx="504056" cy="315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51720" y="314096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35696" y="34290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56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619672" y="350100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763688" y="3933056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051720" y="393305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59832" y="278092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Выгнутая вниз стрелка 62"/>
          <p:cNvSpPr/>
          <p:nvPr/>
        </p:nvSpPr>
        <p:spPr>
          <a:xfrm>
            <a:off x="2483768" y="2708920"/>
            <a:ext cx="216024" cy="7200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4" name="Выгнутая вниз стрелка 63"/>
          <p:cNvSpPr/>
          <p:nvPr/>
        </p:nvSpPr>
        <p:spPr>
          <a:xfrm>
            <a:off x="2411760" y="3140968"/>
            <a:ext cx="1152128" cy="1800200"/>
          </a:xfrm>
          <a:prstGeom prst="curvedUpArrow">
            <a:avLst>
              <a:gd name="adj1" fmla="val 25000"/>
              <a:gd name="adj2" fmla="val 50000"/>
              <a:gd name="adj3" fmla="val 262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868144" y="1556792"/>
            <a:ext cx="1736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Проверка: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948264" y="249289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9700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04248" y="27089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7164288" y="278092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6876256" y="3284984"/>
            <a:ext cx="9361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164288" y="328498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804248" y="328498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77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 rot="5400000">
            <a:off x="7308304" y="3140968"/>
            <a:ext cx="43204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5400000">
            <a:off x="7416316" y="3104964"/>
            <a:ext cx="50405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380312" y="328498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796136" y="4077072"/>
            <a:ext cx="2604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верно!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 tmFilter="0,0; .5, 1; 1, 1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 tmFilter="0,0; .5, 1; 1, 1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500" tmFilter="0,0; .5, 1; 1, 1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9" grpId="0"/>
      <p:bldP spid="10" grpId="0" animBg="1"/>
      <p:bldP spid="11" grpId="0"/>
      <p:bldP spid="12" grpId="0"/>
      <p:bldP spid="17" grpId="0"/>
      <p:bldP spid="18" grpId="0" animBg="1"/>
      <p:bldP spid="19" grpId="0"/>
      <p:bldP spid="22" grpId="0"/>
      <p:bldP spid="23" grpId="0"/>
      <p:bldP spid="28" grpId="0"/>
      <p:bldP spid="62" grpId="0"/>
      <p:bldP spid="63" grpId="0" animBg="1"/>
      <p:bldP spid="64" grpId="0" animBg="1"/>
      <p:bldP spid="65" grpId="0"/>
      <p:bldP spid="66" grpId="0"/>
      <p:bldP spid="67" grpId="0"/>
      <p:bldP spid="68" grpId="0"/>
      <p:bldP spid="71" grpId="0"/>
      <p:bldP spid="72" grpId="0"/>
      <p:bldP spid="78" grpId="0"/>
      <p:bldP spid="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548680"/>
            <a:ext cx="4179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Попробуйте решить сами: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1772816"/>
            <a:ext cx="2012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80120 : 90 =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1772816"/>
            <a:ext cx="2069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890 (20 ост.)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2564904"/>
            <a:ext cx="1653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320 : 60 =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2492896"/>
            <a:ext cx="1647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 (20 ост)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9712" y="3356992"/>
            <a:ext cx="2281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2822400 : 7 =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1960" y="3284984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403200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://im0-tub-ru.yandex.net/i?id=45fab6b3677115693924838b6c8fc4ff-37-144&amp;n=33&amp;h=2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149080"/>
            <a:ext cx="2600325" cy="2000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421</TotalTime>
  <Words>332</Words>
  <Application>Microsoft Office PowerPoint</Application>
  <PresentationFormat>Экран (4:3)</PresentationFormat>
  <Paragraphs>131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 Деление многозначного числа   с нулём на конце делимого (и остатком).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Деление многосзачного числа   с нулём  и остатком  </dc:title>
  <dc:creator>SamLab.ws</dc:creator>
  <cp:lastModifiedBy>SamLab.ws</cp:lastModifiedBy>
  <cp:revision>43</cp:revision>
  <dcterms:created xsi:type="dcterms:W3CDTF">2015-01-01T18:58:39Z</dcterms:created>
  <dcterms:modified xsi:type="dcterms:W3CDTF">2015-01-06T21:23:15Z</dcterms:modified>
</cp:coreProperties>
</file>