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9" r:id="rId6"/>
    <p:sldId id="256" r:id="rId7"/>
    <p:sldId id="263" r:id="rId8"/>
    <p:sldId id="261" r:id="rId9"/>
    <p:sldId id="262" r:id="rId10"/>
    <p:sldId id="267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739" autoAdjust="0"/>
  </p:normalViewPr>
  <p:slideViewPr>
    <p:cSldViewPr>
      <p:cViewPr varScale="1">
        <p:scale>
          <a:sx n="61" d="100"/>
          <a:sy n="61" d="100"/>
        </p:scale>
        <p:origin x="-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72AC-302A-4133-BD0C-1FD1C71079A6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33C3-7663-4862-8A11-27BE764BA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520/108950446.113/0_cd1fc_4b1c61ad_S" TargetMode="External"/><Relationship Id="rId7" Type="http://schemas.openxmlformats.org/officeDocument/2006/relationships/hyperlink" Target="http://linda6035.ucoz.ru/" TargetMode="External"/><Relationship Id="rId2" Type="http://schemas.openxmlformats.org/officeDocument/2006/relationships/hyperlink" Target="http://img-fotki.yandex.ru/get/6510/134091466.a/0_8eade_b145a1ba_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19/108950446.6d/0_b4102_1793a431_S" TargetMode="External"/><Relationship Id="rId5" Type="http://schemas.openxmlformats.org/officeDocument/2006/relationships/hyperlink" Target="http://img-fotki.yandex.ru/get/9511/134091466.ce/0_cb245_e401dbc8_S" TargetMode="External"/><Relationship Id="rId4" Type="http://schemas.openxmlformats.org/officeDocument/2006/relationships/hyperlink" Target="http://img-fotki.yandex.ru/get/6423/108950446.113/0_cd1e7_4caa1851_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10562e927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290"/>
            <a:ext cx="5411251" cy="54292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4810" y="5143512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Шайкина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Елена Григорьевна,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Дракинская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СОШ» </a:t>
            </a:r>
          </a:p>
          <a:p>
            <a:pPr algn="ctr">
              <a:defRPr/>
            </a:pP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Лискинского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Воронежской области</a:t>
            </a:r>
          </a:p>
          <a:p>
            <a:pPr algn="ctr"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1418 C 0.06458 -0.1418 0.12066 -0.06708 0.12066 0.02476 C 0.12066 0.11659 0.06458 0.19131 -0.00434 0.19131 C -0.07327 0.19131 -0.12934 0.11659 -0.12934 0.02476 C -0.12934 -0.06708 -0.07327 -0.1418 -0.00434 -0.141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85860"/>
            <a:ext cx="7000924" cy="2686055"/>
          </a:xfrm>
        </p:spPr>
        <p:txBody>
          <a:bodyPr>
            <a:prstTxWarp prst="textCanUp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C000"/>
                </a:solidFill>
              </a:rPr>
              <a:t>О</a:t>
            </a:r>
            <a:r>
              <a:rPr lang="ru-RU" dirty="0" smtClean="0">
                <a:solidFill>
                  <a:srgbClr val="FFFF00"/>
                </a:solidFill>
              </a:rPr>
              <a:t>Л</a:t>
            </a:r>
            <a:r>
              <a:rPr lang="ru-RU" dirty="0" smtClean="0">
                <a:solidFill>
                  <a:srgbClr val="00B050"/>
                </a:solidFill>
              </a:rPr>
              <a:t>О</a:t>
            </a:r>
            <a:r>
              <a:rPr lang="ru-RU" dirty="0" smtClean="0">
                <a:solidFill>
                  <a:srgbClr val="00B0F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7030A0"/>
                </a:solidFill>
              </a:rPr>
              <a:t>Ы!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klasch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714620"/>
            <a:ext cx="38004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6891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Интернет-ресурсы: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Кубики с цифрами 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http://img-fotki.yandex.ru/get/6510/134091466.a/0_8eade_b145a1ba_S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Сова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http://img-fotki.yandex.ru/get/6520/108950446.113/0_cd1fc_4b1c61ad_S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Циркуль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http://img-fotki.yandex.ru/get/6423/108950446.113/0_cd1e7_4caa1851_S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Цифра 5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http://img-fotki.yandex.ru/get/9511/134091466.ce/0_cb245_e401dbc8_S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Блокнот с ручкой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img-fotki.yandex.ru/get/19/108950446.6d/0_b4102_1793a431_S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Источник </a:t>
            </a:r>
            <a:r>
              <a:rPr lang="ru-RU" sz="1400" dirty="0" err="1" smtClean="0">
                <a:solidFill>
                  <a:prstClr val="black"/>
                </a:solidFill>
                <a:latin typeface="Monotype Corsiva" pitchFamily="66" charset="0"/>
              </a:rPr>
              <a:t>шаблона:</a:t>
            </a:r>
            <a:r>
              <a:rPr lang="ru-RU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Фокина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Лидия Петровна   учитель начальных классов МКОУ «СОШ ст. Евсино» </a:t>
            </a:r>
            <a:r>
              <a:rPr lang="ru-RU" sz="1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Искитимского</a:t>
            </a: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Новосибирской области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Сайт </a:t>
            </a:r>
            <a:r>
              <a:rPr lang="en-US" sz="1400" dirty="0" smtClean="0">
                <a:solidFill>
                  <a:prstClr val="black"/>
                </a:solidFill>
                <a:latin typeface="Monotype Corsiva" pitchFamily="66" charset="0"/>
                <a:hlinkClick r:id="rId7"/>
              </a:rPr>
              <a:t>http://linda6035.ucoz.ru/</a:t>
            </a: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  </a:t>
            </a:r>
            <a:r>
              <a:rPr lang="ru-RU" sz="1400" dirty="0" smtClean="0">
                <a:latin typeface="Monotype Corsiva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ru-RU" sz="1400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eaumarchaisC" pitchFamily="2" charset="0"/>
              </a:rPr>
              <a:t>Где впервые появились апельсины?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918" y="1000108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eaumarchaisC" pitchFamily="2" charset="0"/>
              </a:rPr>
              <a:t>А. Америка – 5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1428736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eaumarchaisC" pitchFamily="2" charset="0"/>
              </a:rPr>
              <a:t>Б. Китай – 6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1857364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BeaumarchaisC" pitchFamily="2" charset="0"/>
              </a:rPr>
              <a:t>В. Африка - 7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3143248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54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85984" y="264318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6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858148" y="3571876"/>
            <a:ext cx="1071570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32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14546" y="514351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6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14744" y="514351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36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786578" y="264318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8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15140" y="4572008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16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86380" y="264318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BeaumarchaisC" pitchFamily="2" charset="0"/>
              </a:rPr>
              <a:t>40</a:t>
            </a:r>
            <a:endParaRPr lang="ru-RU" sz="44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14942" y="5072074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4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786182" y="2643182"/>
            <a:ext cx="1000132" cy="9286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BeaumarchaisC" pitchFamily="2" charset="0"/>
              </a:rPr>
              <a:t>48</a:t>
            </a:r>
            <a:endParaRPr lang="ru-RU" sz="4800" b="1" dirty="0">
              <a:solidFill>
                <a:srgbClr val="FFFF00"/>
              </a:solidFill>
              <a:latin typeface="BeaumarchaisC" pitchFamily="2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785918" y="307181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286116" y="307181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786314" y="307181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286512" y="307181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78419">
            <a:off x="7771653" y="3361956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4714876" y="557214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214678" y="557214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358745">
            <a:off x="6222500" y="5239106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7898196">
            <a:off x="7541877" y="4449150"/>
            <a:ext cx="50006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71604" y="2143116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:9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71802" y="228599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•8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221455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+8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00760" y="221455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:5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9586" y="271462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•4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9454" y="3857628"/>
            <a:ext cx="928694" cy="85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-16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6446" y="457200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:4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364" y="485776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:6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00562" y="478632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BeaumarchaisC" pitchFamily="2" charset="0"/>
              </a:rPr>
              <a:t>•9</a:t>
            </a:r>
            <a:endParaRPr lang="ru-RU" sz="4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пельсин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8096" y="2500306"/>
            <a:ext cx="4565904" cy="4035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7356" y="357166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BeaumarchaisC" pitchFamily="2" charset="0"/>
              </a:rPr>
              <a:t>Энциклопедические сведения</a:t>
            </a:r>
            <a:endParaRPr lang="ru-RU" sz="2800" b="1" dirty="0">
              <a:solidFill>
                <a:srgbClr val="00B050"/>
              </a:solidFill>
              <a:latin typeface="BeaumarchaisC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928670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данные, что в Китае апельсин был известен 4 тысячи лет назад.</a:t>
            </a:r>
          </a:p>
          <a:p>
            <a:pPr indent="45720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два вида апельсинового дерева – со сладкими плодами и с кислыми. Сладкие апельсины привезли с Востока.</a:t>
            </a:r>
          </a:p>
          <a:p>
            <a:pPr indent="457200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более холодных странах южные апельсиновые деревья выращивались в                                                                    оранжереях («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оранж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«апельсин» на многих европейских языках).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ис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13095" r="16667" b="24756"/>
          <a:stretch>
            <a:fillRect/>
          </a:stretch>
        </p:blipFill>
        <p:spPr>
          <a:xfrm>
            <a:off x="1500166" y="4572008"/>
            <a:ext cx="2214578" cy="857256"/>
          </a:xfrm>
          <a:prstGeom prst="rect">
            <a:avLst/>
          </a:prstGeom>
        </p:spPr>
      </p:pic>
      <p:pic>
        <p:nvPicPr>
          <p:cNvPr id="24" name="Рисунок 23" descr="Мис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13095" r="16667" b="24756"/>
          <a:stretch>
            <a:fillRect/>
          </a:stretch>
        </p:blipFill>
        <p:spPr>
          <a:xfrm>
            <a:off x="3214678" y="5857892"/>
            <a:ext cx="2214578" cy="857256"/>
          </a:xfrm>
          <a:prstGeom prst="rect">
            <a:avLst/>
          </a:prstGeom>
        </p:spPr>
      </p:pic>
      <p:pic>
        <p:nvPicPr>
          <p:cNvPr id="25" name="Рисунок 24" descr="Мис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13095" r="16667" b="24756"/>
          <a:stretch>
            <a:fillRect/>
          </a:stretch>
        </p:blipFill>
        <p:spPr>
          <a:xfrm>
            <a:off x="4643438" y="4572008"/>
            <a:ext cx="2214578" cy="857256"/>
          </a:xfrm>
          <a:prstGeom prst="rect">
            <a:avLst/>
          </a:prstGeom>
        </p:spPr>
      </p:pic>
      <p:pic>
        <p:nvPicPr>
          <p:cNvPr id="26" name="Рисунок 25" descr="Мис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50" t="13095" r="16667" b="24756"/>
          <a:stretch>
            <a:fillRect/>
          </a:stretch>
        </p:blipFill>
        <p:spPr>
          <a:xfrm>
            <a:off x="6643702" y="5857892"/>
            <a:ext cx="2214578" cy="857256"/>
          </a:xfrm>
          <a:prstGeom prst="rect">
            <a:avLst/>
          </a:prstGeom>
        </p:spPr>
      </p:pic>
      <p:pic>
        <p:nvPicPr>
          <p:cNvPr id="4" name="Содержимое 3" descr="mult4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9718" y="214290"/>
            <a:ext cx="1851020" cy="2342974"/>
          </a:xfrm>
        </p:spPr>
      </p:pic>
      <p:pic>
        <p:nvPicPr>
          <p:cNvPr id="5" name="Рисунок 4" descr="neznaika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00164" y="214290"/>
            <a:ext cx="1222849" cy="2221678"/>
          </a:xfrm>
          <a:prstGeom prst="rect">
            <a:avLst/>
          </a:prstGeom>
        </p:spPr>
      </p:pic>
      <p:sp>
        <p:nvSpPr>
          <p:cNvPr id="6" name="AutoShape 22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428604"/>
            <a:ext cx="4643470" cy="1428760"/>
          </a:xfrm>
          <a:prstGeom prst="cloudCallout">
            <a:avLst>
              <a:gd name="adj1" fmla="val -51736"/>
              <a:gd name="adj2" fmla="val 37981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13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яблок разложить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тарелки?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3786182" y="609600"/>
            <a:ext cx="3605218" cy="838200"/>
          </a:xfrm>
          <a:prstGeom prst="cloudCallout">
            <a:avLst>
              <a:gd name="adj1" fmla="val 81583"/>
              <a:gd name="adj2" fmla="val 38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думаю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да!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 февраля День ябло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500438"/>
            <a:ext cx="2000264" cy="976821"/>
          </a:xfrm>
          <a:prstGeom prst="rect">
            <a:avLst/>
          </a:prstGeom>
        </p:spPr>
      </p:pic>
      <p:pic>
        <p:nvPicPr>
          <p:cNvPr id="10" name="Рисунок 9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3000372"/>
            <a:ext cx="1997057" cy="976821"/>
          </a:xfrm>
          <a:prstGeom prst="rect">
            <a:avLst/>
          </a:prstGeom>
        </p:spPr>
      </p:pic>
      <p:pic>
        <p:nvPicPr>
          <p:cNvPr id="12" name="Рисунок 11" descr="20 февраля День ябло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3143248"/>
            <a:ext cx="2000264" cy="976821"/>
          </a:xfrm>
          <a:prstGeom prst="rect">
            <a:avLst/>
          </a:prstGeom>
        </p:spPr>
      </p:pic>
      <p:pic>
        <p:nvPicPr>
          <p:cNvPr id="13" name="Рисунок 12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500438"/>
            <a:ext cx="1997057" cy="976821"/>
          </a:xfrm>
          <a:prstGeom prst="rect">
            <a:avLst/>
          </a:prstGeom>
        </p:spPr>
      </p:pic>
      <p:pic>
        <p:nvPicPr>
          <p:cNvPr id="14" name="Рисунок 13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6943" y="2500306"/>
            <a:ext cx="1997057" cy="976821"/>
          </a:xfrm>
          <a:prstGeom prst="rect">
            <a:avLst/>
          </a:prstGeom>
        </p:spPr>
      </p:pic>
      <p:pic>
        <p:nvPicPr>
          <p:cNvPr id="15" name="Рисунок 14" descr="20 февраля День ябло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2571744"/>
            <a:ext cx="2000264" cy="976821"/>
          </a:xfrm>
          <a:prstGeom prst="rect">
            <a:avLst/>
          </a:prstGeom>
        </p:spPr>
      </p:pic>
      <p:pic>
        <p:nvPicPr>
          <p:cNvPr id="16" name="Рисунок 15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2143116"/>
            <a:ext cx="1997057" cy="976821"/>
          </a:xfrm>
          <a:prstGeom prst="rect">
            <a:avLst/>
          </a:prstGeom>
        </p:spPr>
      </p:pic>
      <p:pic>
        <p:nvPicPr>
          <p:cNvPr id="17" name="Рисунок 16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571744"/>
            <a:ext cx="1997057" cy="976821"/>
          </a:xfrm>
          <a:prstGeom prst="rect">
            <a:avLst/>
          </a:prstGeom>
        </p:spPr>
      </p:pic>
      <p:pic>
        <p:nvPicPr>
          <p:cNvPr id="18" name="Рисунок 17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3500438"/>
            <a:ext cx="1997057" cy="976821"/>
          </a:xfrm>
          <a:prstGeom prst="rect">
            <a:avLst/>
          </a:prstGeom>
        </p:spPr>
      </p:pic>
      <p:pic>
        <p:nvPicPr>
          <p:cNvPr id="19" name="Рисунок 18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2071678"/>
            <a:ext cx="1997057" cy="976821"/>
          </a:xfrm>
          <a:prstGeom prst="rect">
            <a:avLst/>
          </a:prstGeom>
        </p:spPr>
      </p:pic>
      <p:pic>
        <p:nvPicPr>
          <p:cNvPr id="20" name="Рисунок 19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000372"/>
            <a:ext cx="1997057" cy="976821"/>
          </a:xfrm>
          <a:prstGeom prst="rect">
            <a:avLst/>
          </a:prstGeom>
        </p:spPr>
      </p:pic>
      <p:pic>
        <p:nvPicPr>
          <p:cNvPr id="21" name="Рисунок 20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997057" cy="976821"/>
          </a:xfrm>
          <a:prstGeom prst="rect">
            <a:avLst/>
          </a:prstGeom>
        </p:spPr>
      </p:pic>
      <p:pic>
        <p:nvPicPr>
          <p:cNvPr id="22" name="Рисунок 21" descr="20 февраля День ябло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2000240"/>
            <a:ext cx="1997057" cy="976821"/>
          </a:xfrm>
          <a:prstGeom prst="rect">
            <a:avLst/>
          </a:prstGeom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786050" y="571480"/>
            <a:ext cx="4500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13 : 4 = 3 (ост.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9.06568E-7 L 0.2559 -9.0656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629E-6 L -0.17326 2.062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65325E-6 L -0.03143 0.1258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3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228 " pathEditMode="relative" ptsTypes="AA">
                                      <p:cBhvr>
                                        <p:cTn id="2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0.01202 L -0.01232 0.1917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876E-6 L 0.00781 0.37775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8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6479E-6 L 0.06979 0.38908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5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851 L 0.00798 0.22299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4971E-6 L -0.01563 0.23086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5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02683E-7 L 0.04809 0.24219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00856 L -0.0217 0.11936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4 0.23086 " pathEditMode="relative" ptsTypes="AA">
                                      <p:cBhvr>
                                        <p:cTn id="2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2195E-6 L 0.04723 0.3988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99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8989E-6 L 0.10486 0.29563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14480" y="1071546"/>
            <a:ext cx="6786611" cy="4925530"/>
            <a:chOff x="607488" y="1344094"/>
            <a:chExt cx="7925326" cy="5134179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2444957"/>
              <a:chOff x="607288" y="-815361"/>
              <a:chExt cx="7925152" cy="305632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1924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endParaRPr lang="ru-RU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endParaRPr lang="ru-RU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endParaRPr lang="ru-RU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endParaRPr lang="ru-RU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>
                  <a:defRPr/>
                </a:pPr>
                <a:endParaRPr lang="ru-RU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690711" y="115481"/>
                <a:ext cx="6491880" cy="2125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endParaRPr lang="ru-RU" sz="20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/>
                <a:endParaRPr lang="ru-RU" sz="20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/>
                <a:endParaRPr lang="ru-RU" sz="20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/>
                <a:endParaRPr lang="ru-RU" sz="20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  <a:p>
                <a:pPr algn="just"/>
                <a:endParaRPr lang="ru-RU" sz="2000" dirty="0" smtClean="0">
                  <a:solidFill>
                    <a:prstClr val="black"/>
                  </a:solidFill>
                  <a:latin typeface="Monotype Corsiva" pitchFamily="66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169022" y="6093296"/>
              <a:ext cx="215726" cy="38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28794" y="2357430"/>
            <a:ext cx="66437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Деление с остатком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1857364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Остаток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делении всегда должен быть меньше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делителя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57488" y="285728"/>
            <a:ext cx="47244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ПРАВИЛО: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0" y="3000372"/>
            <a:ext cx="740571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:      = 3  (ост.   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43240" y="3000372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072330" y="3000372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357686" y="4643446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&lt;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09827E-6 L 0.25608 0.230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44392 0.2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uild="allAtOnce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n-cvet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42852"/>
            <a:ext cx="7500990" cy="6572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borb2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0" y="5357826"/>
            <a:ext cx="1009650" cy="942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2452 L -0.62604 -0.433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604 -0.43373 L -0.10643 -0.7800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43 -0.78001 L -0.18507 0.02776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07 0.02776 L -0.79132 0.04881 " pathEditMode="relative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32 0.04881 L -0.79132 -0.67499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32 -0.67499 L -0.14566 -0.41268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41268 L -0.73629 -0.00347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628 -0.00347 L -0.72847 -0.70668 " pathEditMode="relative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847 -0.70668 L -0.5 0.02776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2776 L -0.5 -0.67522 " pathEditMode="relative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-0.67522 L -0.16146 -0.24497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6 -0.24497 L -0.82292 -0.22415 " pathEditMode="relative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292 -0.22415 L -0.2559 0.04858 " pathEditMode="relative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 0.04858 L -0.64166 -0.45501 " pathEditMode="relative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929354" cy="868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557310" y="1285860"/>
            <a:ext cx="7586690" cy="52864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Выполни </a:t>
            </a: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 остатком: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9 : 4 =           </a:t>
            </a:r>
            <a:r>
              <a:rPr lang="ru-RU" sz="2800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50 : 9 =           </a:t>
            </a:r>
            <a:r>
              <a:rPr lang="ru-RU" sz="2800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48 : 7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15 : 6 =            </a:t>
            </a:r>
            <a:r>
              <a:rPr lang="ru-RU" sz="2800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4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84 : 9 =             35 : 8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Выпиши и реши только те выражения, в которых деление выполняется с остатком.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9 =     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45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8 =           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96 :16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60 : 5 =    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83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40 =          </a:t>
            </a:r>
            <a:r>
              <a:rPr lang="ru-RU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63 : 5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3. Вставь </a:t>
            </a: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пропущенные цифры,  чтобы запись была верной.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2 </a:t>
            </a:r>
            <a:r>
              <a:rPr lang="ru-RU" sz="28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3 =  7(ост.2)            4 </a:t>
            </a:r>
            <a:r>
              <a:rPr lang="ru-RU" sz="28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7 =     (ост.5)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* 9 </a:t>
            </a: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2 =  9(ост.1)            </a:t>
            </a:r>
            <a:r>
              <a:rPr lang="ru-RU" sz="2800" dirty="0" smtClean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* 9 </a:t>
            </a:r>
            <a:r>
              <a:rPr lang="ru-RU" sz="2800" dirty="0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7 =     (ост.3)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14356"/>
            <a:ext cx="6643734" cy="57150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  я     узнал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 интересно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  трудно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 выполнял   задания…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могу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 научился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  меня   получилось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 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   удивило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   мне   для   жизни…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345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Можно ли 13 яблок разложить на 4 тарелки?</vt:lpstr>
      <vt:lpstr>Слайд 5</vt:lpstr>
      <vt:lpstr>Слайд 6</vt:lpstr>
      <vt:lpstr>Слайд 7</vt:lpstr>
      <vt:lpstr>Самостоятельная  работа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Галя</cp:lastModifiedBy>
  <cp:revision>25</cp:revision>
  <dcterms:created xsi:type="dcterms:W3CDTF">2014-07-09T12:57:46Z</dcterms:created>
  <dcterms:modified xsi:type="dcterms:W3CDTF">2015-12-27T10:05:39Z</dcterms:modified>
</cp:coreProperties>
</file>