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2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B18"/>
    <a:srgbClr val="453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503" autoAdjust="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019A-A30A-487C-8886-B4687ADCC533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66666-6F08-41A5-82A6-4276C4B64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6666-6F08-41A5-82A6-4276C4B643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6666-6F08-41A5-82A6-4276C4B643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6666-6F08-41A5-82A6-4276C4B6437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6666-6F08-41A5-82A6-4276C4B6437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6064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Окружающий мир. 4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2">
                    <a:lumMod val="25000"/>
                  </a:schemeClr>
                </a:solidFill>
              </a:rPr>
              <a:t>Тема: «Из книжной сокровищницы Древней Руси»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64502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ГОУ ЦО № 1085                                              Выполнила: Мурашкина Э. 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</a:t>
            </a:r>
            <a:r>
              <a:rPr lang="ru-RU" sz="5400" dirty="0" smtClean="0">
                <a:solidFill>
                  <a:schemeClr val="bg2"/>
                </a:solidFill>
              </a:rPr>
              <a:t>«Глагол» </a:t>
            </a:r>
            <a:endParaRPr lang="en-US" sz="54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4400" dirty="0" smtClean="0"/>
              <a:t>  </a:t>
            </a:r>
            <a:r>
              <a:rPr lang="ru-RU" sz="4400" dirty="0" smtClean="0"/>
              <a:t>в переводе со старославянского языка означает «слово», «речь».</a:t>
            </a:r>
          </a:p>
          <a:p>
            <a:pPr>
              <a:buNone/>
            </a:pPr>
            <a:r>
              <a:rPr lang="ru-RU" sz="4400" dirty="0" smtClean="0"/>
              <a:t>  </a:t>
            </a:r>
          </a:p>
          <a:p>
            <a:pPr>
              <a:buNone/>
            </a:pPr>
            <a:r>
              <a:rPr lang="ru-RU" sz="4400" dirty="0" smtClean="0"/>
              <a:t>  С помощью глаголицы можно записать устную речь,</a:t>
            </a:r>
            <a:r>
              <a:rPr lang="en-US" sz="4400" dirty="0" smtClean="0"/>
              <a:t> </a:t>
            </a:r>
            <a:r>
              <a:rPr lang="ru-RU" sz="4400" dirty="0" smtClean="0"/>
              <a:t>используя специальные знаки – буквы.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5835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В 863 году Кирилл с помощью брата и учеников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составил славянскую азбуку-кириллицу, перевел на славянский язык Евангелие, Апостол, Псалтырь. До сих пор мы пользуемся кириллицей.</a:t>
            </a:r>
          </a:p>
        </p:txBody>
      </p:sp>
      <p:pic>
        <p:nvPicPr>
          <p:cNvPr id="4" name="Рисунок 3" descr="Загадки истории - Происхождение Кириллиц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7444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7984" y="2204864"/>
          <a:ext cx="3960439" cy="4104455"/>
        </p:xfrm>
        <a:graphic>
          <a:graphicData uri="http://schemas.openxmlformats.org/drawingml/2006/table">
            <a:tbl>
              <a:tblPr/>
              <a:tblGrid>
                <a:gridCol w="565777"/>
                <a:gridCol w="565777"/>
                <a:gridCol w="565777"/>
                <a:gridCol w="565777"/>
                <a:gridCol w="565777"/>
                <a:gridCol w="565777"/>
                <a:gridCol w="565777"/>
              </a:tblGrid>
              <a:tr h="61435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87252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87252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87252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Ф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Щ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Ъ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87252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Э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Ю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 numCol="2"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</a:t>
            </a: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 1992 году в России впервые праздновали День славянской письменности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культуры. В этот день в Москве на Славянской площади был открыт памятник Кириллу и </a:t>
            </a:r>
            <a:r>
              <a:rPr lang="ru-RU" sz="2400" b="1" dirty="0" err="1" smtClean="0">
                <a:solidFill>
                  <a:schemeClr val="bg1"/>
                </a:solidFill>
              </a:rPr>
              <a:t>Мефодию</a:t>
            </a:r>
            <a:r>
              <a:rPr lang="ru-RU" sz="2400" b="1" dirty="0" smtClean="0">
                <a:solidFill>
                  <a:schemeClr val="bg1"/>
                </a:solidFill>
              </a:rPr>
              <a:t>. У подножия памятника была установлена. Неугасимая Лампада – знак вечной памяти.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5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332656"/>
            <a:ext cx="4464495" cy="5904656"/>
          </a:xfrm>
          <a:prstGeom prst="rect">
            <a:avLst/>
          </a:prstGeom>
        </p:spPr>
      </p:pic>
      <p:pic>
        <p:nvPicPr>
          <p:cNvPr id="6" name="Рисунок 5" descr="5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46449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 smtClean="0"/>
              <a:t>    </a:t>
            </a:r>
            <a:r>
              <a:rPr lang="ru-RU" sz="8600" dirty="0" smtClean="0"/>
              <a:t>В Древней Руси создавались летописи.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 smtClean="0"/>
              <a:t>   </a:t>
            </a:r>
            <a:r>
              <a:rPr lang="ru-RU" sz="8600" dirty="0" smtClean="0"/>
              <a:t>- Что такое летопись?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b="1" dirty="0" smtClean="0"/>
              <a:t>   </a:t>
            </a:r>
            <a:r>
              <a:rPr lang="ru-RU" sz="8600" b="1" dirty="0" smtClean="0">
                <a:solidFill>
                  <a:schemeClr val="tx2">
                    <a:lumMod val="25000"/>
                  </a:schemeClr>
                </a:solidFill>
              </a:rPr>
              <a:t>Летопись</a:t>
            </a:r>
            <a:r>
              <a:rPr lang="en-US" sz="8600" b="1" dirty="0" smtClean="0"/>
              <a:t> </a:t>
            </a:r>
            <a:r>
              <a:rPr lang="ru-RU" sz="8600" dirty="0" smtClean="0"/>
              <a:t>-</a:t>
            </a:r>
            <a:r>
              <a:rPr lang="en-US" sz="8600" dirty="0" smtClean="0"/>
              <a:t> </a:t>
            </a:r>
            <a:r>
              <a:rPr lang="ru-RU" sz="8600" dirty="0" smtClean="0"/>
              <a:t>описание событий по годам.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 smtClean="0"/>
              <a:t>   </a:t>
            </a:r>
            <a:r>
              <a:rPr lang="ru-RU" sz="8600" dirty="0" smtClean="0"/>
              <a:t>(Славянское слово «лето» -переводится год)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 smtClean="0"/>
              <a:t>   </a:t>
            </a:r>
            <a:r>
              <a:rPr lang="ru-RU" sz="8600" dirty="0" smtClean="0"/>
              <a:t>Первые летописи были очень краткими. Если на протяжении года ничего не произошло , то летописец записывал: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b="1" dirty="0" smtClean="0">
                <a:solidFill>
                  <a:schemeClr val="tx2">
                    <a:lumMod val="25000"/>
                  </a:schemeClr>
                </a:solidFill>
              </a:rPr>
              <a:t>          </a:t>
            </a:r>
            <a:r>
              <a:rPr lang="ru-RU" sz="8600" b="1" dirty="0" smtClean="0">
                <a:solidFill>
                  <a:schemeClr val="tx2">
                    <a:lumMod val="25000"/>
                  </a:schemeClr>
                </a:solidFill>
              </a:rPr>
              <a:t>«В лето … не </a:t>
            </a:r>
            <a:r>
              <a:rPr lang="ru-RU" sz="8600" b="1" dirty="0" err="1" smtClean="0">
                <a:solidFill>
                  <a:schemeClr val="tx2">
                    <a:lumMod val="25000"/>
                  </a:schemeClr>
                </a:solidFill>
              </a:rPr>
              <a:t>бысть</a:t>
            </a:r>
            <a:r>
              <a:rPr lang="ru-RU" sz="8600" b="1" dirty="0" smtClean="0">
                <a:solidFill>
                  <a:schemeClr val="tx2">
                    <a:lumMod val="25000"/>
                  </a:schemeClr>
                </a:solidFill>
              </a:rPr>
              <a:t> ничего»,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b="1" dirty="0" smtClean="0">
                <a:solidFill>
                  <a:schemeClr val="tx2">
                    <a:lumMod val="25000"/>
                  </a:schemeClr>
                </a:solidFill>
              </a:rPr>
              <a:t>          </a:t>
            </a:r>
            <a:r>
              <a:rPr lang="ru-RU" sz="8600" b="1" dirty="0" smtClean="0">
                <a:solidFill>
                  <a:schemeClr val="tx2">
                    <a:lumMod val="25000"/>
                  </a:schemeClr>
                </a:solidFill>
              </a:rPr>
              <a:t>«В лето … </a:t>
            </a:r>
            <a:r>
              <a:rPr lang="ru-RU" sz="8600" b="1" dirty="0" err="1" smtClean="0">
                <a:solidFill>
                  <a:schemeClr val="tx2">
                    <a:lumMod val="25000"/>
                  </a:schemeClr>
                </a:solidFill>
              </a:rPr>
              <a:t>бысть</a:t>
            </a:r>
            <a:r>
              <a:rPr lang="ru-RU" sz="8600" b="1" dirty="0" smtClean="0">
                <a:solidFill>
                  <a:schemeClr val="tx2">
                    <a:lumMod val="25000"/>
                  </a:schemeClr>
                </a:solidFill>
              </a:rPr>
              <a:t> тишина»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На чем и чем писали в Древней Руси?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 numCol="2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   </a:t>
            </a:r>
            <a:r>
              <a:rPr lang="ru-RU" sz="3200" dirty="0" smtClean="0"/>
              <a:t>В конце </a:t>
            </a:r>
            <a:r>
              <a:rPr lang="en-US" sz="3200" dirty="0" smtClean="0"/>
              <a:t>XI</a:t>
            </a:r>
            <a:r>
              <a:rPr lang="ru-RU" sz="3200" dirty="0" smtClean="0"/>
              <a:t> начале</a:t>
            </a:r>
            <a:r>
              <a:rPr lang="en-US" sz="3200" dirty="0" smtClean="0"/>
              <a:t> XII</a:t>
            </a:r>
            <a:r>
              <a:rPr lang="ru-RU" sz="3200" dirty="0" smtClean="0"/>
              <a:t> века в </a:t>
            </a:r>
            <a:r>
              <a:rPr lang="ru-RU" sz="3200" dirty="0" err="1" smtClean="0"/>
              <a:t>Киево-Печорском</a:t>
            </a:r>
            <a:r>
              <a:rPr lang="ru-RU" sz="3200" dirty="0" smtClean="0"/>
              <a:t> монастыре жил </a:t>
            </a:r>
            <a:r>
              <a:rPr lang="ru-RU" sz="3200" b="1" dirty="0" smtClean="0"/>
              <a:t>монах Нестор</a:t>
            </a:r>
            <a:r>
              <a:rPr lang="ru-RU" sz="3200" dirty="0" smtClean="0"/>
              <a:t>, который создал первую </a:t>
            </a:r>
          </a:p>
          <a:p>
            <a:pPr>
              <a:buNone/>
            </a:pPr>
            <a:r>
              <a:rPr lang="ru-RU" sz="3200" dirty="0" smtClean="0"/>
              <a:t>   русскую летопись – </a:t>
            </a:r>
          </a:p>
          <a:p>
            <a:pPr>
              <a:buNone/>
            </a:pPr>
            <a:r>
              <a:rPr lang="ru-RU" sz="3200" b="1" dirty="0" smtClean="0"/>
              <a:t>  «Повесть временных лет».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Преподобный Нестор Летописец - www.days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2149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32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 содержании своего труда сам Нестор писал так: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«Откуда есть пошла Русская земля, кто в Киеве </a:t>
            </a:r>
            <a:r>
              <a:rPr lang="ru-RU" sz="4400" b="1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наче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перви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княжити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, и откуда Русская земля стала есть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»</a:t>
            </a:r>
          </a:p>
          <a:p>
            <a:endParaRPr lang="ru-RU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sz="3200" dirty="0" smtClean="0">
                <a:solidFill>
                  <a:schemeClr val="tx2"/>
                </a:solidFill>
              </a:rPr>
              <a:t>(«Каково начало Русской земли, и кто первым начал княжить в Киеве, и как    образовалось Русское государство»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 numCol="1">
            <a:norm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sz="3700" dirty="0" smtClean="0"/>
              <a:t> </a:t>
            </a:r>
          </a:p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2"/>
                </a:solidFill>
              </a:rPr>
              <a:t>Прочитай  стр. 56-57 учебника и              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       проверь себя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7544" y="1340768"/>
            <a:ext cx="7992888" cy="4680520"/>
          </a:xfrm>
          <a:prstGeom prst="wedgeRoundRectCallout">
            <a:avLst>
              <a:gd name="adj1" fmla="val 35463"/>
              <a:gd name="adj2" fmla="val 42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b="1" dirty="0" smtClean="0"/>
          </a:p>
          <a:p>
            <a:endParaRPr lang="en-US" sz="800" b="1" dirty="0" smtClean="0"/>
          </a:p>
          <a:p>
            <a:r>
              <a:rPr lang="ru-RU" sz="2600" b="1" dirty="0" smtClean="0"/>
              <a:t>1</a:t>
            </a:r>
            <a:r>
              <a:rPr lang="ru-RU" sz="2600" dirty="0" smtClean="0"/>
              <a:t>.Кто трудился над созданием книги в Древней Руси? </a:t>
            </a:r>
          </a:p>
          <a:p>
            <a:endParaRPr lang="ru-RU" sz="2400" dirty="0" smtClean="0"/>
          </a:p>
          <a:p>
            <a:r>
              <a:rPr lang="ru-RU" sz="2600" dirty="0" smtClean="0"/>
              <a:t>2.Какие чернила использовали для письма? </a:t>
            </a:r>
          </a:p>
          <a:p>
            <a:endParaRPr lang="ru-RU" sz="2600" dirty="0" smtClean="0"/>
          </a:p>
          <a:p>
            <a:r>
              <a:rPr lang="ru-RU" sz="2600" dirty="0" smtClean="0"/>
              <a:t>3.Что такое киноварь? </a:t>
            </a:r>
          </a:p>
          <a:p>
            <a:endParaRPr lang="ru-RU" sz="2600" dirty="0" smtClean="0"/>
          </a:p>
          <a:p>
            <a:r>
              <a:rPr lang="ru-RU" sz="2600" dirty="0" smtClean="0"/>
              <a:t>4. Какого цвета краска – охра?</a:t>
            </a:r>
          </a:p>
          <a:p>
            <a:endParaRPr lang="ru-RU" sz="2600" dirty="0" smtClean="0"/>
          </a:p>
          <a:p>
            <a:r>
              <a:rPr lang="ru-RU" sz="2600" dirty="0" smtClean="0"/>
              <a:t>5. Как выглядели  книги в Древней Руси? </a:t>
            </a:r>
          </a:p>
          <a:p>
            <a:pPr>
              <a:buNone/>
            </a:pPr>
            <a:r>
              <a:rPr lang="ru-RU" sz="2600" dirty="0" smtClean="0"/>
              <a:t> </a:t>
            </a:r>
          </a:p>
          <a:p>
            <a:pPr>
              <a:buNone/>
            </a:pP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8" name="Picture 5" descr="н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1872208" cy="26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       Апостол. 40-е годы XVI 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booksite.ru/enciklopedia/book/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sz="4400" dirty="0" smtClean="0"/>
              <a:t>Древнерусская рукописная книга. </a:t>
            </a:r>
            <a:r>
              <a:rPr lang="en-US" sz="4400" dirty="0" smtClean="0"/>
              <a:t>XIII</a:t>
            </a:r>
            <a:r>
              <a:rPr lang="ru-RU" sz="4400" dirty="0" smtClean="0"/>
              <a:t> в</a:t>
            </a:r>
            <a:r>
              <a:rPr lang="en-US" sz="4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booksite.ru/enciklopedia/book/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20880" cy="5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836327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Страница книги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20-е годы XII</a:t>
            </a: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 в.</a:t>
            </a:r>
            <a:endParaRPr lang="ru-RU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 descr="http://booksite.ru/enciklopedia/book/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8245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А) письменность Кто  Руси славянскую на создал?</a:t>
            </a:r>
            <a:b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4000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Б) на чем Руси На писали и чём?</a:t>
            </a:r>
            <a:endParaRPr lang="ru-RU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 smtClean="0"/>
              <a:t>Составь вопросы – узнаешь цель урока:</a:t>
            </a:r>
            <a:endParaRPr lang="ru-RU" sz="3700" dirty="0"/>
          </a:p>
        </p:txBody>
      </p:sp>
      <p:pic>
        <p:nvPicPr>
          <p:cNvPr id="4" name="Picture 5" descr="н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1535088" cy="216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5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       </a:t>
            </a:r>
            <a:r>
              <a:rPr lang="ru-RU" sz="8000" b="1" dirty="0" smtClean="0">
                <a:solidFill>
                  <a:schemeClr val="tx2">
                    <a:lumMod val="25000"/>
                  </a:schemeClr>
                </a:solidFill>
              </a:rPr>
              <a:t>Блиц – опрос</a:t>
            </a:r>
          </a:p>
          <a:p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 (Проверка усвоения изученного материала)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 основе знаний, полученных на уроке, прочитайте предложения, вставляя пропущенные слова.</a:t>
            </a:r>
          </a:p>
          <a:p>
            <a:endParaRPr lang="ru-RU" dirty="0" smtClean="0"/>
          </a:p>
          <a:p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Славянскую письменность создали 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</a:rPr>
              <a:t>X </a:t>
            </a: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и  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</a:rPr>
              <a:t>Y</a:t>
            </a: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  <a:p>
            <a:endParaRPr lang="ru-RU" sz="4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</a:rPr>
              <a:t>На Руси писали на ? и? , используя для этого ? и?.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                 </a:t>
            </a:r>
            <a:r>
              <a:rPr lang="ru-RU" sz="4800" dirty="0" smtClean="0">
                <a:solidFill>
                  <a:schemeClr val="tx2"/>
                </a:solidFill>
              </a:rPr>
              <a:t>Итог урока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    Домашнее задание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18448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Прочитать текст на стр.55-58, проверить свои знания по вопросам параграфа.</a:t>
            </a:r>
          </a:p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Попробовать изобразить страницу рукописной книги, используя те же приемы, что и древнерусские мастера.</a:t>
            </a:r>
          </a:p>
          <a:p>
            <a:endParaRPr lang="ru-RU" dirty="0"/>
          </a:p>
        </p:txBody>
      </p:sp>
      <p:pic>
        <p:nvPicPr>
          <p:cNvPr id="22" name="Picture 5" descr="Рисунок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297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 </a:t>
            </a:r>
            <a:r>
              <a:rPr lang="ru-RU" sz="96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Спасибо за урок!</a:t>
            </a:r>
            <a:br>
              <a:rPr lang="ru-RU" sz="96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</a:br>
            <a:endParaRPr lang="ru-RU" sz="9600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А) Кто создал на Руси славянскую письменность?</a:t>
            </a:r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Б) На чём и чем писали на Руси?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Цель </a:t>
            </a:r>
            <a:r>
              <a:rPr lang="ru-RU" sz="3700" dirty="0" smtClean="0"/>
              <a:t>урока</a:t>
            </a:r>
            <a:r>
              <a:rPr lang="ru-RU" sz="4000" dirty="0" smtClean="0"/>
              <a:t> - ответить на вопросы:</a:t>
            </a:r>
            <a:endParaRPr lang="ru-RU" sz="40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«Обратились ко мне славяне с просьбой, прислать к ним монахов, чтобы они перевели им на родной язык учение Иисуса Христа». Кирилл ответил ему: «Хотя я болен, я рад пойти туда, только если они имеют буквы для своего языка»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Однажды Византийский император пригласил  </a:t>
            </a:r>
            <a:b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ученого-монаха Кирилла и сказал ему: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 numCol="2"/>
          <a:lstStyle/>
          <a:p>
            <a:pPr>
              <a:buNone/>
            </a:pPr>
            <a:r>
              <a:rPr lang="ru-RU" dirty="0" smtClean="0"/>
              <a:t>   Кирилл решил составить славянскую азбуку. В работе над ней ему помогал старший брат </a:t>
            </a:r>
            <a:r>
              <a:rPr lang="ru-RU" dirty="0" err="1" smtClean="0"/>
              <a:t>Мефодий</a:t>
            </a:r>
            <a:r>
              <a:rPr lang="ru-RU" dirty="0" smtClean="0"/>
              <a:t>. Часть букв он взял из греческого алфавита, а некоторые придумал для передачи звуков славянской речи. Так славянские народы получили свою азбуку, которая стала называться кириллицей. 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81000"/>
            <a:ext cx="4419600" cy="6019800"/>
          </a:xfrm>
          <a:noFill/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457200" y="1053306"/>
            <a:ext cx="30480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ru-RU" sz="6200" i="1" dirty="0" smtClean="0">
              <a:solidFill>
                <a:srgbClr val="CE7F3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843888" cy="53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Существует два варианта славянской              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   азбуки: глаголица  и  кириллица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Глаголица использовалась в основном в церковных текстах </a:t>
            </a:r>
            <a:endParaRPr lang="ru-RU" sz="2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355976" y="1556792"/>
            <a:ext cx="4208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824536" cy="456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479704" y="26369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4400" dirty="0" smtClean="0"/>
              <a:t>- Буки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105273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Аз</a:t>
            </a:r>
            <a:endParaRPr lang="ru-RU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5157192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/>
              <a:t>азбука</a:t>
            </a:r>
            <a:br>
              <a:rPr lang="ru-RU" sz="4400" dirty="0" smtClean="0"/>
            </a:br>
            <a:r>
              <a:rPr lang="ru-RU" sz="4400" dirty="0" smtClean="0"/>
              <a:t>     «Глаголица»      </a:t>
            </a:r>
            <a:endParaRPr lang="ru-RU" sz="4400" dirty="0"/>
          </a:p>
        </p:txBody>
      </p:sp>
      <p:pic>
        <p:nvPicPr>
          <p:cNvPr id="25" name="Рисунок 2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20888"/>
            <a:ext cx="1224136" cy="1181957"/>
          </a:xfrm>
          <a:prstGeom prst="rect">
            <a:avLst/>
          </a:prstGeom>
        </p:spPr>
      </p:pic>
      <p:pic>
        <p:nvPicPr>
          <p:cNvPr id="26" name="Рисунок 25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836712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0" b="1" dirty="0" smtClean="0"/>
              <a:t> </a:t>
            </a:r>
            <a:r>
              <a:rPr lang="ru-RU" sz="12000" b="1" dirty="0" smtClean="0">
                <a:solidFill>
                  <a:schemeClr val="bg2"/>
                </a:solidFill>
              </a:rPr>
              <a:t>Б   А   Б   А </a:t>
            </a:r>
            <a:endParaRPr lang="ru-RU" sz="12000" dirty="0">
              <a:solidFill>
                <a:schemeClr val="bg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>
                <a:solidFill>
                  <a:schemeClr val="tx2"/>
                </a:solidFill>
              </a:rPr>
              <a:t>Проверь  себя: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1965341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solidFill>
              <a:schemeClr val="tx1">
                <a:lumMod val="85000"/>
              </a:schemeClr>
            </a:solidFill>
          </a:ln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933056"/>
            <a:ext cx="2016224" cy="2016224"/>
          </a:xfrm>
          <a:prstGeom prst="rect">
            <a:avLst/>
          </a:prstGeom>
        </p:spPr>
      </p:pic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33056"/>
            <a:ext cx="1944216" cy="1994552"/>
          </a:xfrm>
          <a:prstGeom prst="rect">
            <a:avLst/>
          </a:prstGeom>
        </p:spPr>
      </p:pic>
      <p:pic>
        <p:nvPicPr>
          <p:cNvPr id="19" name="Рисунок 18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933056"/>
            <a:ext cx="195027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4" name="Picture 5" descr="н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45289"/>
            <a:ext cx="1872208" cy="26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1907704" y="188640"/>
            <a:ext cx="6984776" cy="5040560"/>
          </a:xfrm>
          <a:prstGeom prst="wedgeEllipseCallout">
            <a:avLst>
              <a:gd name="adj1" fmla="val -43701"/>
              <a:gd name="adj2" fmla="val 59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Почему алфавит в Древней Руси назвали азбукой?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578</Words>
  <Application>Microsoft Office PowerPoint</Application>
  <PresentationFormat>Экран (4:3)</PresentationFormat>
  <Paragraphs>145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Тема: «Из книжной сокровищницы Древней Руси»</vt:lpstr>
      <vt:lpstr>Составь вопросы – узнаешь цель урока:</vt:lpstr>
      <vt:lpstr>Цель урока - ответить на вопросы:</vt:lpstr>
      <vt:lpstr>             Однажды Византийский император пригласил    ученого-монаха Кирилла и сказал ему: </vt:lpstr>
      <vt:lpstr>Презентация PowerPoint</vt:lpstr>
      <vt:lpstr>Существует два варианта славянской                   азбуки: глаголица  и  кириллица  Глаголица использовалась в основном в церковных текстах </vt:lpstr>
      <vt:lpstr>Презентация PowerPoint</vt:lpstr>
      <vt:lpstr> Проверь  себя: 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и чем писали в Древней Руси?</vt:lpstr>
      <vt:lpstr>Презентация PowerPoint</vt:lpstr>
      <vt:lpstr>Презентация PowerPoint</vt:lpstr>
      <vt:lpstr>    Прочитай  стр. 56-57 учебника и                                        проверь себя</vt:lpstr>
      <vt:lpstr>       Апостол. 40-е годы XVI века </vt:lpstr>
      <vt:lpstr>   Древнерусская рукописная книга. XIII в. </vt:lpstr>
      <vt:lpstr>Презентация PowerPoint</vt:lpstr>
      <vt:lpstr>Презентация PowerPoint</vt:lpstr>
      <vt:lpstr>                     Итог урока</vt:lpstr>
      <vt:lpstr>    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«Из книжной сокровищницы Древней Руси»</dc:title>
  <dc:creator>Мурашкины</dc:creator>
  <cp:lastModifiedBy>Эльвира</cp:lastModifiedBy>
  <cp:revision>63</cp:revision>
  <dcterms:created xsi:type="dcterms:W3CDTF">2011-02-20T08:54:40Z</dcterms:created>
  <dcterms:modified xsi:type="dcterms:W3CDTF">2013-02-03T07:17:02Z</dcterms:modified>
</cp:coreProperties>
</file>