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76" r:id="rId3"/>
    <p:sldId id="279" r:id="rId4"/>
    <p:sldId id="277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9FFC9"/>
    <a:srgbClr val="99FF99"/>
    <a:srgbClr val="99FF66"/>
    <a:srgbClr val="66FF33"/>
    <a:srgbClr val="339933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14B1-E836-4F0A-91FC-4E4B22E9C675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84FFB-4AD8-4CF5-B168-E581A6FF9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 </a:t>
            </a:r>
            <a:r>
              <a:rPr lang="ru-RU" baseline="0" dirty="0" smtClean="0"/>
              <a:t> повторения и актуализации опорных знаний.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Самостоятельная работа с последующей самопроверкой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 по</a:t>
            </a:r>
            <a:r>
              <a:rPr lang="ru-RU" baseline="0" dirty="0" smtClean="0"/>
              <a:t> эталону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 включения</a:t>
            </a:r>
            <a:r>
              <a:rPr lang="ru-RU" baseline="0" dirty="0" smtClean="0"/>
              <a:t> изученной информации в систему знаний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Закрепление и развитие</a:t>
            </a:r>
            <a:r>
              <a:rPr lang="ru-RU" baseline="0" dirty="0" smtClean="0"/>
              <a:t> умения классифицировать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Подведение итогов. Оценка не только результатов, но и путей его достижения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Рефлексия.</a:t>
            </a:r>
            <a:r>
              <a:rPr lang="ru-RU" baseline="0" dirty="0" smtClean="0"/>
              <a:t> Самооценка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</a:t>
            </a:r>
            <a:r>
              <a:rPr lang="ru-RU" baseline="0" dirty="0" smtClean="0"/>
              <a:t> определения затруднений в пробном учебном действии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Построение программы действий,</a:t>
            </a:r>
            <a:r>
              <a:rPr lang="ru-RU" baseline="0" dirty="0" smtClean="0"/>
              <a:t> определение учебных задач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нового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нового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нового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нового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Первичное закрепление с проговариванием во внешней речи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Первичное закрепление с проговариванием во внешней речи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4FFB-4AD8-4CF5-B168-E581A6FF9F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3">
                <a:lumMod val="20000"/>
                <a:lumOff val="80000"/>
              </a:schemeClr>
            </a:gs>
            <a:gs pos="100000">
              <a:srgbClr val="B8E08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3">
                <a:lumMod val="20000"/>
                <a:lumOff val="80000"/>
              </a:schemeClr>
            </a:gs>
            <a:gs pos="100000">
              <a:srgbClr val="B8E08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mnie-roditeli.ru/rebusy/rebus-po-poslovice.html" TargetMode="External"/><Relationship Id="rId2" Type="http://schemas.openxmlformats.org/officeDocument/2006/relationships/hyperlink" Target="https://yandex.ru/ima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Главные члены предложения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Презентация к уроку 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Русского языка в 5 классе 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(УМК </a:t>
            </a:r>
            <a:r>
              <a:rPr lang="ru-RU" b="1" dirty="0" err="1" smtClean="0">
                <a:solidFill>
                  <a:srgbClr val="003300"/>
                </a:solidFill>
              </a:rPr>
              <a:t>п</a:t>
            </a:r>
            <a:r>
              <a:rPr lang="ru-RU" b="1" dirty="0" smtClean="0">
                <a:solidFill>
                  <a:srgbClr val="003300"/>
                </a:solidFill>
              </a:rPr>
              <a:t>/</a:t>
            </a:r>
            <a:r>
              <a:rPr lang="ru-RU" b="1" dirty="0" err="1" smtClean="0">
                <a:solidFill>
                  <a:srgbClr val="003300"/>
                </a:solidFill>
              </a:rPr>
              <a:t>р</a:t>
            </a:r>
            <a:r>
              <a:rPr lang="ru-RU" b="1" dirty="0" smtClean="0">
                <a:solidFill>
                  <a:srgbClr val="003300"/>
                </a:solidFill>
              </a:rPr>
              <a:t> В.В. </a:t>
            </a:r>
            <a:r>
              <a:rPr lang="ru-RU" b="1" dirty="0" err="1" smtClean="0">
                <a:solidFill>
                  <a:srgbClr val="003300"/>
                </a:solidFill>
              </a:rPr>
              <a:t>Бабайцевой</a:t>
            </a:r>
            <a:r>
              <a:rPr lang="ru-RU" b="1" dirty="0" smtClean="0">
                <a:solidFill>
                  <a:srgbClr val="003300"/>
                </a:solidFill>
              </a:rPr>
              <a:t>) 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48264" y="3861048"/>
            <a:ext cx="1733338" cy="2222376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843808" y="6093296"/>
            <a:ext cx="6149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Кострюкова Т.С., МБОУ «ЦО №22» г. Тула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Можете ли вы дать определение сказуемого?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Способы выражения сказуемого </a:t>
            </a:r>
          </a:p>
          <a:p>
            <a:r>
              <a:rPr lang="ru-RU" dirty="0" smtClean="0"/>
              <a:t>Глагол </a:t>
            </a:r>
          </a:p>
          <a:p>
            <a:r>
              <a:rPr lang="ru-RU" dirty="0" smtClean="0"/>
              <a:t>Слово «нет» </a:t>
            </a:r>
          </a:p>
          <a:p>
            <a:r>
              <a:rPr lang="ru-RU" dirty="0" smtClean="0"/>
              <a:t>Имя прилагательное </a:t>
            </a:r>
          </a:p>
          <a:p>
            <a:r>
              <a:rPr lang="ru-RU" dirty="0" smtClean="0"/>
              <a:t>Имя существительное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260648"/>
            <a:ext cx="7632848" cy="108498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Теория: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стр. 27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§17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20272" y="4365104"/>
            <a:ext cx="1733338" cy="2222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ПУНКТОГРАММА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50000"/>
              </a:lnSpc>
              <a:buNone/>
            </a:pPr>
            <a:r>
              <a:rPr lang="ru-RU" sz="2400" dirty="0" smtClean="0"/>
              <a:t>  сущ.                              сущ. </a:t>
            </a:r>
          </a:p>
          <a:p>
            <a:pPr>
              <a:lnSpc>
                <a:spcPct val="50000"/>
              </a:lnSpc>
              <a:buNone/>
            </a:pPr>
            <a:r>
              <a:rPr lang="ru-RU" u="sng" dirty="0" smtClean="0"/>
              <a:t>Хлеб</a:t>
            </a:r>
            <a:r>
              <a:rPr lang="ru-RU" dirty="0" smtClean="0"/>
              <a:t> – всему </a:t>
            </a:r>
            <a:r>
              <a:rPr lang="ru-RU" u="dbl" dirty="0" smtClean="0"/>
              <a:t>голова.</a:t>
            </a:r>
            <a:r>
              <a:rPr lang="ru-RU" dirty="0" smtClean="0"/>
              <a:t>  </a:t>
            </a:r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  <a:p>
            <a:pPr>
              <a:lnSpc>
                <a:spcPct val="50000"/>
              </a:lnSpc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  </a:t>
            </a:r>
            <a:r>
              <a:rPr lang="en-US" sz="2400" dirty="0" err="1" smtClean="0">
                <a:solidFill>
                  <a:prstClr val="black"/>
                </a:solidFill>
              </a:rPr>
              <a:t>inf</a:t>
            </a:r>
            <a:r>
              <a:rPr lang="ru-RU" sz="2400" dirty="0" smtClean="0">
                <a:solidFill>
                  <a:prstClr val="black"/>
                </a:solidFill>
              </a:rPr>
              <a:t>.   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     </a:t>
            </a:r>
            <a:r>
              <a:rPr lang="en-US" sz="2400" dirty="0" err="1" smtClean="0">
                <a:solidFill>
                  <a:prstClr val="black"/>
                </a:solidFill>
              </a:rPr>
              <a:t>inf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  <a:endParaRPr lang="ru-RU" dirty="0" smtClean="0"/>
          </a:p>
          <a:p>
            <a:pPr>
              <a:lnSpc>
                <a:spcPct val="50000"/>
              </a:lnSpc>
              <a:buNone/>
            </a:pPr>
            <a:r>
              <a:rPr lang="ru-RU" u="sng" dirty="0" smtClean="0"/>
              <a:t>Жить </a:t>
            </a:r>
            <a:r>
              <a:rPr lang="ru-RU" dirty="0" smtClean="0"/>
              <a:t>– родине </a:t>
            </a:r>
            <a:r>
              <a:rPr lang="ru-RU" u="dbl" dirty="0" smtClean="0"/>
              <a:t>служить. </a:t>
            </a:r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  <a:p>
            <a:pPr>
              <a:lnSpc>
                <a:spcPct val="50000"/>
              </a:lnSpc>
              <a:buNone/>
            </a:pP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ru-RU" dirty="0"/>
          </a:p>
        </p:txBody>
      </p:sp>
      <p:pic>
        <p:nvPicPr>
          <p:cNvPr id="4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580112" y="2518622"/>
            <a:ext cx="3173498" cy="4068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Выполняем упражнения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Практика </a:t>
            </a:r>
          </a:p>
          <a:p>
            <a:r>
              <a:rPr lang="ru-RU" dirty="0" smtClean="0"/>
              <a:t>Упр. 234 (устно)  </a:t>
            </a:r>
          </a:p>
          <a:p>
            <a:r>
              <a:rPr lang="ru-RU" dirty="0" smtClean="0"/>
              <a:t>Упр. 229 (письменно с последующей фронтальной проверкой) </a:t>
            </a:r>
            <a:endParaRPr lang="ru-RU" dirty="0"/>
          </a:p>
        </p:txBody>
      </p:sp>
      <p:pic>
        <p:nvPicPr>
          <p:cNvPr id="4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44922" y="4653136"/>
            <a:ext cx="1508688" cy="1934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Вставьте пропущенные слова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определения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Подлежащее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dirty="0" smtClean="0"/>
              <a:t>–  это _______________ член предложения, который обозначает _______ </a:t>
            </a:r>
          </a:p>
          <a:p>
            <a:pPr>
              <a:buNone/>
            </a:pPr>
            <a:r>
              <a:rPr lang="ru-RU" dirty="0" smtClean="0"/>
              <a:t>_______ . 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Сказуемое</a:t>
            </a:r>
            <a:r>
              <a:rPr lang="ru-RU" dirty="0" smtClean="0"/>
              <a:t> – это __________________ член предложения, который обозначает ___, </a:t>
            </a:r>
          </a:p>
          <a:p>
            <a:pPr>
              <a:buNone/>
            </a:pPr>
            <a:r>
              <a:rPr lang="ru-RU" dirty="0" smtClean="0"/>
              <a:t>___________________________.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916832"/>
            <a:ext cx="29523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главный 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2348880"/>
            <a:ext cx="2232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предмет 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852936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речи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149080"/>
            <a:ext cx="29523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главный 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085184"/>
            <a:ext cx="64807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что говорится о предмете речи. 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4653136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то </a:t>
            </a:r>
            <a:endParaRPr lang="ru-RU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10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703316"/>
            <a:ext cx="1589228" cy="215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 чем идет речь?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Запишите ответ по вариантам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3826768" cy="21602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Главный член предложения, который обозначает предмет речи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932040" y="2204864"/>
            <a:ext cx="3826768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prstClr val="black"/>
                </a:solidFill>
              </a:rPr>
              <a:t>Главный член предложения, который обозначает то, что говорится о предмете речи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115616" y="1556792"/>
            <a:ext cx="2160240" cy="531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1 вариант 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868144" y="1556792"/>
            <a:ext cx="2160240" cy="531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2 вариант 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27584" y="1556792"/>
            <a:ext cx="2736304" cy="531440"/>
          </a:xfrm>
          <a:prstGeom prst="rect">
            <a:avLst/>
          </a:prstGeom>
          <a:solidFill>
            <a:srgbClr val="B8E08C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Подлежащее 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580112" y="1556792"/>
            <a:ext cx="2736304" cy="531440"/>
          </a:xfrm>
          <a:prstGeom prst="rect">
            <a:avLst/>
          </a:prstGeom>
          <a:solidFill>
            <a:srgbClr val="B8E08C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003300"/>
                </a:solidFill>
              </a:rPr>
              <a:t>Сказуемое 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rgbClr val="C9E7A7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Из предложений выпишите: 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1в. – подлежащие    2в. - сказуемые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5536" y="2204864"/>
            <a:ext cx="3960440" cy="4392488"/>
          </a:xfrm>
          <a:prstGeom prst="rect">
            <a:avLst/>
          </a:prstGeom>
          <a:solidFill>
            <a:srgbClr val="C9E7A7"/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</a:rPr>
              <a:t>Терпенье и труд все перетрут. </a:t>
            </a:r>
          </a:p>
          <a:p>
            <a:pPr algn="just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Глаза страшатся, а руки делают. </a:t>
            </a:r>
          </a:p>
          <a:p>
            <a:pPr algn="just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Что сделано сегодня, о том нет заботы завтра. </a:t>
            </a:r>
          </a:p>
          <a:p>
            <a:pPr algn="just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Глубже пахать  больше хлеба жевать.</a:t>
            </a:r>
          </a:p>
          <a:p>
            <a:pPr algn="just">
              <a:spcBef>
                <a:spcPct val="20000"/>
              </a:spcBef>
            </a:pP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932040" y="2204864"/>
            <a:ext cx="3960440" cy="4392488"/>
          </a:xfrm>
          <a:prstGeom prst="rect">
            <a:avLst/>
          </a:prstGeom>
          <a:solidFill>
            <a:srgbClr val="C9E7A7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Землю красит солнце, а человека труд.</a:t>
            </a:r>
          </a:p>
          <a:p>
            <a:r>
              <a:rPr lang="ru-RU" sz="2800" dirty="0" smtClean="0">
                <a:solidFill>
                  <a:prstClr val="black"/>
                </a:solidFill>
              </a:rPr>
              <a:t>Всяк своего счастья кузнец. </a:t>
            </a:r>
          </a:p>
          <a:p>
            <a:r>
              <a:rPr lang="ru-RU" sz="2800" dirty="0" smtClean="0">
                <a:solidFill>
                  <a:prstClr val="black"/>
                </a:solidFill>
              </a:rPr>
              <a:t>Горька порой работа, да хлеб сладок. </a:t>
            </a:r>
          </a:p>
          <a:p>
            <a:r>
              <a:rPr lang="ru-RU" sz="2800" dirty="0" smtClean="0">
                <a:solidFill>
                  <a:prstClr val="black"/>
                </a:solidFill>
              </a:rPr>
              <a:t>Порядок    душа всякого дела.</a:t>
            </a:r>
          </a:p>
          <a:p>
            <a:endParaRPr lang="ru-RU" sz="2800" dirty="0" smtClean="0">
              <a:solidFill>
                <a:prstClr val="black"/>
              </a:solidFill>
            </a:endParaRPr>
          </a:p>
          <a:p>
            <a:endParaRPr lang="ru-RU" sz="2800" dirty="0" smtClean="0">
              <a:solidFill>
                <a:prstClr val="black"/>
              </a:solidFill>
            </a:endParaRPr>
          </a:p>
          <a:p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4210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3000" u="sng" dirty="0" smtClean="0">
                <a:solidFill>
                  <a:srgbClr val="800000"/>
                </a:solidFill>
              </a:rPr>
              <a:t>Терпенье</a:t>
            </a:r>
            <a:r>
              <a:rPr lang="ru-RU" sz="3000" dirty="0" smtClean="0"/>
              <a:t> и </a:t>
            </a:r>
            <a:r>
              <a:rPr lang="ru-RU" sz="3000" u="sng" dirty="0" smtClean="0">
                <a:solidFill>
                  <a:srgbClr val="800000"/>
                </a:solidFill>
              </a:rPr>
              <a:t>труд </a:t>
            </a:r>
            <a:r>
              <a:rPr lang="ru-RU" sz="3000" dirty="0" smtClean="0"/>
              <a:t>все перетрут. </a:t>
            </a:r>
          </a:p>
          <a:p>
            <a:pPr marL="0" indent="0">
              <a:buNone/>
            </a:pPr>
            <a:r>
              <a:rPr lang="ru-RU" sz="3000" u="sng" dirty="0" smtClean="0">
                <a:solidFill>
                  <a:srgbClr val="800000"/>
                </a:solidFill>
              </a:rPr>
              <a:t>Глаза </a:t>
            </a:r>
            <a:r>
              <a:rPr lang="ru-RU" sz="3000" dirty="0" smtClean="0"/>
              <a:t>страшатся, а </a:t>
            </a:r>
            <a:r>
              <a:rPr lang="ru-RU" sz="3000" u="sng" dirty="0" smtClean="0">
                <a:solidFill>
                  <a:srgbClr val="800000"/>
                </a:solidFill>
              </a:rPr>
              <a:t>руки</a:t>
            </a:r>
            <a:r>
              <a:rPr lang="ru-RU" sz="3000" dirty="0" smtClean="0"/>
              <a:t> делают. </a:t>
            </a:r>
          </a:p>
          <a:p>
            <a:pPr marL="0" indent="0">
              <a:buNone/>
            </a:pPr>
            <a:r>
              <a:rPr lang="ru-RU" sz="3000" u="sng" dirty="0" smtClean="0">
                <a:solidFill>
                  <a:srgbClr val="800000"/>
                </a:solidFill>
              </a:rPr>
              <a:t>Что</a:t>
            </a:r>
            <a:r>
              <a:rPr lang="ru-RU" sz="3000" dirty="0" smtClean="0">
                <a:solidFill>
                  <a:srgbClr val="800000"/>
                </a:solidFill>
              </a:rPr>
              <a:t> </a:t>
            </a:r>
            <a:r>
              <a:rPr lang="ru-RU" sz="3000" dirty="0" smtClean="0"/>
              <a:t>сделано сегодня, о том нет заботы завтра. </a:t>
            </a:r>
          </a:p>
          <a:p>
            <a:pPr marL="0" indent="0">
              <a:buNone/>
            </a:pPr>
            <a:r>
              <a:rPr lang="ru-RU" sz="3000" dirty="0" smtClean="0"/>
              <a:t>Глубже </a:t>
            </a:r>
            <a:r>
              <a:rPr lang="ru-RU" sz="3000" u="sng" dirty="0" smtClean="0">
                <a:solidFill>
                  <a:srgbClr val="800000"/>
                </a:solidFill>
              </a:rPr>
              <a:t>пахать</a:t>
            </a:r>
            <a:r>
              <a:rPr lang="ru-RU" sz="3000" dirty="0" smtClean="0">
                <a:solidFill>
                  <a:srgbClr val="800000"/>
                </a:solidFill>
              </a:rPr>
              <a:t>    </a:t>
            </a:r>
            <a:r>
              <a:rPr lang="ru-RU" sz="3000" dirty="0" smtClean="0"/>
              <a:t>больше хлеба жевать.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628800"/>
            <a:ext cx="410445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prstClr val="black"/>
                </a:solidFill>
              </a:rPr>
              <a:t>Землю </a:t>
            </a:r>
            <a:r>
              <a:rPr lang="ru-RU" sz="3000" u="dbl" dirty="0" smtClean="0">
                <a:solidFill>
                  <a:srgbClr val="800000"/>
                </a:solidFill>
              </a:rPr>
              <a:t>красит </a:t>
            </a:r>
            <a:r>
              <a:rPr lang="ru-RU" sz="3000" dirty="0" smtClean="0">
                <a:solidFill>
                  <a:prstClr val="black"/>
                </a:solidFill>
              </a:rPr>
              <a:t>солнце, а человека труд.</a:t>
            </a:r>
          </a:p>
          <a:p>
            <a:r>
              <a:rPr lang="ru-RU" sz="3000" dirty="0" smtClean="0">
                <a:solidFill>
                  <a:prstClr val="black"/>
                </a:solidFill>
              </a:rPr>
              <a:t>Всяк своего счастья </a:t>
            </a:r>
            <a:r>
              <a:rPr lang="ru-RU" sz="3000" u="dbl" dirty="0" smtClean="0">
                <a:solidFill>
                  <a:srgbClr val="800000"/>
                </a:solidFill>
              </a:rPr>
              <a:t>кузнец. </a:t>
            </a:r>
          </a:p>
          <a:p>
            <a:r>
              <a:rPr lang="ru-RU" sz="3000" u="dbl" dirty="0" smtClean="0">
                <a:solidFill>
                  <a:srgbClr val="800000"/>
                </a:solidFill>
              </a:rPr>
              <a:t>Горька</a:t>
            </a:r>
            <a:r>
              <a:rPr lang="ru-RU" sz="3000" dirty="0" smtClean="0">
                <a:solidFill>
                  <a:prstClr val="black"/>
                </a:solidFill>
              </a:rPr>
              <a:t> порой работа, да хлеб </a:t>
            </a:r>
            <a:r>
              <a:rPr lang="ru-RU" sz="3000" u="dbl" dirty="0" smtClean="0">
                <a:solidFill>
                  <a:srgbClr val="800000"/>
                </a:solidFill>
              </a:rPr>
              <a:t>сладок</a:t>
            </a:r>
            <a:r>
              <a:rPr lang="ru-RU" sz="3000" dirty="0" smtClean="0">
                <a:solidFill>
                  <a:prstClr val="black"/>
                </a:solidFill>
              </a:rPr>
              <a:t>.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</a:p>
          <a:p>
            <a:r>
              <a:rPr lang="ru-RU" sz="3200" dirty="0" smtClean="0">
                <a:solidFill>
                  <a:prstClr val="black"/>
                </a:solidFill>
              </a:rPr>
              <a:t>Порядок    </a:t>
            </a:r>
            <a:r>
              <a:rPr lang="ru-RU" sz="3200" u="dbl" dirty="0" smtClean="0">
                <a:solidFill>
                  <a:srgbClr val="800000"/>
                </a:solidFill>
              </a:rPr>
              <a:t>душа </a:t>
            </a:r>
            <a:r>
              <a:rPr lang="ru-RU" sz="3200" dirty="0" smtClean="0">
                <a:solidFill>
                  <a:prstClr val="black"/>
                </a:solidFill>
              </a:rPr>
              <a:t>всякого дела.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Проверь себя!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38138"/>
          </a:xfrm>
          <a:solidFill>
            <a:srgbClr val="B8E08C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Какая пунктуационная ошибка допущена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последних предложениях каждого варианта?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725144"/>
            <a:ext cx="5040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–</a:t>
            </a:r>
            <a:r>
              <a:rPr lang="ru-RU" sz="2800" b="1" u="sng" dirty="0" smtClean="0">
                <a:solidFill>
                  <a:srgbClr val="800000"/>
                </a:solidFill>
              </a:rPr>
              <a:t> 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458112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–</a:t>
            </a:r>
            <a:endParaRPr lang="ru-RU" sz="2800" b="1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5656" y="5517232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75656" y="55892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860032" y="4869160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Запишите предложения, расставив пропущенные знаки препинания.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89040"/>
          </a:xfrm>
        </p:spPr>
        <p:txBody>
          <a:bodyPr/>
          <a:lstStyle/>
          <a:p>
            <a:r>
              <a:rPr lang="ru-RU" dirty="0" smtClean="0"/>
              <a:t>Старание  залог успеха.</a:t>
            </a:r>
          </a:p>
          <a:p>
            <a:r>
              <a:rPr lang="ru-RU" dirty="0" smtClean="0"/>
              <a:t>Семьей дорожить  счастливым быть.</a:t>
            </a:r>
          </a:p>
          <a:p>
            <a:r>
              <a:rPr lang="ru-RU" dirty="0" smtClean="0"/>
              <a:t>Чужбина  калина, родина  малина.</a:t>
            </a:r>
          </a:p>
          <a:p>
            <a:r>
              <a:rPr lang="ru-RU" dirty="0" smtClean="0"/>
              <a:t>Без дела жить  только небо коптить.</a:t>
            </a:r>
          </a:p>
          <a:p>
            <a:r>
              <a:rPr lang="ru-RU" dirty="0" smtClean="0"/>
              <a:t>Родина мать, чужбина мачеха. </a:t>
            </a:r>
          </a:p>
          <a:p>
            <a:r>
              <a:rPr lang="ru-RU" dirty="0" smtClean="0"/>
              <a:t>Отца с матерью почитать  горя не знать.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869160"/>
            <a:ext cx="1323674" cy="179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Проверь себя!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89040"/>
          </a:xfrm>
        </p:spPr>
        <p:txBody>
          <a:bodyPr>
            <a:normAutofit/>
          </a:bodyPr>
          <a:lstStyle/>
          <a:p>
            <a:r>
              <a:rPr lang="ru-RU" u="sng" dirty="0" smtClean="0"/>
              <a:t>Старание </a:t>
            </a:r>
            <a:r>
              <a:rPr lang="ru-RU" dirty="0" smtClean="0"/>
              <a:t> –   </a:t>
            </a:r>
            <a:r>
              <a:rPr lang="ru-RU" u="dbl" dirty="0" smtClean="0"/>
              <a:t>залог</a:t>
            </a:r>
            <a:r>
              <a:rPr lang="ru-RU" dirty="0" smtClean="0"/>
              <a:t> успеха.</a:t>
            </a:r>
          </a:p>
          <a:p>
            <a:r>
              <a:rPr lang="ru-RU" dirty="0" smtClean="0"/>
              <a:t>Семьей </a:t>
            </a:r>
            <a:r>
              <a:rPr lang="ru-RU" u="sng" dirty="0" smtClean="0"/>
              <a:t>дорожить</a:t>
            </a:r>
            <a:r>
              <a:rPr lang="ru-RU" dirty="0" smtClean="0"/>
              <a:t>  –  счастливым </a:t>
            </a:r>
            <a:r>
              <a:rPr lang="ru-RU" u="dbl" dirty="0" smtClean="0"/>
              <a:t>быть.</a:t>
            </a:r>
          </a:p>
          <a:p>
            <a:r>
              <a:rPr lang="ru-RU" u="sng" dirty="0" smtClean="0"/>
              <a:t>Чужбина</a:t>
            </a:r>
            <a:r>
              <a:rPr lang="ru-RU" dirty="0" smtClean="0"/>
              <a:t>  –  </a:t>
            </a:r>
            <a:r>
              <a:rPr lang="ru-RU" u="dbl" dirty="0" smtClean="0"/>
              <a:t>калина</a:t>
            </a:r>
            <a:r>
              <a:rPr lang="ru-RU" dirty="0" smtClean="0"/>
              <a:t>, </a:t>
            </a:r>
            <a:r>
              <a:rPr lang="ru-RU" u="sng" dirty="0" smtClean="0"/>
              <a:t>родина</a:t>
            </a:r>
            <a:r>
              <a:rPr lang="ru-RU" dirty="0" smtClean="0"/>
              <a:t> –  </a:t>
            </a:r>
            <a:r>
              <a:rPr lang="ru-RU" u="dbl" dirty="0" smtClean="0"/>
              <a:t>малина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Без дела </a:t>
            </a:r>
            <a:r>
              <a:rPr lang="ru-RU" u="sng" dirty="0" smtClean="0"/>
              <a:t>жить</a:t>
            </a:r>
            <a:r>
              <a:rPr lang="ru-RU" dirty="0" smtClean="0"/>
              <a:t>  –   только небо </a:t>
            </a:r>
            <a:r>
              <a:rPr lang="ru-RU" u="dbl" dirty="0" smtClean="0"/>
              <a:t>коптить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Родина</a:t>
            </a:r>
            <a:r>
              <a:rPr lang="ru-RU" dirty="0" smtClean="0"/>
              <a:t>  –  </a:t>
            </a:r>
            <a:r>
              <a:rPr lang="ru-RU" u="dbl" dirty="0" smtClean="0"/>
              <a:t>мать</a:t>
            </a:r>
            <a:r>
              <a:rPr lang="ru-RU" dirty="0" smtClean="0"/>
              <a:t>, </a:t>
            </a:r>
            <a:r>
              <a:rPr lang="ru-RU" u="sng" dirty="0" smtClean="0"/>
              <a:t>чужбина</a:t>
            </a:r>
            <a:r>
              <a:rPr lang="ru-RU" dirty="0" smtClean="0"/>
              <a:t>  –  </a:t>
            </a:r>
            <a:r>
              <a:rPr lang="ru-RU" u="dbl" dirty="0" smtClean="0"/>
              <a:t>мачеха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Отца с матерью </a:t>
            </a:r>
            <a:r>
              <a:rPr lang="ru-RU" u="sng" dirty="0" smtClean="0"/>
              <a:t>почитать</a:t>
            </a:r>
            <a:r>
              <a:rPr lang="ru-RU" dirty="0" smtClean="0"/>
              <a:t>  –  горя </a:t>
            </a:r>
            <a:r>
              <a:rPr lang="ru-RU" u="dbl" dirty="0" smtClean="0"/>
              <a:t>не знать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  <a:solidFill>
            <a:srgbClr val="C9E7A7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Что объединяет все эти предложения?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На какие группы их можно разделить?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5013176"/>
            <a:ext cx="1217452" cy="1650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Подводим итог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Заверши предложения. Какой знак препинания надо в них поставить? </a:t>
            </a:r>
          </a:p>
          <a:p>
            <a:pPr>
              <a:buNone/>
            </a:pPr>
            <a:r>
              <a:rPr lang="ru-RU" i="1" dirty="0" smtClean="0">
                <a:solidFill>
                  <a:srgbClr val="000099"/>
                </a:solidFill>
              </a:rPr>
              <a:t>Подлежащее       это… </a:t>
            </a:r>
          </a:p>
          <a:p>
            <a:pPr>
              <a:buNone/>
            </a:pPr>
            <a:r>
              <a:rPr lang="ru-RU" i="1" dirty="0" smtClean="0">
                <a:solidFill>
                  <a:srgbClr val="000099"/>
                </a:solidFill>
              </a:rPr>
              <a:t>Сказуемое       это… </a:t>
            </a:r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636912"/>
            <a:ext cx="576064" cy="504056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–</a:t>
            </a:r>
            <a:r>
              <a:rPr lang="ru-RU" sz="6000" b="1" dirty="0" smtClean="0">
                <a:solidFill>
                  <a:srgbClr val="C00000"/>
                </a:solidFill>
              </a:rPr>
              <a:t>  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212976"/>
            <a:ext cx="576064" cy="504056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–</a:t>
            </a:r>
            <a:r>
              <a:rPr lang="ru-RU" sz="6000" b="1" dirty="0" smtClean="0">
                <a:solidFill>
                  <a:srgbClr val="C00000"/>
                </a:solidFill>
              </a:rPr>
              <a:t>  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4005064"/>
            <a:ext cx="8229600" cy="23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3600" dirty="0" smtClean="0">
                <a:solidFill>
                  <a:prstClr val="black"/>
                </a:solidFill>
              </a:rPr>
              <a:t>Я учился …</a:t>
            </a:r>
          </a:p>
          <a:p>
            <a:pPr>
              <a:spcBef>
                <a:spcPct val="0"/>
              </a:spcBef>
              <a:defRPr/>
            </a:pPr>
            <a:r>
              <a:rPr lang="ru-RU" sz="3600" dirty="0" smtClean="0">
                <a:solidFill>
                  <a:prstClr val="black"/>
                </a:solidFill>
              </a:rPr>
              <a:t>Я научился …</a:t>
            </a:r>
          </a:p>
          <a:p>
            <a:pPr>
              <a:spcBef>
                <a:spcPct val="0"/>
              </a:spcBef>
              <a:defRPr/>
            </a:pPr>
            <a:r>
              <a:rPr lang="ru-RU" sz="3600" dirty="0" smtClean="0">
                <a:solidFill>
                  <a:prstClr val="black"/>
                </a:solidFill>
              </a:rPr>
              <a:t>Мне было сложно …</a:t>
            </a:r>
          </a:p>
          <a:p>
            <a:pPr>
              <a:spcBef>
                <a:spcPct val="0"/>
              </a:spcBef>
              <a:defRPr/>
            </a:pPr>
            <a:r>
              <a:rPr lang="ru-RU" sz="3600" dirty="0" smtClean="0">
                <a:solidFill>
                  <a:prstClr val="black"/>
                </a:solidFill>
              </a:rPr>
              <a:t>Меня заинтересовало…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501008"/>
            <a:ext cx="2332780" cy="3162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Оцени свою работу на уроке: </a:t>
            </a:r>
          </a:p>
          <a:p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571472" y="2214554"/>
            <a:ext cx="1500198" cy="1214446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929454" y="2428868"/>
            <a:ext cx="1143008" cy="85725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857628"/>
            <a:ext cx="1928826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Отлично! </a:t>
            </a:r>
            <a:endParaRPr lang="ru-RU" sz="2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000504"/>
            <a:ext cx="192882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2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3645024"/>
            <a:ext cx="2202038" cy="21431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Пока не очень хорошо. </a:t>
            </a:r>
          </a:p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Но я буду стараться!  </a:t>
            </a:r>
            <a:endParaRPr lang="ru-RU" sz="2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2500306"/>
            <a:ext cx="1000132" cy="10715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Тип урока:  </a:t>
            </a:r>
            <a:r>
              <a:rPr lang="ru-RU" dirty="0" smtClean="0"/>
              <a:t>комбинированный урок (обобщение ранее изученного + открытие нового знания).  </a:t>
            </a:r>
          </a:p>
          <a:p>
            <a:pPr>
              <a:buNone/>
            </a:pPr>
            <a:endParaRPr lang="ru-RU" sz="1500" b="1" i="1" dirty="0" smtClean="0"/>
          </a:p>
          <a:p>
            <a:pPr>
              <a:buNone/>
            </a:pPr>
            <a:r>
              <a:rPr lang="ru-RU" b="1" i="1" dirty="0" smtClean="0"/>
              <a:t>Цели:</a:t>
            </a:r>
          </a:p>
          <a:p>
            <a:pPr algn="just"/>
            <a:r>
              <a:rPr lang="ru-RU" b="1" dirty="0" smtClean="0"/>
              <a:t>Личностные:</a:t>
            </a:r>
            <a:r>
              <a:rPr lang="ru-RU" dirty="0" smtClean="0"/>
              <a:t> продолжение работы по воспитанию любви и уважения к родному языку, народной культуре, народной мудрости.    </a:t>
            </a:r>
          </a:p>
          <a:p>
            <a:pPr algn="just"/>
            <a:r>
              <a:rPr lang="ru-RU" b="1" dirty="0" smtClean="0"/>
              <a:t>Метапредметные: </a:t>
            </a:r>
            <a:r>
              <a:rPr lang="ru-RU" dirty="0" smtClean="0"/>
              <a:t>анализировать, сравнивать, классифицировать, делать выводы, извлекать, перерабатывать и преобразовывать информацию из одной формы в другую, строить собственные высказывания.  </a:t>
            </a:r>
          </a:p>
          <a:p>
            <a:pPr algn="just"/>
            <a:r>
              <a:rPr lang="ru-RU" b="1" dirty="0" smtClean="0"/>
              <a:t>Предметные</a:t>
            </a:r>
            <a:r>
              <a:rPr lang="ru-RU" dirty="0" smtClean="0"/>
              <a:t>: умение отличать и характеризовать главные члены предложения, обобщение изученного о предложении, совершенствование навыка выразительного чтения, анализа тематики и идейного содержания малых фольклорных жанров.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Теория </a:t>
            </a:r>
          </a:p>
          <a:p>
            <a:pPr>
              <a:buNone/>
            </a:pPr>
            <a:r>
              <a:rPr lang="ru-RU" dirty="0" smtClean="0">
                <a:cs typeface="Times New Roman"/>
              </a:rPr>
              <a:t>§17 (выучить определения и правило) </a:t>
            </a:r>
          </a:p>
          <a:p>
            <a:r>
              <a:rPr lang="ru-RU" dirty="0" smtClean="0">
                <a:cs typeface="Times New Roman"/>
              </a:rPr>
              <a:t>Практика: упр. </a:t>
            </a:r>
            <a:r>
              <a:rPr lang="ru-RU" dirty="0" smtClean="0">
                <a:latin typeface="Times New Roman"/>
                <a:cs typeface="Times New Roman"/>
              </a:rPr>
              <a:t>232, </a:t>
            </a:r>
            <a:r>
              <a:rPr lang="ru-RU" dirty="0" smtClean="0">
                <a:cs typeface="Times New Roman"/>
              </a:rPr>
              <a:t>233 </a:t>
            </a:r>
          </a:p>
          <a:p>
            <a:endParaRPr lang="ru-RU" dirty="0"/>
          </a:p>
        </p:txBody>
      </p:sp>
      <p:pic>
        <p:nvPicPr>
          <p:cNvPr id="4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220072" y="3140968"/>
            <a:ext cx="2463450" cy="3158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Русский язык. Теория. 5-9 класс. / Под. ред. В.В. </a:t>
            </a:r>
            <a:r>
              <a:rPr lang="ru-RU" dirty="0" err="1" smtClean="0"/>
              <a:t>Бабайцевой</a:t>
            </a:r>
            <a:r>
              <a:rPr lang="ru-RU" dirty="0" smtClean="0"/>
              <a:t>. – М.: Дрофа, 2014 </a:t>
            </a:r>
          </a:p>
          <a:p>
            <a:r>
              <a:rPr lang="ru-RU" dirty="0" smtClean="0"/>
              <a:t>Русский язык. Практика. 5 класс. Учебник./ Под. ред. В.В. </a:t>
            </a:r>
            <a:r>
              <a:rPr lang="ru-RU" dirty="0" err="1" smtClean="0"/>
              <a:t>Бабайцевой</a:t>
            </a:r>
            <a:r>
              <a:rPr lang="ru-RU" dirty="0" smtClean="0"/>
              <a:t>. – М.: Дрофа, 2014   </a:t>
            </a:r>
          </a:p>
          <a:p>
            <a:r>
              <a:rPr lang="ru-RU" dirty="0" smtClean="0"/>
              <a:t>Иллюстрации, используемые в презентации - </a:t>
            </a:r>
            <a:r>
              <a:rPr lang="en-US" dirty="0" smtClean="0">
                <a:hlinkClick r:id="rId2"/>
              </a:rPr>
              <a:t>https://yandex.ru/images</a:t>
            </a:r>
            <a:endParaRPr lang="ru-RU" dirty="0" smtClean="0"/>
          </a:p>
          <a:p>
            <a:r>
              <a:rPr lang="ru-RU" dirty="0" smtClean="0"/>
              <a:t>Ребус по пословице - </a:t>
            </a:r>
            <a:r>
              <a:rPr lang="en-US" dirty="0" smtClean="0">
                <a:hlinkClick r:id="rId3"/>
              </a:rPr>
              <a:t>http://umnie-roditeli.ru/rebusy/rebus-po-poslovice.html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Расшифруй пословицу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157192"/>
            <a:ext cx="8229600" cy="7200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Терпенье и труд все перетрут. </a:t>
            </a:r>
            <a:endParaRPr lang="ru-RU" dirty="0"/>
          </a:p>
        </p:txBody>
      </p:sp>
      <p:pic>
        <p:nvPicPr>
          <p:cNvPr id="36866" name="Picture 2" descr="http://umnie-roditeli.ru/images/Rebus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124744"/>
            <a:ext cx="7416824" cy="38164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755576" y="58052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Объясните значение пословицы.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5085184"/>
            <a:ext cx="7848872" cy="1440160"/>
          </a:xfrm>
          <a:prstGeom prst="roundRect">
            <a:avLst/>
          </a:prstGeom>
          <a:gradFill>
            <a:gsLst>
              <a:gs pos="0">
                <a:srgbClr val="C9FFC9"/>
              </a:gs>
              <a:gs pos="50000">
                <a:srgbClr val="C9FFC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Давайте пожелаем себе успешного, плодотворного и творческого труда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сегодня на уроке!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1556792"/>
            <a:ext cx="28906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Синт_ксис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пункт_ац_я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предл_жение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су__икс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атика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инт_нация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м_рфология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Словарный диктант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556792"/>
            <a:ext cx="23042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 smtClean="0"/>
              <a:t>пе_заж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err="1" smtClean="0"/>
              <a:t>к_ртина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err="1" smtClean="0"/>
              <a:t>иску_тво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err="1" smtClean="0"/>
              <a:t>иску_ный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smtClean="0"/>
              <a:t>_</a:t>
            </a:r>
            <a:r>
              <a:rPr lang="ru-RU" sz="3200" dirty="0" err="1" smtClean="0"/>
              <a:t>моции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err="1" smtClean="0"/>
              <a:t>чу_ства</a:t>
            </a:r>
            <a:r>
              <a:rPr lang="ru-RU" sz="3200" dirty="0" smtClean="0"/>
              <a:t>   </a:t>
            </a:r>
          </a:p>
          <a:p>
            <a:pPr algn="just"/>
            <a:r>
              <a:rPr lang="ru-RU" sz="3200" dirty="0" err="1" smtClean="0"/>
              <a:t>ф_нтастика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556792"/>
            <a:ext cx="2555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сначал</a:t>
            </a:r>
            <a:r>
              <a:rPr lang="ru-RU" sz="3200" dirty="0" smtClean="0"/>
              <a:t>_ </a:t>
            </a:r>
          </a:p>
          <a:p>
            <a:r>
              <a:rPr lang="ru-RU" sz="3200" dirty="0" smtClean="0"/>
              <a:t>(тот)час </a:t>
            </a:r>
          </a:p>
          <a:p>
            <a:r>
              <a:rPr lang="ru-RU" sz="3200" dirty="0" err="1" smtClean="0"/>
              <a:t>ис</a:t>
            </a:r>
            <a:r>
              <a:rPr lang="ru-RU" sz="3200" dirty="0" smtClean="0"/>
              <a:t>(под)</a:t>
            </a:r>
            <a:r>
              <a:rPr lang="ru-RU" sz="3200" dirty="0" err="1" smtClean="0"/>
              <a:t>т_шка</a:t>
            </a:r>
            <a:endParaRPr lang="ru-RU" sz="3200" dirty="0" smtClean="0"/>
          </a:p>
          <a:p>
            <a:r>
              <a:rPr lang="ru-RU" sz="3200" dirty="0" err="1" smtClean="0"/>
              <a:t>чере_чур</a:t>
            </a:r>
            <a:endParaRPr lang="ru-RU" sz="3200" dirty="0" smtClean="0"/>
          </a:p>
          <a:p>
            <a:r>
              <a:rPr lang="ru-RU" sz="3200" dirty="0" err="1" smtClean="0"/>
              <a:t>направ</a:t>
            </a:r>
            <a:r>
              <a:rPr lang="ru-RU" sz="3200" dirty="0" smtClean="0"/>
              <a:t>_</a:t>
            </a:r>
          </a:p>
          <a:p>
            <a:r>
              <a:rPr lang="ru-RU" sz="3200" dirty="0" smtClean="0"/>
              <a:t>справ_</a:t>
            </a:r>
          </a:p>
          <a:p>
            <a:r>
              <a:rPr lang="ru-RU" sz="3200" dirty="0" smtClean="0"/>
              <a:t>(на)встречу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</a:t>
            </a:r>
            <a:r>
              <a:rPr kumimoji="0" lang="ru-RU" sz="3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слова размещены в 2 столбика?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деление на группы на основании того или иного признака?  </a:t>
            </a:r>
            <a:endParaRPr kumimoji="0" lang="ru-RU" sz="34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Классификация – деление на группы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 какому-либо признаку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Классифицируйте представленные ниже предложения.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Как здорово, что сегодня две математики!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Немедленно решай задачу!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Что вам сегодня задали по русскому языку?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На уроке русского языка мы изучаем синтаксис.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Принеси мне учебник математики, пожалуйста. </a:t>
            </a:r>
          </a:p>
          <a:p>
            <a:r>
              <a:rPr lang="ru-RU" sz="2800" i="1" dirty="0" smtClean="0">
                <a:solidFill>
                  <a:srgbClr val="000099"/>
                </a:solidFill>
              </a:rPr>
              <a:t>Что такое подлежащее? </a:t>
            </a:r>
            <a:endParaRPr lang="ru-RU" sz="28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Можете ли вы найти подлежащее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в данных предложениях? А сказуемое?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62088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Дважды два – четыре.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Хорошо учиться – наша главная задача.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Жить – родине служить.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Осень. 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4" name="Picture 2" descr="D:\картинки и фото\Картинки для школы\кадаяш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20272" y="4365104"/>
            <a:ext cx="1733338" cy="2222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Главные члены предложения – подлежащее и сказуемое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501008"/>
            <a:ext cx="2332780" cy="3162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Подлежащее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Способы выражения подлежащего: </a:t>
            </a:r>
          </a:p>
          <a:p>
            <a:r>
              <a:rPr lang="ru-RU" dirty="0" smtClean="0"/>
              <a:t>Имя существительное в им. п. </a:t>
            </a:r>
          </a:p>
          <a:p>
            <a:r>
              <a:rPr lang="ru-RU" dirty="0" smtClean="0"/>
              <a:t>Местоимение </a:t>
            </a:r>
          </a:p>
          <a:p>
            <a:r>
              <a:rPr lang="ru-RU" dirty="0" smtClean="0"/>
              <a:t>Инфинитив глагола </a:t>
            </a:r>
          </a:p>
          <a:p>
            <a:r>
              <a:rPr lang="ru-RU" dirty="0" smtClean="0"/>
              <a:t>Словосочетание с числительным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04664"/>
            <a:ext cx="7704856" cy="796950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Теория: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стр. 27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§17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37112"/>
            <a:ext cx="1589228" cy="215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Укажите грамматическую основу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62088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Дважды два – четыре.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Хорошо учиться – наша главная задача.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Жить – родине служить.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9"/>
                </a:solidFill>
              </a:rPr>
              <a:t>Осень. </a:t>
            </a:r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2276872"/>
            <a:ext cx="8229600" cy="262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Дважды два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1" u="dbl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четыре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Хорошо </a:t>
            </a: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учиться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наша главная </a:t>
            </a:r>
            <a:r>
              <a:rPr kumimoji="0" lang="ru-RU" sz="3200" b="0" i="1" u="dbl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задача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родине </a:t>
            </a:r>
            <a:r>
              <a:rPr kumimoji="0" lang="ru-RU" sz="3200" b="0" i="1" u="dbl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служить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Осень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D:\картинки и фото\Картинки для школы\кадаяшик зеленый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574924"/>
            <a:ext cx="1540692" cy="2088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884</Words>
  <Application>Microsoft Office PowerPoint</Application>
  <PresentationFormat>Экран (4:3)</PresentationFormat>
  <Paragraphs>205</Paragraphs>
  <Slides>21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1_Тема Office</vt:lpstr>
      <vt:lpstr>Главные члены предложения </vt:lpstr>
      <vt:lpstr>Слайд 2</vt:lpstr>
      <vt:lpstr>Расшифруй пословицу </vt:lpstr>
      <vt:lpstr>Словарный диктант </vt:lpstr>
      <vt:lpstr>Классификация – деление на группы  по какому-либо признаку </vt:lpstr>
      <vt:lpstr>Можете ли вы найти подлежащее  в данных предложениях? А сказуемое? </vt:lpstr>
      <vt:lpstr>Главные члены предложения – подлежащее и сказуемое </vt:lpstr>
      <vt:lpstr>Подлежащее </vt:lpstr>
      <vt:lpstr>Укажите грамматическую основу </vt:lpstr>
      <vt:lpstr>Можете ли вы дать определение сказуемого? </vt:lpstr>
      <vt:lpstr>ПУНКТОГРАММА </vt:lpstr>
      <vt:lpstr>Выполняем упражнения </vt:lpstr>
      <vt:lpstr>Вставьте пропущенные слова  в определения </vt:lpstr>
      <vt:lpstr>О чем идет речь?  Запишите ответ по вариантам </vt:lpstr>
      <vt:lpstr>Какая пунктуационная ошибка допущена  в последних предложениях каждого варианта? </vt:lpstr>
      <vt:lpstr>Запишите предложения, расставив пропущенные знаки препинания. </vt:lpstr>
      <vt:lpstr>Проверь себя! </vt:lpstr>
      <vt:lpstr>Подводим итог </vt:lpstr>
      <vt:lpstr>Слайд 19</vt:lpstr>
      <vt:lpstr>Домашнее задание </vt:lpstr>
      <vt:lpstr>Источники информации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 </cp:lastModifiedBy>
  <cp:revision>21</cp:revision>
  <dcterms:created xsi:type="dcterms:W3CDTF">2015-11-16T16:23:13Z</dcterms:created>
  <dcterms:modified xsi:type="dcterms:W3CDTF">2015-12-29T19:03:01Z</dcterms:modified>
</cp:coreProperties>
</file>