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256" r:id="rId3"/>
    <p:sldId id="257" r:id="rId4"/>
    <p:sldId id="258" r:id="rId5"/>
    <p:sldId id="263" r:id="rId6"/>
    <p:sldId id="264" r:id="rId7"/>
    <p:sldId id="267" r:id="rId8"/>
    <p:sldId id="280" r:id="rId9"/>
    <p:sldId id="268" r:id="rId10"/>
    <p:sldId id="274" r:id="rId11"/>
    <p:sldId id="275" r:id="rId12"/>
    <p:sldId id="276" r:id="rId13"/>
    <p:sldId id="277" r:id="rId14"/>
    <p:sldId id="283" r:id="rId15"/>
    <p:sldId id="284" r:id="rId16"/>
    <p:sldId id="266" r:id="rId17"/>
    <p:sldId id="270" r:id="rId18"/>
    <p:sldId id="271" r:id="rId19"/>
    <p:sldId id="272" r:id="rId20"/>
    <p:sldId id="278" r:id="rId21"/>
    <p:sldId id="27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100" d="100"/>
          <a:sy n="100" d="100"/>
        </p:scale>
        <p:origin x="-3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BAFE-52B9-4CB5-A408-BE058454F97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36980-3136-486F-8D66-5EB783CFB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36980-3136-486F-8D66-5EB783CFBB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7120DF-9B1C-4BEE-97D5-524D6DD3A3E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A7F549-04BA-4594-8213-AC1988CD7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одаренными детьми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8777064" cy="17526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каждом ребенке - солнце, только дайте ему светить…»</a:t>
            </a:r>
          </a:p>
          <a:p>
            <a:pPr algn="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Шалва </a:t>
            </a: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Амонашвили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35699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Обладатель гранта «Наш лучший учитель—2014»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Хабибуллина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Илсояр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Ильгизовна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читель русского языка и литературы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Новокурмашевская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ООШ»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592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9878048"/>
              </p:ext>
            </p:extLst>
          </p:nvPr>
        </p:nvGraphicFramePr>
        <p:xfrm>
          <a:off x="-36512" y="1484784"/>
          <a:ext cx="910850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3240360"/>
                <a:gridCol w="1438200"/>
                <a:gridCol w="302629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выступления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Уровень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конференции,  кем организована, для каких категорий работников образования проведена, место проведения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Дата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 err="1" smtClean="0">
                          <a:effectLst/>
                        </a:rPr>
                        <a:t>Здоровьесберегающие</a:t>
                      </a:r>
                      <a:r>
                        <a:rPr lang="ru-RU" sz="1200" dirty="0" smtClean="0">
                          <a:effectLst/>
                        </a:rPr>
                        <a:t> технологии в системе школьного образования»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Республиканский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II</a:t>
                      </a:r>
                      <a:r>
                        <a:rPr lang="ru-RU" sz="1200" dirty="0" smtClean="0">
                          <a:effectLst/>
                        </a:rPr>
                        <a:t> Республиканская научно-практическая конференция «Актуальные вопросы современного школьного образования: опыт и инновации», МБОУ «Гимназия №1» г. Менделеевск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r>
                        <a:rPr lang="ru-RU" sz="1200" baseline="0" dirty="0" smtClean="0"/>
                        <a:t> 2012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«Общие мотивы в стихотворениях </a:t>
                      </a:r>
                      <a:r>
                        <a:rPr lang="ru-RU" sz="1200" dirty="0" err="1" smtClean="0">
                          <a:effectLst/>
                        </a:rPr>
                        <a:t>С.Есенина</a:t>
                      </a:r>
                      <a:r>
                        <a:rPr lang="ru-RU" sz="1200" dirty="0" smtClean="0">
                          <a:effectLst/>
                        </a:rPr>
                        <a:t> «Черный человек» и </a:t>
                      </a:r>
                      <a:r>
                        <a:rPr lang="ru-RU" sz="1200" dirty="0" err="1" smtClean="0">
                          <a:effectLst/>
                        </a:rPr>
                        <a:t>Г.Афзала</a:t>
                      </a:r>
                      <a:r>
                        <a:rPr lang="ru-RU" sz="1200" dirty="0" smtClean="0">
                          <a:effectLst/>
                        </a:rPr>
                        <a:t> «</a:t>
                      </a:r>
                      <a:r>
                        <a:rPr lang="tt-RU" sz="1200" dirty="0" smtClean="0">
                          <a:effectLst/>
                        </a:rPr>
                        <a:t>Үзем турында”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dirty="0" smtClean="0">
                          <a:effectLst/>
                        </a:rPr>
                        <a:t>Республиканский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dirty="0" smtClean="0">
                          <a:solidFill>
                            <a:prstClr val="black"/>
                          </a:solidFill>
                        </a:rPr>
                        <a:t>Республиканская научно-исследовател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ьская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 конференция «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Гамил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Афзал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укулары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», с.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Актаныш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, ГАОУ «Гуманитарная гимназия-интернат для одаренных детей»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Актанышского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 муниципального района РТ.</a:t>
                      </a:r>
                      <a:endParaRPr lang="ru-RU" sz="1200" dirty="0" smtClean="0">
                        <a:solidFill>
                          <a:prstClr val="black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</a:t>
                      </a:r>
                      <a:r>
                        <a:rPr lang="ru-RU" sz="1200" baseline="0" dirty="0" smtClean="0"/>
                        <a:t> 2013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«Проектная деятельность на уроках русского языка и литературы»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Августовское совещание секционной работы учителей русского языка и литературы,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с.Актаныш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Актанышского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 муниципального района РТ</a:t>
                      </a:r>
                      <a:endParaRPr lang="ru-RU" sz="1200" dirty="0" smtClean="0">
                        <a:solidFill>
                          <a:prstClr val="black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Август</a:t>
                      </a:r>
                      <a:r>
                        <a:rPr lang="ru-RU" sz="1200" baseline="0" dirty="0" smtClean="0"/>
                        <a:t> 2013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80112" y="9765704"/>
            <a:ext cx="2286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II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Выступления на конференциях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417718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Методические публикации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2369877"/>
              </p:ext>
            </p:extLst>
          </p:nvPr>
        </p:nvGraphicFramePr>
        <p:xfrm>
          <a:off x="251520" y="1628800"/>
          <a:ext cx="8640960" cy="3485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304256"/>
                <a:gridCol w="2304256"/>
                <a:gridCol w="2952328"/>
                <a:gridCol w="792088"/>
              </a:tblGrid>
              <a:tr h="1438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(название), вид публикации,  количество страниц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 (образовательное учреждение, муниципальный, республиканский, федеральный, международный уровень)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Где напечатана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(наименование научно-методического издания, учреждения, осуществлявшего издание методической публикации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 издания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</a:tr>
              <a:tr h="2013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«Здоровьесберегающие технологии в системе школьного образования», статья,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стр.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Республиканский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сборниках материалов Республиканской научно-практической конференции, </a:t>
                      </a:r>
                      <a:r>
                        <a:rPr lang="ru-RU" sz="1400" dirty="0" err="1">
                          <a:effectLst/>
                        </a:rPr>
                        <a:t>МОиН</a:t>
                      </a:r>
                      <a:r>
                        <a:rPr lang="ru-RU" sz="1400" dirty="0">
                          <a:effectLst/>
                        </a:rPr>
                        <a:t> РТ, МУ «Управление образования Менделеевского муниципального района РТ», </a:t>
                      </a:r>
                      <a:r>
                        <a:rPr lang="ru-RU" sz="1400" dirty="0" err="1">
                          <a:effectLst/>
                        </a:rPr>
                        <a:t>Елабужский</a:t>
                      </a:r>
                      <a:r>
                        <a:rPr lang="ru-RU" sz="1400" dirty="0">
                          <a:effectLst/>
                        </a:rPr>
                        <a:t> институт КФУ, МБОУ «Гимназия №1»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Менделеевск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92" marR="468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05685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2096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Результаты участия в конкурсах (конкурс в рамках реализации приоритетного национального проекта «Образование», конкурсы профессионального мастерства, методические конкурсы и др.)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577218"/>
              </p:ext>
            </p:extLst>
          </p:nvPr>
        </p:nvGraphicFramePr>
        <p:xfrm>
          <a:off x="107504" y="1628800"/>
          <a:ext cx="8928992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3664322"/>
                <a:gridCol w="1736278"/>
                <a:gridCol w="1512168"/>
                <a:gridCol w="1368152"/>
              </a:tblGrid>
              <a:tr h="401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 конкурса</a:t>
                      </a: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(образовательное учреждение, район, город, республиканский, федеральный, международный уровень)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участия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</a:tr>
              <a:tr h="7223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конкурс портфолио учителей русского языка и литературы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 </a:t>
                      </a:r>
                      <a:r>
                        <a:rPr lang="ru-RU" sz="1200">
                          <a:effectLst/>
                        </a:rPr>
                        <a:t>место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</a:tr>
              <a:tr h="4815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Республиканский конкурс «Учитель года-2010»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</a:tr>
              <a:tr h="17657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Районный конкурс методических разработок в области здоровья и здорового образа жизни среди ОУ, содействующих сохранению и укреплению здоровья школьников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Районный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Дипломант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2013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</a:tr>
              <a:tr h="5324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профессионального мастерства «Современный учитель -2014»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Диплом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степени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72" marR="261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83874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ат\Pictures\2015-04-23 Грамоты ХИИ\208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1571636" cy="2619393"/>
          </a:xfrm>
          <a:prstGeom prst="rect">
            <a:avLst/>
          </a:prstGeom>
          <a:noFill/>
        </p:spPr>
      </p:pic>
      <p:pic>
        <p:nvPicPr>
          <p:cNvPr id="1028" name="Picture 4" descr="C:\Users\Марат\Pictures\2015-04-23 Грамоты ХИИ\208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2000232" y="285728"/>
            <a:ext cx="1671649" cy="2786082"/>
          </a:xfrm>
          <a:prstGeom prst="rect">
            <a:avLst/>
          </a:prstGeom>
          <a:noFill/>
        </p:spPr>
      </p:pic>
      <p:pic>
        <p:nvPicPr>
          <p:cNvPr id="1030" name="Picture 6" descr="C:\Users\Марат\Pictures\2015-04-23 Грамоты ХИИ\2086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929198"/>
            <a:ext cx="3048000" cy="1828800"/>
          </a:xfrm>
          <a:prstGeom prst="rect">
            <a:avLst/>
          </a:prstGeom>
          <a:noFill/>
        </p:spPr>
      </p:pic>
      <p:pic>
        <p:nvPicPr>
          <p:cNvPr id="1031" name="Picture 7" descr="C:\Users\Марат\Pictures\2015-04-23 Грамоты ХИИ\208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143248"/>
            <a:ext cx="3048000" cy="1828800"/>
          </a:xfrm>
          <a:prstGeom prst="rect">
            <a:avLst/>
          </a:prstGeom>
          <a:noFill/>
        </p:spPr>
      </p:pic>
      <p:pic>
        <p:nvPicPr>
          <p:cNvPr id="1032" name="Picture 8" descr="C:\Users\Марат\Pictures\2015-04-23 Грамоты ХИИ\3803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57166"/>
            <a:ext cx="2019909" cy="2786081"/>
          </a:xfrm>
          <a:prstGeom prst="rect">
            <a:avLst/>
          </a:prstGeom>
          <a:noFill/>
        </p:spPr>
      </p:pic>
      <p:pic>
        <p:nvPicPr>
          <p:cNvPr id="1033" name="Picture 9" descr="C:\Users\Марат\Pictures\2015-04-23 Грамоты ХИИ\Грамоты ХИИ 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357562"/>
            <a:ext cx="2143140" cy="2942441"/>
          </a:xfrm>
          <a:prstGeom prst="rect">
            <a:avLst/>
          </a:prstGeom>
          <a:noFill/>
        </p:spPr>
      </p:pic>
      <p:pic>
        <p:nvPicPr>
          <p:cNvPr id="1034" name="Picture 10" descr="C:\Users\Марат\Pictures\2015-04-23 Грамоты ХИИ\2086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3357562"/>
            <a:ext cx="1828800" cy="3048000"/>
          </a:xfrm>
          <a:prstGeom prst="rect">
            <a:avLst/>
          </a:prstGeom>
          <a:noFill/>
        </p:spPr>
      </p:pic>
      <p:pic>
        <p:nvPicPr>
          <p:cNvPr id="11266" name="Picture 2" descr="https://edu.tatar.ru/upload/diploma/3812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500042"/>
            <a:ext cx="1571636" cy="2619394"/>
          </a:xfrm>
          <a:prstGeom prst="rect">
            <a:avLst/>
          </a:prstGeom>
          <a:noFill/>
        </p:spPr>
      </p:pic>
      <p:pic>
        <p:nvPicPr>
          <p:cNvPr id="11268" name="Picture 4" descr="F:\Диломы олимпиады\Отсканировано 25.08.2014 11-26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357166"/>
            <a:ext cx="1928826" cy="265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3926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ат\Pictures\2015-04-23 Грамоты ХИИ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54664" cy="3095558"/>
          </a:xfrm>
          <a:prstGeom prst="rect">
            <a:avLst/>
          </a:prstGeom>
          <a:noFill/>
        </p:spPr>
      </p:pic>
      <p:pic>
        <p:nvPicPr>
          <p:cNvPr id="2051" name="Picture 3" descr="C:\Users\Марат\Pictures\2015-04-23 Грамоты ХИИ\20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1828800" cy="3048000"/>
          </a:xfrm>
          <a:prstGeom prst="rect">
            <a:avLst/>
          </a:prstGeom>
          <a:noFill/>
        </p:spPr>
      </p:pic>
      <p:pic>
        <p:nvPicPr>
          <p:cNvPr id="2052" name="Picture 4" descr="C:\Users\Марат\Pictures\2015-04-23 Грамоты ХИИ\208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0"/>
            <a:ext cx="1828800" cy="3048000"/>
          </a:xfrm>
          <a:prstGeom prst="rect">
            <a:avLst/>
          </a:prstGeom>
          <a:noFill/>
        </p:spPr>
      </p:pic>
      <p:pic>
        <p:nvPicPr>
          <p:cNvPr id="2053" name="Picture 5" descr="C:\Users\Марат\Pictures\2015-04-23 Грамоты ХИИ\208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828800" cy="3048000"/>
          </a:xfrm>
          <a:prstGeom prst="rect">
            <a:avLst/>
          </a:prstGeom>
          <a:noFill/>
        </p:spPr>
      </p:pic>
      <p:pic>
        <p:nvPicPr>
          <p:cNvPr id="2054" name="Picture 6" descr="C:\Users\Марат\Pictures\2015-04-23 Грамоты ХИИ\2086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71810"/>
            <a:ext cx="1828800" cy="3048000"/>
          </a:xfrm>
          <a:prstGeom prst="rect">
            <a:avLst/>
          </a:prstGeom>
          <a:noFill/>
        </p:spPr>
      </p:pic>
      <p:pic>
        <p:nvPicPr>
          <p:cNvPr id="2055" name="Picture 7" descr="C:\Users\Марат\Pictures\2015-04-23 Грамоты ХИИ\208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810000"/>
            <a:ext cx="1828800" cy="3048000"/>
          </a:xfrm>
          <a:prstGeom prst="rect">
            <a:avLst/>
          </a:prstGeom>
          <a:noFill/>
        </p:spPr>
      </p:pic>
      <p:pic>
        <p:nvPicPr>
          <p:cNvPr id="2057" name="Picture 9" descr="C:\Users\Марат\Pictures\2015-04-23 Грамоты ХИИ\2086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714884"/>
            <a:ext cx="3048000" cy="1828800"/>
          </a:xfrm>
          <a:prstGeom prst="rect">
            <a:avLst/>
          </a:prstGeom>
          <a:noFill/>
        </p:spPr>
      </p:pic>
      <p:pic>
        <p:nvPicPr>
          <p:cNvPr id="2059" name="Picture 11" descr="C:\Users\Марат\Pictures\2015-04-23 Грамоты ХИИ\Грамоты ХИИ 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09274" y="4429108"/>
            <a:ext cx="3334726" cy="2428892"/>
          </a:xfrm>
          <a:prstGeom prst="rect">
            <a:avLst/>
          </a:prstGeom>
          <a:noFill/>
        </p:spPr>
      </p:pic>
      <p:pic>
        <p:nvPicPr>
          <p:cNvPr id="2060" name="Picture 12" descr="C:\Users\Марат\Pictures\2015-04-23 Грамоты ХИИ\Грамоты ХИИ 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714356"/>
            <a:ext cx="1854616" cy="2546279"/>
          </a:xfrm>
          <a:prstGeom prst="rect">
            <a:avLst/>
          </a:prstGeom>
          <a:noFill/>
        </p:spPr>
      </p:pic>
      <p:pic>
        <p:nvPicPr>
          <p:cNvPr id="2061" name="Picture 13" descr="C:\Users\Марат\Pictures\2015-04-23 Грамоты ХИИ\Грамоты ХИИ 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2857496"/>
            <a:ext cx="2353924" cy="1714512"/>
          </a:xfrm>
          <a:prstGeom prst="rect">
            <a:avLst/>
          </a:prstGeom>
          <a:noFill/>
        </p:spPr>
      </p:pic>
      <p:pic>
        <p:nvPicPr>
          <p:cNvPr id="2062" name="Picture 14" descr="C:\Users\Марат\Pictures\2015-04-23 Грамоты ХИИ\Грамоты ХИИ 0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2714620"/>
            <a:ext cx="3026997" cy="2109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276872"/>
            <a:ext cx="5508600" cy="4176464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творческие мастерские;</a:t>
            </a:r>
          </a:p>
          <a:p>
            <a:pPr lvl="0"/>
            <a:r>
              <a:rPr lang="ru-RU" sz="2800" dirty="0"/>
              <a:t>групповые занятия;</a:t>
            </a:r>
          </a:p>
          <a:p>
            <a:pPr lvl="0"/>
            <a:r>
              <a:rPr lang="ru-RU" sz="2800" dirty="0"/>
              <a:t>факультативы;</a:t>
            </a:r>
          </a:p>
          <a:p>
            <a:pPr lvl="0"/>
            <a:r>
              <a:rPr lang="ru-RU" sz="2800" dirty="0"/>
              <a:t>кружки по интересам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/>
              <a:t>конкурсы;</a:t>
            </a:r>
          </a:p>
          <a:p>
            <a:pPr lvl="0"/>
            <a:r>
              <a:rPr lang="ru-RU" sz="2800" dirty="0"/>
              <a:t>интеллектуальный марафон;</a:t>
            </a:r>
          </a:p>
          <a:p>
            <a:r>
              <a:rPr lang="ru-RU" sz="2800" dirty="0"/>
              <a:t>участие в олимпиадах;</a:t>
            </a:r>
          </a:p>
          <a:p>
            <a:pPr lvl="0"/>
            <a:r>
              <a:rPr lang="ru-RU" sz="2800" dirty="0"/>
              <a:t>работа по индивидуальным </a:t>
            </a:r>
            <a:r>
              <a:rPr lang="ru-RU" sz="2800" dirty="0" smtClean="0"/>
              <a:t>планам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52" y="338328"/>
            <a:ext cx="6363828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Формы 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одаренными учащимися</a:t>
            </a:r>
            <a:endParaRPr lang="ru-RU" dirty="0"/>
          </a:p>
        </p:txBody>
      </p:sp>
      <p:pic>
        <p:nvPicPr>
          <p:cNvPr id="9218" name="Picture 2" descr="F:\almaty-russkiy_yazyk_podgotovka_k_ent__domashniy_repetitor__58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" y="4360961"/>
            <a:ext cx="2524423" cy="2524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homeworke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9" y="2060848"/>
            <a:ext cx="2608571" cy="252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3909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gr_000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0455" y="4821822"/>
            <a:ext cx="1613545" cy="1982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209" y="1988840"/>
            <a:ext cx="7932833" cy="4419637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воспринимать </a:t>
            </a:r>
            <a:r>
              <a:rPr lang="ru-RU" sz="2000" dirty="0"/>
              <a:t>и осмысливать полученную информацию, владеть способами обработки данной информации;  </a:t>
            </a:r>
          </a:p>
          <a:p>
            <a:r>
              <a:rPr lang="ru-RU" sz="2000" dirty="0" smtClean="0"/>
              <a:t>определять </a:t>
            </a:r>
            <a:r>
              <a:rPr lang="ru-RU" sz="2000" dirty="0"/>
              <a:t>учебную задачу;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ясно </a:t>
            </a:r>
            <a:r>
              <a:rPr lang="ru-RU" sz="2000" dirty="0"/>
              <a:t>и последовательно излагать свои мысли, </a:t>
            </a:r>
            <a:r>
              <a:rPr lang="ru-RU" sz="2000" dirty="0" err="1" smtClean="0"/>
              <a:t>аргументированно</a:t>
            </a:r>
            <a:r>
              <a:rPr lang="ru-RU" sz="2000" dirty="0" smtClean="0"/>
              <a:t> </a:t>
            </a:r>
            <a:r>
              <a:rPr lang="ru-RU" sz="2000" dirty="0"/>
              <a:t>доказывать свою точку зрения;  </a:t>
            </a:r>
          </a:p>
          <a:p>
            <a:r>
              <a:rPr lang="ru-RU" sz="2000" dirty="0" smtClean="0"/>
              <a:t>владеть </a:t>
            </a:r>
            <a:r>
              <a:rPr lang="ru-RU" sz="2000" dirty="0"/>
              <a:t>своим вниманием;  </a:t>
            </a:r>
          </a:p>
          <a:p>
            <a:r>
              <a:rPr lang="ru-RU" sz="2000" dirty="0" smtClean="0"/>
              <a:t>сознательно </a:t>
            </a:r>
            <a:r>
              <a:rPr lang="ru-RU" sz="2000" dirty="0"/>
              <a:t>управлять своей памятью и регулировать ее проявления, владеть рациональными приемами запоминания;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владеть </a:t>
            </a:r>
            <a:r>
              <a:rPr lang="ru-RU" sz="2000" dirty="0"/>
              <a:t>навыками поисковой и исследовательской деятельности  </a:t>
            </a:r>
          </a:p>
          <a:p>
            <a:r>
              <a:rPr lang="ru-RU" sz="2000" dirty="0" smtClean="0"/>
              <a:t>использовать </a:t>
            </a:r>
            <a:r>
              <a:rPr lang="ru-RU" sz="2000" dirty="0"/>
              <a:t>основные приемы мыслительной деятельности; </a:t>
            </a:r>
            <a:endParaRPr lang="ru-RU" sz="2000" dirty="0" smtClean="0"/>
          </a:p>
          <a:p>
            <a:r>
              <a:rPr lang="ru-RU" sz="2000" dirty="0" smtClean="0"/>
              <a:t>самостоятельно </a:t>
            </a:r>
            <a:r>
              <a:rPr lang="ru-RU" sz="2000" dirty="0"/>
              <a:t>мыслить и творчески работать;  </a:t>
            </a:r>
          </a:p>
          <a:p>
            <a:r>
              <a:rPr lang="ru-RU" sz="2000" dirty="0" smtClean="0"/>
              <a:t>владеть </a:t>
            </a:r>
            <a:r>
              <a:rPr lang="ru-RU" sz="2000" dirty="0"/>
              <a:t>нормами нравственных и межличностных отношений.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b="1" dirty="0"/>
              <a:t>Приобретаемые навыки детей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459180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10120731.6kd1b820wq.W6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23" t="4653" r="16904" b="8637"/>
          <a:stretch/>
        </p:blipFill>
        <p:spPr bwMode="auto">
          <a:xfrm>
            <a:off x="-11865" y="2996952"/>
            <a:ext cx="2083634" cy="383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348880"/>
            <a:ext cx="7408333" cy="3450696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- совершенствование и повышение качества знаний и умений учащихся, умений применять их в нестандартных ситуациях; </a:t>
            </a:r>
          </a:p>
          <a:p>
            <a:pPr algn="just"/>
            <a:r>
              <a:rPr lang="ru-RU" sz="2800" dirty="0"/>
              <a:t>- призовые места или дипломы за участие в олимпиадах. </a:t>
            </a:r>
          </a:p>
          <a:p>
            <a:pPr algn="just"/>
            <a:r>
              <a:rPr lang="ru-RU" sz="2800" dirty="0"/>
              <a:t>- развитие общей эрудиции детей, расширение их кругозора; </a:t>
            </a:r>
          </a:p>
          <a:p>
            <a:pPr algn="just"/>
            <a:r>
              <a:rPr lang="ru-RU" sz="2800" dirty="0"/>
              <a:t>- развитие творческого и логического мышления учащихся;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Autofit/>
          </a:bodyPr>
          <a:lstStyle/>
          <a:p>
            <a:r>
              <a:rPr lang="ru-RU" sz="4800" b="1" dirty="0"/>
              <a:t>Прогнозируемые результаты:</a:t>
            </a:r>
            <a:br>
              <a:rPr lang="ru-RU" sz="4800" b="1" dirty="0"/>
            </a:b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232976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9685310"/>
              </p:ext>
            </p:extLst>
          </p:nvPr>
        </p:nvGraphicFramePr>
        <p:xfrm>
          <a:off x="251520" y="1628800"/>
          <a:ext cx="864095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31"/>
                <a:gridCol w="1150694"/>
                <a:gridCol w="2054811"/>
                <a:gridCol w="1150694"/>
                <a:gridCol w="23081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Предмет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Уровень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Результат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Дата проведения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Документы(материалы)подтверждающие результаты (при наличии высоких результатов)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Всероссийская олимпиада школьников по русскому  языку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место, Хабибуллина Р.М., 8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2011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Грамота МУ «ИМЦ»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Всероссийская олимпиада школьников по литературе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место, Салахова Г.Д., 9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2011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Диплом МБУ «ИМЦ»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Всероссийская олимпиада школьников  по русскому  языку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</a:t>
                      </a:r>
                      <a:r>
                        <a:rPr lang="ru-RU" sz="1200" baseline="0" dirty="0" smtClean="0"/>
                        <a:t> место, </a:t>
                      </a:r>
                    </a:p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err="1" smtClean="0"/>
                        <a:t>Закирянова</a:t>
                      </a:r>
                      <a:r>
                        <a:rPr lang="ru-RU" sz="1200" baseline="0" dirty="0" smtClean="0"/>
                        <a:t> Ф.Ф.,</a:t>
                      </a:r>
                    </a:p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 8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2013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Почетная грамота МБУ «ИМЦ»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Республиканская олимпиада школьников по русскому языку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Призер</a:t>
                      </a:r>
                    </a:p>
                    <a:p>
                      <a:pPr algn="ctr"/>
                      <a:r>
                        <a:rPr lang="ru-RU" sz="1200" dirty="0" err="1" smtClean="0"/>
                        <a:t>Закирянова</a:t>
                      </a:r>
                      <a:r>
                        <a:rPr lang="ru-RU" sz="1200" dirty="0" smtClean="0"/>
                        <a:t> Ф.Ф.,</a:t>
                      </a:r>
                    </a:p>
                    <a:p>
                      <a:pPr algn="ctr"/>
                      <a:r>
                        <a:rPr lang="ru-RU" sz="1200" dirty="0" smtClean="0"/>
                        <a:t> 9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Почетная грамота МБУ «ИМЦ»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участия обучающихся в очных предметных олимпиадах </a:t>
            </a:r>
          </a:p>
        </p:txBody>
      </p:sp>
    </p:spTree>
    <p:extLst>
      <p:ext uri="{BB962C8B-B14F-4D97-AF65-F5344CB8AC3E}">
        <p14:creationId xmlns="" xmlns:p14="http://schemas.microsoft.com/office/powerpoint/2010/main" val="317704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участия обучающихся в научно-практических конференциях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3188723"/>
              </p:ext>
            </p:extLst>
          </p:nvPr>
        </p:nvGraphicFramePr>
        <p:xfrm>
          <a:off x="144016" y="1340768"/>
          <a:ext cx="889248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1749896"/>
                <a:gridCol w="1418456"/>
                <a:gridCol w="1872208"/>
                <a:gridCol w="194421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конференции, кем организована, дата проведения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выступления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Уровень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 Документы (материалы) подтверждающие результаты (при наличии высоких результатов)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Республиканская  научно-исследовательская конференция школьников  им. Л.Н.Толстого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«Тургенев и Гоголь» (литературно-историческое исследование)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место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Хабибуллина Л.М.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класс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Диплом </a:t>
                      </a:r>
                      <a:r>
                        <a:rPr lang="en-US" sz="1200" dirty="0" smtClean="0">
                          <a:effectLst/>
                        </a:rPr>
                        <a:t>III</a:t>
                      </a:r>
                      <a:r>
                        <a:rPr lang="ru-RU" sz="1200" dirty="0" smtClean="0">
                          <a:effectLst/>
                        </a:rPr>
                        <a:t> степени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Республиканская научно-практическая конференция школьников им. </a:t>
                      </a:r>
                      <a:r>
                        <a:rPr lang="ru-RU" sz="1200" dirty="0" err="1" smtClean="0">
                          <a:effectLst/>
                        </a:rPr>
                        <a:t>Л.Н.Толстого</a:t>
                      </a:r>
                      <a:r>
                        <a:rPr lang="ru-RU" sz="1200" dirty="0" smtClean="0">
                          <a:effectLst/>
                        </a:rPr>
                        <a:t>,  2012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 err="1" smtClean="0">
                          <a:effectLst/>
                        </a:rPr>
                        <a:t>Чукоккала</a:t>
                      </a:r>
                      <a:r>
                        <a:rPr lang="ru-RU" sz="1200" dirty="0" smtClean="0">
                          <a:effectLst/>
                        </a:rPr>
                        <a:t> из Куоккалы» (по творчеству К.И. Чуковского)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место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Хабибуллина Р.М.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класс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Диплом </a:t>
                      </a:r>
                      <a:r>
                        <a:rPr lang="en-US" sz="1200" dirty="0" smtClean="0">
                          <a:effectLst/>
                        </a:rPr>
                        <a:t>II</a:t>
                      </a:r>
                      <a:r>
                        <a:rPr lang="ru-RU" sz="1200" dirty="0" smtClean="0">
                          <a:effectLst/>
                        </a:rPr>
                        <a:t> степени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</a:rPr>
                        <a:t>IV</a:t>
                      </a:r>
                      <a:r>
                        <a:rPr lang="ru-RU" sz="1200" dirty="0" smtClean="0">
                          <a:effectLst/>
                        </a:rPr>
                        <a:t> республиканская научно-практическая конференция учащихся 5-8 классов «Ломоносовские чтения», 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«Образ крестьянской женщины в литературе»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Республиканский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Участник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Закирянова</a:t>
                      </a:r>
                      <a:r>
                        <a:rPr lang="ru-RU" sz="1200" dirty="0" smtClean="0">
                          <a:effectLst/>
                        </a:rPr>
                        <a:t> Ф.Ф.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класс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Свидетельство участника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Республиканская научно-практическая конференция «Их имена составили славу России»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«О чем рассказала картина»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Республиканский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Закирянова</a:t>
                      </a:r>
                      <a:r>
                        <a:rPr lang="ru-RU" sz="1200" dirty="0" smtClean="0"/>
                        <a:t> Ф.Ф., 9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Сертификат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5721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4351"/>
            <a:ext cx="8352928" cy="3057789"/>
          </a:xfrm>
        </p:spPr>
        <p:txBody>
          <a:bodyPr>
            <a:normAutofit/>
          </a:bodyPr>
          <a:lstStyle/>
          <a:p>
            <a:pPr algn="just"/>
            <a:r>
              <a:rPr lang="ru-RU" sz="3600" i="1" dirty="0"/>
              <a:t>создать условия для выявления, поддержки и развития одаренных </a:t>
            </a:r>
            <a:r>
              <a:rPr lang="ru-RU" sz="3600" i="1" dirty="0" smtClean="0"/>
              <a:t>детей</a:t>
            </a:r>
            <a:r>
              <a:rPr lang="ru-RU" sz="3600" i="1" dirty="0"/>
              <a:t>, их самореализации, профессионального самоопределения в соот­ветствии со способностями.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Цель проекта: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075611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64694186"/>
              </p:ext>
            </p:extLst>
          </p:nvPr>
        </p:nvGraphicFramePr>
        <p:xfrm>
          <a:off x="0" y="1124744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922"/>
                <a:gridCol w="1368152"/>
                <a:gridCol w="3096344"/>
                <a:gridCol w="1152128"/>
                <a:gridCol w="1779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Вид, название мероприятия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проведения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 (материалы) подтверждающие результаты (при наличии  высоких результатов)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«Молодежный филологический чемпионат»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результат в районе, 2 ученика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юных чтецов «Живая классика»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</a:t>
                      </a:r>
                    </a:p>
                    <a:p>
                      <a:pPr algn="ctr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Гардисламова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Р.А.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Лингвистический турнир по русскому языку среди учащихся 5-6 классов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</a:t>
                      </a:r>
                    </a:p>
                    <a:p>
                      <a:pPr algn="ctr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Бадретдинова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Э.,(6 класс),</a:t>
                      </a:r>
                    </a:p>
                    <a:p>
                      <a:pPr algn="ctr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Гардисламова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Р.,( 6 класс),</a:t>
                      </a:r>
                    </a:p>
                    <a:p>
                      <a:pPr algn="ctr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Гайнутдинов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И.(6 класс).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№40 от 25.03.12.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Общероссийский конкурс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Мультитест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место (3 призовых места)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Дипломы учеников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Общероссийский конкурс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Олимпус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место (5призовых мест)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Дипломы лауреатов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Всероссийский конкурс «Живая классика»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муниципальный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Хафизов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Айнур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 класс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Март 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Международный конкурс-игра «Русский медвежонок-2013»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Международный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участников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Сертификаты участника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04064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Результаты участия  обучающихся(воспитанников)в  конкурсах, смотрах, концертах, соревнованиях и др. мероприятиях по предмету </a:t>
            </a:r>
            <a:r>
              <a:rPr lang="ru-RU" sz="2200" b="1" dirty="0" smtClean="0"/>
              <a:t>как </a:t>
            </a:r>
            <a:r>
              <a:rPr lang="ru-RU" sz="2200" b="1" dirty="0"/>
              <a:t>в очной, так и в дистанционной форме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70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6881937"/>
              </p:ext>
            </p:extLst>
          </p:nvPr>
        </p:nvGraphicFramePr>
        <p:xfrm>
          <a:off x="0" y="33919"/>
          <a:ext cx="9144000" cy="704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7922"/>
                <a:gridCol w="1368152"/>
                <a:gridCol w="3096344"/>
                <a:gridCol w="1152128"/>
                <a:gridCol w="1779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Международный конкурс-игра «Русский медвежонок-2013»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Международный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участников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Сертификаты участника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r>
                        <a:rPr lang="ru-RU" sz="1200" baseline="0" dirty="0" smtClean="0"/>
                        <a:t> конкурс сочинений, посвященный Дню учителя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Гардисламова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Р. (9 класс)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Сентябрь 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Почетная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грамота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 конкурс</a:t>
                      </a:r>
                      <a:r>
                        <a:rPr lang="ru-RU" sz="1200" baseline="0" dirty="0" smtClean="0"/>
                        <a:t> чтецов «В созвучье слов живых», посвященный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200-летию со дня рождения </a:t>
                      </a:r>
                      <a:r>
                        <a:rPr lang="ru-RU" sz="1200" baseline="0" dirty="0" err="1" smtClean="0"/>
                        <a:t>М.Ю.Лермонтова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Валиева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Алсу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 класс)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Октябрь 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Сертификат участника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Республиканский</a:t>
                      </a:r>
                      <a:r>
                        <a:rPr lang="ru-RU" sz="1200" baseline="0" dirty="0" smtClean="0"/>
                        <a:t> конкурс детского творчества «Во имя мира на Земле»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Фазлиева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Миляуша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 класс)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Февраль 2015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Благодарственное письмо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Районный конкурс диктантов</a:t>
                      </a:r>
                      <a:r>
                        <a:rPr lang="ru-RU" sz="1200" baseline="0" dirty="0" smtClean="0"/>
                        <a:t> по русскому языку «Кто грамоте горазд, тому не пропасть»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Хафизов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Айнур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 класс)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Март 2015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1303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Районный конкурс видеороликов и презентаций,</a:t>
                      </a:r>
                      <a:r>
                        <a:rPr lang="ru-RU" sz="1200" baseline="0" dirty="0" smtClean="0"/>
                        <a:t> посвященный 70-летию Победы в ВОВ «Этих дней не смолкнет слава»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Гардисламова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Регина ( 9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Апрель 2015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Всероссийский конкурс декламаций «Дети читают стихи»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Российский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Фазлиева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Миляуша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 класс)</a:t>
                      </a: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Май 2015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381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04868"/>
            <a:ext cx="9144000" cy="4353132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выявление одаренных учащихся из числа показавших высокие результаты в ходе учебной деятельности, а также путем анализа результативности учебного труда и методов экспертных оценок учителей и родителей; </a:t>
            </a:r>
          </a:p>
          <a:p>
            <a:pPr lvl="0"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формирование умение учиться как базисной способности саморазвития и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самоизменения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(умения выделять учебную задачу, организовывать свою деятельность во времени, распределять свое внимание и т.д.); </a:t>
            </a:r>
          </a:p>
          <a:p>
            <a:pPr lvl="0"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общей эрудиции детей, расширение их кругозора; </a:t>
            </a:r>
          </a:p>
          <a:p>
            <a:pPr lvl="0"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создание условий одаренным детям для реализации их личных творческих способностей в процессе поисковой деятельности, для их морально-физического и интеллектуального развития; </a:t>
            </a:r>
          </a:p>
          <a:p>
            <a:pPr lvl="0"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стимулирование творческой деятельности одаренных детей; </a:t>
            </a:r>
          </a:p>
          <a:p>
            <a:pPr lvl="0"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творческого и логического мышления учащихся; </a:t>
            </a:r>
          </a:p>
          <a:p>
            <a:pPr lvl="0"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исследовательской позиции ребенка, поддержание активности учащихся.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Задачи Проекта: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141767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667504"/>
              </p:ext>
            </p:extLst>
          </p:nvPr>
        </p:nvGraphicFramePr>
        <p:xfrm>
          <a:off x="51456" y="692696"/>
          <a:ext cx="9073007" cy="61303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48072"/>
                <a:gridCol w="6624736"/>
                <a:gridCol w="1800199"/>
              </a:tblGrid>
              <a:tr h="234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46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нормативных документов и методических рекомендаций.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704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целостной системы поиска, выявления, отбора, обучения, развития одарённых детей с учетом сохранения здоровья и преемственности.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46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списка одарённых учащихся.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ентябрь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январь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234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работы с родителями одарённых детей.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46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работы с одарёнными детьми и подготовки их к конкурсам.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704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и проведение предметных школьных/районных олимпиад учащихся 5-9 классов.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46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Активизация работы по участию детей в международном  конкурсе: «Русский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медвежонок»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46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критических замечаний и предложений по результатам олимпиад с выработкой рекомендаций.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январь-апрель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46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учащихся к участию во Всероссийских дистанционных  олимпиадах,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интеллектуальных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конкурсах.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течение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234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сети занятий по интересам.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  <a:tr h="469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банка методической литературы по работе с одарёнными детьми.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80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работы с одарёнными детьми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28482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338328"/>
            <a:ext cx="5519693" cy="1252728"/>
          </a:xfrm>
        </p:spPr>
        <p:txBody>
          <a:bodyPr>
            <a:noAutofit/>
          </a:bodyPr>
          <a:lstStyle/>
          <a:p>
            <a:r>
              <a:rPr lang="ru-RU" sz="4800" b="1" dirty="0"/>
              <a:t>Направления деятельности: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599" y="2714620"/>
            <a:ext cx="9136275" cy="384750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индивидуальная </a:t>
            </a:r>
            <a:r>
              <a:rPr lang="ru-RU" sz="3200" dirty="0"/>
              <a:t>работа с учащимися;</a:t>
            </a:r>
          </a:p>
          <a:p>
            <a:pPr algn="just"/>
            <a:r>
              <a:rPr lang="ru-RU" sz="3200" dirty="0" smtClean="0"/>
              <a:t>подготовка </a:t>
            </a:r>
            <a:r>
              <a:rPr lang="ru-RU" sz="3200" dirty="0"/>
              <a:t>учащихся к олимпиадам, конкурсам, викторинам школьного, районного, Всероссийского и Международного  уровней;</a:t>
            </a:r>
          </a:p>
          <a:p>
            <a:pPr algn="just"/>
            <a:r>
              <a:rPr lang="ru-RU" sz="3200" dirty="0" smtClean="0"/>
              <a:t>обобщение </a:t>
            </a:r>
            <a:r>
              <a:rPr lang="ru-RU" sz="3200" dirty="0"/>
              <a:t>и систематизация материалов и результатов работы с одаренными детьми.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64800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Методическая работа педагога: </a:t>
            </a:r>
            <a:r>
              <a:rPr lang="ru-RU" dirty="0">
                <a:ea typeface="Times New Roman"/>
                <a:cs typeface="Times New Roman"/>
              </a:rPr>
              <a:t/>
            </a:r>
            <a:br>
              <a:rPr lang="ru-RU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заниматься самообразованием; 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повышать профессиональное мастерство; 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посещать занятия других педагогов; 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участвовать в педагогических чтениях, семинарах, педсоветах, конференциях, заседаниях МО педагогов, 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проводить открытые занятия; 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подбирать материалы и задания к проведению школьных олимпиад; 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проводить занимательно-познавательные мероприятия с учащимися.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4249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2064206"/>
              </p:ext>
            </p:extLst>
          </p:nvPr>
        </p:nvGraphicFramePr>
        <p:xfrm>
          <a:off x="144016" y="1268760"/>
          <a:ext cx="889248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06"/>
                <a:gridCol w="3338718"/>
                <a:gridCol w="1512168"/>
                <a:gridCol w="1152128"/>
                <a:gridCol w="1008112"/>
                <a:gridCol w="1403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Название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часов аудиторных занятий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полученного</a:t>
                      </a:r>
                      <a:r>
                        <a:rPr lang="ru-RU" sz="1400" baseline="0" dirty="0" smtClean="0"/>
                        <a:t> документа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«Конкурентоспособность знаний по русскому языку и</a:t>
                      </a:r>
                      <a:r>
                        <a:rPr lang="ru-RU" sz="1400" baseline="0" dirty="0" smtClean="0"/>
                        <a:t> литературе как качество толерантной коммуникативной личности школьника»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Институт развития образования РТ, </a:t>
                      </a:r>
                      <a:r>
                        <a:rPr lang="ru-RU" sz="1400" dirty="0" err="1" smtClean="0"/>
                        <a:t>г.Казань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22.10.2010-31.10.2010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Удостоверение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«Особенности преподавания русского языка и литературы в ОУ в условиях подготовки к реализации ФГОС ОО нового поколения»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Институт развития образования РТ, </a:t>
                      </a:r>
                      <a:r>
                        <a:rPr lang="ru-RU" sz="1400" dirty="0" err="1" smtClean="0"/>
                        <a:t>г.Казань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30.09.2013-19.10.2013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Удостоверение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Республиканский</a:t>
                      </a:r>
                      <a:r>
                        <a:rPr lang="ru-RU" sz="1400" baseline="0" dirty="0" smtClean="0"/>
                        <a:t> семинар для учителей русского языка и литературы «Проблемный диалога уроках русского языка и литературы»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Институт развития образования РТ,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г.Казань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26.03.2015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Республиканский</a:t>
                      </a:r>
                      <a:r>
                        <a:rPr lang="ru-RU" sz="1400" baseline="0" dirty="0" smtClean="0"/>
                        <a:t> семинар «Многоаспектный анализ текста. Методика подготовки к выполнению заданий с развернутым ответом (ЕГЭ и ОГЭ)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ООО «Издательство «Экзамен», </a:t>
                      </a:r>
                    </a:p>
                    <a:p>
                      <a:pPr algn="ctr"/>
                      <a:r>
                        <a:rPr lang="ru-RU" sz="1400" dirty="0" smtClean="0"/>
                        <a:t>г. Москва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часов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27.03.2015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Повышение профессионального мастерства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980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2344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/>
              <a:t>Проведенные открытые уроки, занятия, мероприятия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3569116"/>
              </p:ext>
            </p:extLst>
          </p:nvPr>
        </p:nvGraphicFramePr>
        <p:xfrm>
          <a:off x="0" y="1268760"/>
          <a:ext cx="910850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195736"/>
                <a:gridCol w="1584176"/>
                <a:gridCol w="4140968"/>
                <a:gridCol w="899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Тема,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класс (группа, курс)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Уровень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Вид, тематика, место проведения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Дата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«Когда изменяемся мы, изменяется мир» (по рассказу А.П. Платонова« Песчаная учительница»),</a:t>
                      </a:r>
                    </a:p>
                    <a:p>
                      <a:pPr algn="ctr"/>
                      <a:r>
                        <a:rPr lang="ru-RU" sz="1200" dirty="0" smtClean="0"/>
                        <a:t>9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Открытый урок  по литературе на районном семинаре заместителей директоров по УВР по теме «Как организовать достижения </a:t>
                      </a:r>
                      <a:r>
                        <a:rPr lang="ru-RU" sz="1200" dirty="0" err="1" smtClean="0"/>
                        <a:t>метапредметных</a:t>
                      </a:r>
                      <a:r>
                        <a:rPr lang="ru-RU" sz="1200" dirty="0" smtClean="0"/>
                        <a:t> результатов обучения» на базе МБОУ «</a:t>
                      </a:r>
                      <a:r>
                        <a:rPr lang="ru-RU" sz="1200" dirty="0" err="1" smtClean="0"/>
                        <a:t>Новокурмашевская</a:t>
                      </a:r>
                      <a:r>
                        <a:rPr lang="ru-RU" sz="1200" dirty="0" smtClean="0"/>
                        <a:t> ООШ»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Март 2013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«Комедия «Ревизор»: русское чиновничество в сатирическом изображении </a:t>
                      </a:r>
                      <a:r>
                        <a:rPr lang="ru-RU" sz="1200" dirty="0" err="1" smtClean="0"/>
                        <a:t>Н.В.Гоголя</a:t>
                      </a:r>
                      <a:r>
                        <a:rPr lang="ru-RU" sz="1200" dirty="0" smtClean="0"/>
                        <a:t>», 8 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Открытый урок по литературе на районном семинаре учителей  русского языка и литературы по теме «Формирование навыков проектно-исследовательской деятельности учащихся как форма повышения интереса учащихся к предмету» на базе МБОУ «</a:t>
                      </a:r>
                      <a:r>
                        <a:rPr lang="ru-RU" sz="1200" dirty="0" err="1" smtClean="0"/>
                        <a:t>Новокурмашевская</a:t>
                      </a:r>
                      <a:r>
                        <a:rPr lang="ru-RU" sz="1200" dirty="0" smtClean="0"/>
                        <a:t> ООШ»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Октябрь 2013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«Осенние праздники русского народа»	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Открытое внеклассное мероприятие на районном семинаре учителей  русского языка и литературы по теме «Формирование навыков проектно-исследовательской деятельности учащихся как форма повышения интереса учащихся к предмету» на базе МБОУ «</a:t>
                      </a:r>
                      <a:r>
                        <a:rPr lang="ru-RU" sz="1200" dirty="0" err="1" smtClean="0"/>
                        <a:t>Новокурмашевская</a:t>
                      </a:r>
                      <a:r>
                        <a:rPr lang="ru-RU" sz="1200" dirty="0" smtClean="0"/>
                        <a:t> ООШ»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Октябрь 2013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Неделя русского языка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Образовательное учреждение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Неделя русского языка, МБОУ «</a:t>
                      </a:r>
                      <a:r>
                        <a:rPr lang="ru-RU" sz="1200" dirty="0" err="1" smtClean="0"/>
                        <a:t>Новокурмашевская</a:t>
                      </a:r>
                      <a:r>
                        <a:rPr lang="ru-RU" sz="1200" dirty="0" smtClean="0"/>
                        <a:t> ООШ»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Декабрь 2012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Лингвистический турнир знатоков русского языка</a:t>
                      </a:r>
                    </a:p>
                    <a:p>
                      <a:pPr algn="ctr"/>
                      <a:r>
                        <a:rPr lang="ru-RU" sz="1200" dirty="0" smtClean="0"/>
                        <a:t>(5-6) классы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Лингвистический турнир знатоков русского языка среди учащихся 5-6 классов</a:t>
                      </a:r>
                    </a:p>
                    <a:p>
                      <a:pPr algn="ctr"/>
                      <a:r>
                        <a:rPr lang="ru-RU" sz="1200" dirty="0" smtClean="0"/>
                        <a:t>МБОУ «</a:t>
                      </a:r>
                      <a:r>
                        <a:rPr lang="ru-RU" sz="1200" dirty="0" err="1" smtClean="0"/>
                        <a:t>Актанышская</a:t>
                      </a:r>
                      <a:r>
                        <a:rPr lang="ru-RU" sz="1200" dirty="0" smtClean="0"/>
                        <a:t> СОШ №1»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Март </a:t>
                      </a:r>
                    </a:p>
                    <a:p>
                      <a:pPr algn="ctr"/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476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0255795"/>
              </p:ext>
            </p:extLst>
          </p:nvPr>
        </p:nvGraphicFramePr>
        <p:xfrm>
          <a:off x="34652" y="1628800"/>
          <a:ext cx="907300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3384376"/>
                <a:gridCol w="864940"/>
                <a:gridCol w="3239516"/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Тема выступления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Уровень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Тема семинара, кем и для кого организован, место проведения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«Когда изменяемся мы, изменяется мир» (по рассказу </a:t>
                      </a:r>
                      <a:r>
                        <a:rPr lang="ru-RU" sz="1200" dirty="0" err="1" smtClean="0">
                          <a:effectLst/>
                        </a:rPr>
                        <a:t>А.П.Платонова</a:t>
                      </a:r>
                      <a:r>
                        <a:rPr lang="ru-RU" sz="1200" dirty="0" smtClean="0">
                          <a:effectLst/>
                        </a:rPr>
                        <a:t> «Песчаная учительница»)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Открытый урок на  районном семинаре заместителей директоров по УВР по теме «Как организовать достижения </a:t>
                      </a:r>
                      <a:r>
                        <a:rPr lang="ru-RU" sz="1200" dirty="0" err="1" smtClean="0">
                          <a:effectLst/>
                        </a:rPr>
                        <a:t>метапредметных</a:t>
                      </a:r>
                      <a:r>
                        <a:rPr lang="ru-RU" sz="1200" dirty="0" smtClean="0">
                          <a:effectLst/>
                        </a:rPr>
                        <a:t> результатов обучения» на базе  МБОУ «</a:t>
                      </a:r>
                      <a:r>
                        <a:rPr lang="ru-RU" sz="1200" dirty="0" err="1" smtClean="0">
                          <a:effectLst/>
                        </a:rPr>
                        <a:t>Новокурмашевская</a:t>
                      </a:r>
                      <a:r>
                        <a:rPr lang="ru-RU" sz="1200" dirty="0" smtClean="0">
                          <a:effectLst/>
                        </a:rPr>
                        <a:t> ООШ»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 Март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2013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«Комедия «Ревизор»: русское чиновничество в сатирическом изображении </a:t>
                      </a:r>
                      <a:r>
                        <a:rPr lang="ru-RU" sz="1200" dirty="0" err="1" smtClean="0">
                          <a:effectLst/>
                        </a:rPr>
                        <a:t>Н.В.Гоголя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Открытый урок на районном  семинаре учителей русского языка и литературы по теме «Формирование навыков проектно-исследовательской деятельности как форма повышения интереса учащихся к предмету» на базе МБОУ «</a:t>
                      </a:r>
                      <a:r>
                        <a:rPr lang="ru-RU" sz="1200" dirty="0" err="1" smtClean="0">
                          <a:effectLst/>
                        </a:rPr>
                        <a:t>Новокурмашевская</a:t>
                      </a:r>
                      <a:r>
                        <a:rPr lang="ru-RU" sz="1200" dirty="0" smtClean="0">
                          <a:effectLst/>
                        </a:rPr>
                        <a:t> ООШ»   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Октябрь 2013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«Осенние праздники русского народа»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Районный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Открытое внеклассное мероприятие на районном  семинаре учителей русского языка и литературы по теме «Формирование навыков проектно-исследовательской деятельности учащихся  как форма повышения интереса учащихся к предмету» на базе МБОУ «</a:t>
                      </a:r>
                      <a:r>
                        <a:rPr lang="ru-RU" sz="1200" dirty="0" err="1" smtClean="0">
                          <a:effectLst/>
                        </a:rPr>
                        <a:t>Новокурмашевская</a:t>
                      </a:r>
                      <a:r>
                        <a:rPr lang="ru-RU" sz="1200" dirty="0" smtClean="0">
                          <a:effectLst/>
                        </a:rPr>
                        <a:t> ООШ»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Октябрь 2013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19" y="235287"/>
            <a:ext cx="8640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Проведение семинаров, 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в них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247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523</TotalTime>
  <Words>2018</Words>
  <Application>Microsoft Office PowerPoint</Application>
  <PresentationFormat>Экран (4:3)</PresentationFormat>
  <Paragraphs>389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Исполнительная</vt:lpstr>
      <vt:lpstr>Работа с одаренными детьми</vt:lpstr>
      <vt:lpstr>Цель проекта:</vt:lpstr>
      <vt:lpstr>Задачи Проекта:</vt:lpstr>
      <vt:lpstr>План работы с одарёнными детьми </vt:lpstr>
      <vt:lpstr>Направления деятельности:</vt:lpstr>
      <vt:lpstr>Методическая работа педагога:  </vt:lpstr>
      <vt:lpstr>Повышение профессионального мастерства</vt:lpstr>
      <vt:lpstr>Проведенные открытые уроки, занятия, мероприятия</vt:lpstr>
      <vt:lpstr>Слайд 9</vt:lpstr>
      <vt:lpstr>Слайд 10</vt:lpstr>
      <vt:lpstr>Методические публикации</vt:lpstr>
      <vt:lpstr>Результаты участия в конкурсах (конкурс в рамках реализации приоритетного национального проекта «Образование», конкурсы профессионального мастерства, методические конкурсы и др.) </vt:lpstr>
      <vt:lpstr>Слайд 13</vt:lpstr>
      <vt:lpstr>Слайд 14</vt:lpstr>
      <vt:lpstr>Формы работы  с одаренными учащимися</vt:lpstr>
      <vt:lpstr>Приобретаемые навыки детей </vt:lpstr>
      <vt:lpstr>Прогнозируемые результаты: </vt:lpstr>
      <vt:lpstr>Результаты участия обучающихся в очных предметных олимпиадах </vt:lpstr>
      <vt:lpstr>Результаты участия обучающихся в научно-практических конференциях</vt:lpstr>
      <vt:lpstr>Результаты участия  обучающихся(воспитанников)в  конкурсах, смотрах, концертах, соревнованиях и др. мероприятиях по предмету как в очной, так и в дистанционной форме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Илсояр</dc:creator>
  <cp:lastModifiedBy>Марат</cp:lastModifiedBy>
  <cp:revision>54</cp:revision>
  <dcterms:created xsi:type="dcterms:W3CDTF">2015-04-19T09:36:58Z</dcterms:created>
  <dcterms:modified xsi:type="dcterms:W3CDTF">2016-01-09T14:45:30Z</dcterms:modified>
</cp:coreProperties>
</file>