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7" r:id="rId3"/>
    <p:sldId id="258" r:id="rId4"/>
    <p:sldId id="259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26F966-BC60-4C20-B98C-0E2EBDF1926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54510-EE76-4913-9F61-8CBB0DD187C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37973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Создание комфортных условий при переходе </a:t>
            </a:r>
            <a:r>
              <a:rPr lang="ru-RU" sz="4000" b="1" dirty="0" smtClean="0"/>
              <a:t>учащихся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 из начального звена в среднее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2" descr="C:\Documents and Settings\Наталья\Мои документы\Мои рисунки\centerimg_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81439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Негативные проявления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515220" cy="4883153"/>
          </a:xfrm>
        </p:spPr>
        <p:txBody>
          <a:bodyPr/>
          <a:lstStyle/>
          <a:p>
            <a:r>
              <a:rPr lang="ru-RU" i="1" dirty="0"/>
              <a:t>Снижение интереса к </a:t>
            </a:r>
            <a:r>
              <a:rPr lang="ru-RU" i="1" dirty="0" smtClean="0"/>
              <a:t>учебе</a:t>
            </a:r>
          </a:p>
          <a:p>
            <a:r>
              <a:rPr lang="ru-RU" i="1" dirty="0"/>
              <a:t>Снижение </a:t>
            </a:r>
            <a:r>
              <a:rPr lang="ru-RU" i="1" dirty="0" smtClean="0"/>
              <a:t>успеваемости</a:t>
            </a:r>
            <a:endParaRPr lang="ru-RU" dirty="0"/>
          </a:p>
          <a:p>
            <a:r>
              <a:rPr lang="ru-RU" i="1" dirty="0"/>
              <a:t>Напряженные отношения между </a:t>
            </a:r>
            <a:r>
              <a:rPr lang="ru-RU" i="1" dirty="0" smtClean="0"/>
              <a:t>детьми</a:t>
            </a:r>
          </a:p>
          <a:p>
            <a:r>
              <a:rPr lang="ru-RU" i="1" dirty="0" smtClean="0"/>
              <a:t>Повышенная тревожность</a:t>
            </a:r>
            <a:r>
              <a:rPr lang="ru-RU" dirty="0" smtClean="0"/>
              <a:t> </a:t>
            </a:r>
          </a:p>
          <a:p>
            <a:r>
              <a:rPr lang="ru-RU" i="1" dirty="0"/>
              <a:t>Непредсказуемые </a:t>
            </a:r>
            <a:r>
              <a:rPr lang="ru-RU" i="1" dirty="0" smtClean="0"/>
              <a:t>реакции</a:t>
            </a:r>
          </a:p>
          <a:p>
            <a:r>
              <a:rPr lang="ru-RU" i="1" dirty="0"/>
              <a:t>Отстранение от </a:t>
            </a:r>
            <a:r>
              <a:rPr lang="ru-RU" i="1" dirty="0" smtClean="0"/>
              <a:t>взрослых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4" name="Picture 2" descr="C:\Users\User\AppData\Local\Temp\Rar$DIa0.185\ucos56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857760"/>
            <a:ext cx="257176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Факторы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Смена учителя</a:t>
            </a:r>
          </a:p>
          <a:p>
            <a:r>
              <a:rPr lang="ru-RU" i="1" dirty="0"/>
              <a:t>Много </a:t>
            </a:r>
            <a:r>
              <a:rPr lang="ru-RU" i="1" dirty="0" smtClean="0"/>
              <a:t>учителей</a:t>
            </a:r>
          </a:p>
          <a:p>
            <a:r>
              <a:rPr lang="ru-RU" i="1" dirty="0" smtClean="0"/>
              <a:t>Новые предметы</a:t>
            </a:r>
            <a:endParaRPr lang="ru-RU" dirty="0" smtClean="0"/>
          </a:p>
          <a:p>
            <a:r>
              <a:rPr lang="ru-RU" i="1" dirty="0" smtClean="0"/>
              <a:t>Новые требования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 descr="C:\Users\User\AppData\Local\Temp\Rar$DIa0.694\sait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14752"/>
            <a:ext cx="3571900" cy="251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педагогического коллектива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686700" cy="45545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Выявить те изменения в жизни ребенка, которые необходимо смягчить, сделать более плавными для обеспечения переходного периода </a:t>
            </a:r>
            <a:r>
              <a:rPr lang="ru-RU" dirty="0" smtClean="0"/>
              <a:t>.</a:t>
            </a:r>
          </a:p>
          <a:p>
            <a:r>
              <a:rPr lang="ru-RU" dirty="0"/>
              <a:t>Обеспечить преемственность в развитии </a:t>
            </a:r>
            <a:r>
              <a:rPr lang="ru-RU" dirty="0" err="1"/>
              <a:t>общеучебных</a:t>
            </a:r>
            <a:r>
              <a:rPr lang="ru-RU" dirty="0"/>
              <a:t> умений, навыков и способов </a:t>
            </a:r>
            <a:r>
              <a:rPr lang="ru-RU" dirty="0" smtClean="0"/>
              <a:t>деятельности.</a:t>
            </a:r>
          </a:p>
          <a:p>
            <a:r>
              <a:rPr lang="ru-RU" dirty="0"/>
              <a:t>Создать эмоциональную обстановку в классе, близкой к начальной </a:t>
            </a:r>
            <a:r>
              <a:rPr lang="ru-RU" dirty="0" smtClean="0"/>
              <a:t>школе.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ВАШ РЕБЕНОК – </a:t>
            </a:r>
            <a:r>
              <a:rPr lang="ru-RU" b="1" dirty="0" smtClean="0"/>
              <a:t>УЧЕНИК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r>
              <a:rPr lang="ru-RU" dirty="0"/>
              <a:t>Ежедневно интересуйтесь школьными делами </a:t>
            </a:r>
            <a:r>
              <a:rPr lang="ru-RU" dirty="0" smtClean="0"/>
              <a:t>детей.</a:t>
            </a:r>
          </a:p>
          <a:p>
            <a:r>
              <a:rPr lang="ru-RU" dirty="0"/>
              <a:t>Не скупитесь на </a:t>
            </a:r>
            <a:r>
              <a:rPr lang="ru-RU" dirty="0" smtClean="0"/>
              <a:t>похвалу.</a:t>
            </a:r>
          </a:p>
          <a:p>
            <a:r>
              <a:rPr lang="ru-RU" dirty="0"/>
              <a:t>Не запугивайте ребенка</a:t>
            </a:r>
            <a:r>
              <a:rPr lang="ru-RU" dirty="0" smtClean="0"/>
              <a:t>.</a:t>
            </a:r>
          </a:p>
          <a:p>
            <a:r>
              <a:rPr lang="ru-RU" dirty="0"/>
              <a:t>Принимайте участие в жизни класса и школы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Оказывайте поддержку в выполнении домашнего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615262" cy="51974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 </a:t>
            </a:r>
            <a:r>
              <a:rPr lang="ru-RU" dirty="0"/>
              <a:t>выполняйте за </a:t>
            </a:r>
            <a:r>
              <a:rPr lang="ru-RU" dirty="0" smtClean="0"/>
              <a:t>ребенка домашнее задание, </a:t>
            </a:r>
            <a:r>
              <a:rPr lang="ru-RU" dirty="0"/>
              <a:t>просто оказывайте </a:t>
            </a:r>
            <a:r>
              <a:rPr lang="ru-RU" dirty="0" smtClean="0"/>
              <a:t>поддержку.</a:t>
            </a:r>
          </a:p>
          <a:p>
            <a:r>
              <a:rPr lang="ru-RU" dirty="0"/>
              <a:t>Не принуждайте детей работать на «оценку</a:t>
            </a:r>
            <a:r>
              <a:rPr lang="ru-RU" dirty="0" smtClean="0"/>
              <a:t>».</a:t>
            </a:r>
          </a:p>
          <a:p>
            <a:r>
              <a:rPr lang="ru-RU" dirty="0"/>
              <a:t>Обеспечьте своему ребенку соблюдение оптимального для этого возраста режима </a:t>
            </a:r>
            <a:r>
              <a:rPr lang="ru-RU" dirty="0" smtClean="0"/>
              <a:t>дня.</a:t>
            </a:r>
          </a:p>
          <a:p>
            <a:r>
              <a:rPr lang="ru-RU" dirty="0"/>
              <a:t>Создайте ребенку эмоциональный комфорт </a:t>
            </a:r>
            <a:r>
              <a:rPr lang="ru-RU" dirty="0" smtClean="0"/>
              <a:t>дома.</a:t>
            </a:r>
          </a:p>
          <a:p>
            <a:r>
              <a:rPr lang="ru-RU" dirty="0"/>
              <a:t>Радуйтесь </a:t>
            </a:r>
            <a:r>
              <a:rPr lang="ru-RU" dirty="0" smtClean="0"/>
              <a:t>достижениям </a:t>
            </a:r>
            <a:r>
              <a:rPr lang="ru-RU" dirty="0"/>
              <a:t>своего ребенка.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358214" cy="4625989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  Лучше всего трудности преодолеваются, когда ученики, учителя и родители –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друзья </a:t>
            </a:r>
            <a:r>
              <a:rPr lang="ru-RU" dirty="0"/>
              <a:t>и единомышленники. </a:t>
            </a:r>
          </a:p>
        </p:txBody>
      </p:sp>
      <p:pic>
        <p:nvPicPr>
          <p:cNvPr id="5" name="Picture 149" descr="C:\Program Files\Microsoft Office\Clipart\WebArt\bd13738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435771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</a:t>
            </a: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158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Создание комфортных условий при переходе учащихся  из начального звена в среднее </vt:lpstr>
      <vt:lpstr>Негативные проявления </vt:lpstr>
      <vt:lpstr>Факторы  </vt:lpstr>
      <vt:lpstr>Задачи педагогического коллектива</vt:lpstr>
      <vt:lpstr>ВАШ РЕБЕНОК – УЧЕНИК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комфортных условий при переходе учащихся  из начального звена в среднее</dc:title>
  <dc:creator>User</dc:creator>
  <cp:lastModifiedBy>3</cp:lastModifiedBy>
  <cp:revision>11</cp:revision>
  <dcterms:created xsi:type="dcterms:W3CDTF">2013-03-29T15:27:04Z</dcterms:created>
  <dcterms:modified xsi:type="dcterms:W3CDTF">2013-03-30T02:41:40Z</dcterms:modified>
</cp:coreProperties>
</file>