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300" r:id="rId2"/>
    <p:sldId id="261" r:id="rId3"/>
    <p:sldId id="259" r:id="rId4"/>
    <p:sldId id="315" r:id="rId5"/>
    <p:sldId id="316" r:id="rId6"/>
    <p:sldId id="317" r:id="rId7"/>
    <p:sldId id="318" r:id="rId8"/>
    <p:sldId id="356" r:id="rId9"/>
    <p:sldId id="278" r:id="rId10"/>
    <p:sldId id="35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14441F"/>
    <a:srgbClr val="006600"/>
    <a:srgbClr val="333300"/>
    <a:srgbClr val="081000"/>
    <a:srgbClr val="35D7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06" autoAdjust="0"/>
    <p:restoredTop sz="86767" autoAdjust="0"/>
  </p:normalViewPr>
  <p:slideViewPr>
    <p:cSldViewPr>
      <p:cViewPr varScale="1">
        <p:scale>
          <a:sx n="63" d="100"/>
          <a:sy n="63" d="100"/>
        </p:scale>
        <p:origin x="-13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72154-A8C2-4FA9-9380-942B5A98A37B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5AB11-F554-45EC-B12D-6CAA32824E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00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5AB11-F554-45EC-B12D-6CAA32824EB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77DE-B2EA-49D2-A688-3C26A60A126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D089-2216-484F-B28F-9EE853E3C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77DE-B2EA-49D2-A688-3C26A60A126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D089-2216-484F-B28F-9EE853E3C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77DE-B2EA-49D2-A688-3C26A60A126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D089-2216-484F-B28F-9EE853E3C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77DE-B2EA-49D2-A688-3C26A60A126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D089-2216-484F-B28F-9EE853E3C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77DE-B2EA-49D2-A688-3C26A60A126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D089-2216-484F-B28F-9EE853E3C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77DE-B2EA-49D2-A688-3C26A60A126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D089-2216-484F-B28F-9EE853E3C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77DE-B2EA-49D2-A688-3C26A60A126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D089-2216-484F-B28F-9EE853E3C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77DE-B2EA-49D2-A688-3C26A60A126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D089-2216-484F-B28F-9EE853E3C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77DE-B2EA-49D2-A688-3C26A60A126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D089-2216-484F-B28F-9EE853E3C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77DE-B2EA-49D2-A688-3C26A60A126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D089-2216-484F-B28F-9EE853E3C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77DE-B2EA-49D2-A688-3C26A60A126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3DD089-2216-484F-B28F-9EE853E3C8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2377DE-B2EA-49D2-A688-3C26A60A126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3DD089-2216-484F-B28F-9EE853E3C87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www.standart.edu.r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1-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51189" y="0"/>
            <a:ext cx="9495189" cy="704721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572000" y="1285860"/>
            <a:ext cx="42062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Из опыта работы зам.директора по УВР  </a:t>
            </a:r>
            <a:r>
              <a:rPr lang="ru-RU" dirty="0" err="1" smtClean="0"/>
              <a:t>Пигаревой</a:t>
            </a:r>
            <a:r>
              <a:rPr lang="ru-RU" dirty="0" smtClean="0"/>
              <a:t> Е.В.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285992"/>
            <a:ext cx="31432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57356" y="2357430"/>
            <a:ext cx="671517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Современные технологии управления в образовании</a:t>
            </a:r>
            <a:r>
              <a:rPr lang="ru-RU" sz="3600" dirty="0" smtClean="0"/>
              <a:t>: </a:t>
            </a:r>
            <a:r>
              <a:rPr lang="ru-RU" sz="3200" dirty="0" smtClean="0"/>
              <a:t>активные формы </a:t>
            </a:r>
            <a:br>
              <a:rPr lang="ru-RU" sz="3200" dirty="0" smtClean="0"/>
            </a:br>
            <a:r>
              <a:rPr lang="ru-RU" sz="3200" dirty="0" smtClean="0"/>
              <a:t>методической работы в школе</a:t>
            </a:r>
            <a:r>
              <a:rPr lang="ru-RU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14441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endParaRPr lang="ru-RU" sz="32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14441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9058" y="4214818"/>
            <a:ext cx="48577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</a:t>
            </a:r>
          </a:p>
          <a:p>
            <a:r>
              <a:rPr lang="ru-RU" dirty="0" err="1" smtClean="0"/>
              <a:t>Грибовка</a:t>
            </a:r>
            <a:r>
              <a:rPr lang="ru-RU" dirty="0" smtClean="0"/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426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071546"/>
            <a:ext cx="7851648" cy="14287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Спасибо за внимание!</a:t>
            </a:r>
            <a:br>
              <a:rPr lang="ru-RU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2200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BrowalliaUPC" pitchFamily="34" charset="-34"/>
              </a:rPr>
              <a:t>Скажи мне – и я забуду;</a:t>
            </a:r>
            <a:br>
              <a:rPr lang="ru-RU" sz="2200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BrowalliaUPC" pitchFamily="34" charset="-34"/>
              </a:rPr>
            </a:br>
            <a:r>
              <a:rPr lang="ru-RU" sz="2200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BrowalliaUPC" pitchFamily="34" charset="-34"/>
              </a:rPr>
              <a:t>Покажи мне – и я запомню;</a:t>
            </a:r>
            <a:br>
              <a:rPr lang="ru-RU" sz="2200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BrowalliaUPC" pitchFamily="34" charset="-34"/>
              </a:rPr>
            </a:br>
            <a:r>
              <a:rPr lang="ru-RU" sz="2200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BrowalliaUPC" pitchFamily="34" charset="-34"/>
              </a:rPr>
              <a:t>Дай сделать – и я пойму.</a:t>
            </a:r>
            <a:br>
              <a:rPr lang="ru-RU" sz="2200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BrowalliaUPC" pitchFamily="34" charset="-34"/>
              </a:rPr>
            </a:br>
            <a:r>
              <a:rPr lang="ru-RU" sz="2200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(китайская пословица)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C:\Documents and Settings\UserXP\Рабочий стол\SAM_019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214686"/>
            <a:ext cx="4714908" cy="3040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-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pic>
        <p:nvPicPr>
          <p:cNvPr id="5" name="Содержимое 3" descr="1-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-285776"/>
            <a:ext cx="9143999" cy="714377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331640" y="0"/>
            <a:ext cx="73123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50800"/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Национальная образовательная инициатива  </a:t>
            </a:r>
          </a:p>
          <a:p>
            <a:pPr algn="ctr"/>
            <a:r>
              <a:rPr lang="ru-RU" sz="2000" b="1" dirty="0" smtClean="0">
                <a:ln w="50800"/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«Наша новая школа»: </a:t>
            </a:r>
          </a:p>
          <a:p>
            <a:pPr algn="ctr"/>
            <a:endParaRPr lang="ru-RU" sz="2000" b="1" dirty="0">
              <a:ln w="50800"/>
              <a:solidFill>
                <a:schemeClr val="accent3">
                  <a:lumMod val="50000"/>
                </a:schemeClr>
              </a:solidFill>
              <a:latin typeface="Constantia" pitchFamily="18" charset="0"/>
            </a:endParaRPr>
          </a:p>
          <a:p>
            <a:pPr algn="ctr"/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1680" y="285728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latin typeface="Constantia" pitchFamily="18" charset="0"/>
            </a:endParaRPr>
          </a:p>
          <a:p>
            <a:endParaRPr lang="ru-RU" sz="2400" b="1" dirty="0" smtClean="0">
              <a:solidFill>
                <a:schemeClr val="accent3">
                  <a:lumMod val="50000"/>
                </a:schemeClr>
              </a:solidFill>
              <a:latin typeface="Constantia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642918"/>
            <a:ext cx="7715304" cy="712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dirty="0" smtClean="0"/>
              <a:t>            </a:t>
            </a:r>
          </a:p>
          <a:p>
            <a:pPr marL="609600" indent="-609600" algn="just">
              <a:lnSpc>
                <a:spcPct val="80000"/>
              </a:lnSpc>
            </a:pPr>
            <a:r>
              <a:rPr lang="ru-RU" sz="2000" dirty="0" smtClean="0"/>
              <a:t>            «В школе должны быть созданы кадровые, материально-технические и другие условия, обеспечивающие развитие образовательной инфраструктуры в соответствии с требованиями времени.  Новая школа - это центр взаимодействия как с родителями и местным сообществом, так и с учреждениями культуры, здравоохранения, спорта, досуга, другими организациями социальной сферы…»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ru-RU" sz="2000" dirty="0" smtClean="0"/>
          </a:p>
          <a:p>
            <a:pPr marL="609600" indent="-609600">
              <a:lnSpc>
                <a:spcPct val="80000"/>
              </a:lnSpc>
            </a:pPr>
            <a:r>
              <a:rPr lang="ru-RU" sz="2000" dirty="0" smtClean="0"/>
              <a:t>                             </a:t>
            </a:r>
          </a:p>
          <a:p>
            <a:pPr marL="609600" indent="-609600">
              <a:lnSpc>
                <a:spcPct val="80000"/>
              </a:lnSpc>
            </a:pPr>
            <a:r>
              <a:rPr lang="ru-RU" dirty="0" smtClean="0"/>
              <a:t>                                     </a:t>
            </a:r>
          </a:p>
          <a:p>
            <a:pPr marL="609600" indent="-609600">
              <a:lnSpc>
                <a:spcPct val="80000"/>
              </a:lnSpc>
            </a:pPr>
            <a:endParaRPr lang="ru-RU" dirty="0" smtClean="0"/>
          </a:p>
          <a:p>
            <a:pPr marL="609600" indent="-609600">
              <a:lnSpc>
                <a:spcPct val="80000"/>
              </a:lnSpc>
            </a:pPr>
            <a:endParaRPr lang="ru-RU" dirty="0" smtClean="0"/>
          </a:p>
          <a:p>
            <a:pPr marL="609600" indent="-609600">
              <a:lnSpc>
                <a:spcPct val="80000"/>
              </a:lnSpc>
            </a:pPr>
            <a:endParaRPr lang="ru-RU" dirty="0" smtClean="0"/>
          </a:p>
          <a:p>
            <a:pPr marL="609600" indent="-609600">
              <a:lnSpc>
                <a:spcPct val="80000"/>
              </a:lnSpc>
            </a:pPr>
            <a:endParaRPr lang="ru-RU" dirty="0" smtClean="0"/>
          </a:p>
          <a:p>
            <a:pPr marL="609600" indent="-609600">
              <a:lnSpc>
                <a:spcPct val="80000"/>
              </a:lnSpc>
            </a:pPr>
            <a:r>
              <a:rPr lang="ru-RU" dirty="0" smtClean="0"/>
              <a:t>                      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dirty="0" smtClean="0"/>
              <a:t>                   Направления работы: 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dirty="0" smtClean="0"/>
              <a:t>            «…Передача ответственности за уровень профессионализма      педагога   директору образовательного учреждения…»</a:t>
            </a:r>
          </a:p>
          <a:p>
            <a:pPr marL="609600" indent="-609600">
              <a:lnSpc>
                <a:spcPct val="80000"/>
              </a:lnSpc>
            </a:pPr>
            <a:endParaRPr lang="ru-RU" sz="2000" dirty="0" smtClean="0"/>
          </a:p>
          <a:p>
            <a:pPr marL="609600" indent="-609600">
              <a:lnSpc>
                <a:spcPct val="80000"/>
              </a:lnSpc>
            </a:pPr>
            <a:r>
              <a:rPr lang="ru-RU" sz="2000" b="1" dirty="0" smtClean="0">
                <a:solidFill>
                  <a:srgbClr val="77777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</a:p>
          <a:p>
            <a:pPr marL="609600" indent="-609600">
              <a:lnSpc>
                <a:spcPct val="80000"/>
              </a:lnSpc>
            </a:pPr>
            <a:endParaRPr lang="ru-RU" sz="2000" b="1" dirty="0" smtClean="0">
              <a:solidFill>
                <a:srgbClr val="77777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ru-RU" sz="2000" b="1" dirty="0" smtClean="0">
                <a:solidFill>
                  <a:srgbClr val="77777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                       </a:t>
            </a:r>
          </a:p>
          <a:p>
            <a:pPr marL="609600" indent="-609600">
              <a:lnSpc>
                <a:spcPct val="80000"/>
              </a:lnSpc>
            </a:pPr>
            <a:endParaRPr lang="ru-RU" sz="2000" b="1" dirty="0" smtClean="0">
              <a:solidFill>
                <a:srgbClr val="77777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 marL="609600" indent="-609600">
              <a:lnSpc>
                <a:spcPct val="80000"/>
              </a:lnSpc>
            </a:pP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2" name="Picture 3" descr="OurNewScho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76"/>
            <a:ext cx="150019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stand_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3214686"/>
            <a:ext cx="250033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-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Прямоугольник 3"/>
          <p:cNvSpPr/>
          <p:nvPr/>
        </p:nvSpPr>
        <p:spPr>
          <a:xfrm>
            <a:off x="1624902" y="214291"/>
            <a:ext cx="517776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14441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АКТУАЛЬНОСТЬ</a:t>
            </a:r>
          </a:p>
          <a:p>
            <a:pPr algn="ctr"/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14441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714356"/>
            <a:ext cx="7643866" cy="582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95288">
              <a:spcBef>
                <a:spcPts val="600"/>
              </a:spcBef>
              <a:tabLst>
                <a:tab pos="6151563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dirty="0" smtClean="0">
                <a:solidFill>
                  <a:srgbClr val="000000"/>
                </a:solidFill>
              </a:rPr>
              <a:t> Недостатки и проблемы в методической работе педагога:</a:t>
            </a:r>
          </a:p>
          <a:p>
            <a:pPr indent="395288">
              <a:spcBef>
                <a:spcPts val="600"/>
              </a:spcBef>
              <a:buFont typeface="Wingdings" pitchFamily="2" charset="2"/>
              <a:buChar char="§"/>
              <a:tabLst>
                <a:tab pos="6151563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dirty="0" smtClean="0">
                <a:solidFill>
                  <a:srgbClr val="000000"/>
                </a:solidFill>
              </a:rPr>
              <a:t>низкая мотивация на развитие  </a:t>
            </a:r>
          </a:p>
          <a:p>
            <a:pPr indent="395288">
              <a:spcBef>
                <a:spcPts val="600"/>
              </a:spcBef>
              <a:buFont typeface="Wingdings" pitchFamily="2" charset="2"/>
              <a:buChar char="§"/>
              <a:tabLst>
                <a:tab pos="6151563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dirty="0" smtClean="0">
                <a:solidFill>
                  <a:srgbClr val="000000"/>
                </a:solidFill>
              </a:rPr>
              <a:t>неготовность к самостоятельному педагогическому исследованию</a:t>
            </a:r>
          </a:p>
          <a:p>
            <a:pPr indent="395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  <a:tabLst>
                <a:tab pos="6151563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dirty="0" smtClean="0">
                <a:solidFill>
                  <a:srgbClr val="000000"/>
                </a:solidFill>
              </a:rPr>
              <a:t>отсутствие времени для самообразования и повышения квалификации</a:t>
            </a:r>
          </a:p>
          <a:p>
            <a:pPr indent="395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  <a:tabLst>
                <a:tab pos="6151563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dirty="0" smtClean="0">
                <a:solidFill>
                  <a:srgbClr val="000000"/>
                </a:solidFill>
              </a:rPr>
              <a:t>недостаточные  возможности для саморазвития  в  сельской территории </a:t>
            </a:r>
          </a:p>
          <a:p>
            <a:pPr indent="395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  <a:tabLst>
                <a:tab pos="6151563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u="sng" dirty="0" smtClean="0">
                <a:solidFill>
                  <a:srgbClr val="000000"/>
                </a:solidFill>
              </a:rPr>
              <a:t>отчётность в реализации программ и планов, реализуемых в течение учебного года</a:t>
            </a:r>
          </a:p>
          <a:p>
            <a:pPr indent="395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  <a:tabLst>
                <a:tab pos="6151563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u="sng" dirty="0" smtClean="0">
                <a:solidFill>
                  <a:srgbClr val="000000"/>
                </a:solidFill>
              </a:rPr>
              <a:t>несогласованность в организации деятельности и реализации задач различных структур села (сельский совет, клуб, библиотека)</a:t>
            </a:r>
          </a:p>
          <a:p>
            <a:pPr indent="395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  <a:tabLst>
                <a:tab pos="6151563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dirty="0" smtClean="0">
                <a:solidFill>
                  <a:srgbClr val="000000"/>
                </a:solidFill>
              </a:rPr>
              <a:t>недостаточное разнообразие использования активных форм методической работы</a:t>
            </a:r>
          </a:p>
          <a:p>
            <a:pPr indent="39528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  <a:tabLst>
                <a:tab pos="6151563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4" descr="1-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43866" cy="1797040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2700" b="1" dirty="0" smtClean="0">
                <a:solidFill>
                  <a:schemeClr val="accent4">
                    <a:lumMod val="50000"/>
                  </a:schemeClr>
                </a:solidFill>
              </a:rPr>
              <a:t>Цель: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педагогического мастерства каждого педагога и педагогического коллектива </a:t>
            </a:r>
            <a:r>
              <a:rPr lang="ru-RU" sz="27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целом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071678"/>
            <a:ext cx="7258072" cy="457203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Задачи: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 smtClean="0"/>
          </a:p>
          <a:p>
            <a:pPr>
              <a:lnSpc>
                <a:spcPct val="90000"/>
              </a:lnSpc>
            </a:pPr>
            <a:r>
              <a:rPr lang="ru-RU" sz="2200" dirty="0" smtClean="0"/>
              <a:t>внедрение активных форм методической работы, как необходимость нового качества формируемых в ее процессе      профессионально-личностных характеристик, профессиональной самоорганизации и ключевых компетенций</a:t>
            </a:r>
          </a:p>
          <a:p>
            <a:pPr>
              <a:lnSpc>
                <a:spcPct val="90000"/>
              </a:lnSpc>
            </a:pPr>
            <a:r>
              <a:rPr lang="ru-RU" sz="2200" dirty="0" smtClean="0"/>
              <a:t>коллективное выделение проблем</a:t>
            </a:r>
          </a:p>
          <a:p>
            <a:pPr>
              <a:lnSpc>
                <a:spcPct val="90000"/>
              </a:lnSpc>
            </a:pPr>
            <a:r>
              <a:rPr lang="ru-RU" sz="2200" dirty="0" smtClean="0"/>
              <a:t>совместное  решение задач </a:t>
            </a:r>
          </a:p>
          <a:p>
            <a:pPr>
              <a:lnSpc>
                <a:spcPct val="90000"/>
              </a:lnSpc>
            </a:pPr>
            <a:r>
              <a:rPr lang="ru-RU" sz="2200" dirty="0" smtClean="0"/>
              <a:t>овладение методикой составления и защиты проекта</a:t>
            </a:r>
          </a:p>
          <a:p>
            <a:pPr>
              <a:lnSpc>
                <a:spcPct val="90000"/>
              </a:lnSpc>
            </a:pPr>
            <a:r>
              <a:rPr lang="ru-RU" sz="2200" dirty="0" smtClean="0"/>
              <a:t>вовлечение всех участников (педагоги, глава </a:t>
            </a:r>
            <a:r>
              <a:rPr lang="ru-RU" sz="2200" dirty="0" err="1" smtClean="0"/>
              <a:t>с\с</a:t>
            </a:r>
            <a:r>
              <a:rPr lang="ru-RU" sz="2200" dirty="0" smtClean="0"/>
              <a:t>, директор центра культуры, библиотекарь) в совместное управленческое и социально-педагогическое проектирование и  планирование </a:t>
            </a:r>
          </a:p>
          <a:p>
            <a:pPr>
              <a:lnSpc>
                <a:spcPct val="90000"/>
              </a:lnSpc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4" descr="1-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704088"/>
            <a:ext cx="7472386" cy="51538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/>
              <a:t>Этапы работы: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i="1" dirty="0" smtClean="0"/>
              <a:t>1 этап: подготовительный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- анализ проблем </a:t>
            </a:r>
            <a:br>
              <a:rPr lang="ru-RU" sz="2700" dirty="0" smtClean="0"/>
            </a:br>
            <a:r>
              <a:rPr lang="ru-RU" sz="2700" dirty="0" smtClean="0"/>
              <a:t>- определение рассматриваемых вопросов</a:t>
            </a:r>
            <a:br>
              <a:rPr lang="ru-RU" sz="2700" dirty="0" smtClean="0"/>
            </a:br>
            <a:r>
              <a:rPr lang="ru-RU" sz="2700" dirty="0" smtClean="0"/>
              <a:t>- выбор тем проекта</a:t>
            </a:r>
            <a:br>
              <a:rPr lang="ru-RU" sz="2700" dirty="0" smtClean="0"/>
            </a:br>
            <a:r>
              <a:rPr lang="ru-RU" sz="2700" dirty="0" smtClean="0"/>
              <a:t>- составление плана мероприятий для обучения</a:t>
            </a:r>
            <a:br>
              <a:rPr lang="ru-RU" sz="2700" dirty="0" smtClean="0"/>
            </a:br>
            <a:r>
              <a:rPr lang="ru-RU" sz="2700" dirty="0" smtClean="0"/>
              <a:t>- распределение обязанностей</a:t>
            </a:r>
            <a:br>
              <a:rPr lang="ru-RU" sz="2700" dirty="0" smtClean="0"/>
            </a:br>
            <a:r>
              <a:rPr lang="ru-RU" sz="2700" b="1" i="1" dirty="0" smtClean="0"/>
              <a:t>2 этап: основной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-реализация мероприятий</a:t>
            </a:r>
            <a:br>
              <a:rPr lang="ru-RU" sz="2700" dirty="0" smtClean="0"/>
            </a:br>
            <a:r>
              <a:rPr lang="ru-RU" sz="2700" b="1" i="1" dirty="0" smtClean="0"/>
              <a:t>3 этап: заключительный: </a:t>
            </a:r>
            <a:r>
              <a:rPr lang="ru-RU" sz="2700" dirty="0" smtClean="0"/>
              <a:t>защита проектов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Временные рамки: </a:t>
            </a:r>
            <a:r>
              <a:rPr lang="ru-RU" sz="2700" dirty="0" smtClean="0"/>
              <a:t>обучение рассчитано на 5 дней (предпочтительно в каникулярное время) </a:t>
            </a:r>
            <a:br>
              <a:rPr lang="ru-RU" sz="2700" dirty="0" smtClean="0"/>
            </a:br>
            <a:r>
              <a:rPr lang="ru-RU" sz="2700" dirty="0" smtClean="0"/>
              <a:t>         по 3 часа в день + самостоятельная работа над проектом</a:t>
            </a: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58665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- Работать в команде</a:t>
            </a:r>
            <a:br>
              <a:rPr lang="ru-RU" sz="2700" dirty="0" smtClean="0"/>
            </a:br>
            <a:r>
              <a:rPr lang="ru-RU" sz="2700" b="1" dirty="0" smtClean="0"/>
              <a:t>Разрешается: обращаться к организатору учёбы в любое время за разъяснениями и консультацией.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> </a:t>
            </a:r>
            <a:endParaRPr lang="ru-RU" sz="1300" dirty="0"/>
          </a:p>
        </p:txBody>
      </p:sp>
      <p:pic>
        <p:nvPicPr>
          <p:cNvPr id="4" name="Содержимое 4" descr="1-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85852" y="785794"/>
            <a:ext cx="764386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1 этап: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1.Составление плана мероприятий </a:t>
            </a:r>
            <a:r>
              <a:rPr lang="ru-RU" dirty="0" smtClean="0"/>
              <a:t>(составляет организатор, предварительно изучив потребности, пожелания, из анализа анкет и т.д.)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2.Ознакомление с правилами:</a:t>
            </a:r>
            <a:br>
              <a:rPr lang="ru-RU" b="1" dirty="0" smtClean="0"/>
            </a:br>
            <a:r>
              <a:rPr lang="ru-RU" b="1" dirty="0" smtClean="0"/>
              <a:t>  - </a:t>
            </a:r>
            <a:r>
              <a:rPr lang="ru-RU" dirty="0" smtClean="0"/>
              <a:t>Приходить без опозданий</a:t>
            </a:r>
            <a:br>
              <a:rPr lang="ru-RU" dirty="0" smtClean="0"/>
            </a:br>
            <a:r>
              <a:rPr lang="ru-RU" dirty="0" smtClean="0"/>
              <a:t>  - Выступающему по вопросу: на выступление не более 20 минут, рассказываем из опыта лучших и из своего опыта, </a:t>
            </a:r>
            <a:r>
              <a:rPr lang="ru-RU" u="sng" dirty="0" smtClean="0"/>
              <a:t>обязательно </a:t>
            </a:r>
            <a:r>
              <a:rPr lang="ru-RU" dirty="0" smtClean="0"/>
              <a:t>с практической работой</a:t>
            </a:r>
            <a:br>
              <a:rPr lang="ru-RU" dirty="0" smtClean="0"/>
            </a:br>
            <a:r>
              <a:rPr lang="ru-RU" dirty="0" smtClean="0"/>
              <a:t> (мастер-класс, игра, ситуация и др.)</a:t>
            </a:r>
            <a:br>
              <a:rPr lang="ru-RU" dirty="0" smtClean="0"/>
            </a:br>
            <a:r>
              <a:rPr lang="ru-RU" dirty="0" smtClean="0"/>
              <a:t>- Добросовестно выполнять свои обязанности в общей группе (организаторы, пресс-центр, ответственные за динамические паузы)</a:t>
            </a:r>
            <a:br>
              <a:rPr lang="ru-RU" dirty="0" smtClean="0"/>
            </a:br>
            <a:r>
              <a:rPr lang="ru-RU" dirty="0" smtClean="0"/>
              <a:t>- Работать в команде</a:t>
            </a:r>
            <a:br>
              <a:rPr lang="ru-RU" dirty="0" smtClean="0"/>
            </a:br>
            <a:r>
              <a:rPr lang="ru-RU" b="1" dirty="0" smtClean="0"/>
              <a:t>Разрешается: обращаться к организатору учёбы в любое время за разъяснениями и консультацией</a:t>
            </a:r>
          </a:p>
          <a:p>
            <a:r>
              <a:rPr lang="ru-RU" sz="2000" b="1" dirty="0" smtClean="0"/>
              <a:t>3.Распределение обязанностей</a:t>
            </a:r>
          </a:p>
          <a:p>
            <a:r>
              <a:rPr lang="ru-RU" sz="2000" b="1" dirty="0" smtClean="0"/>
              <a:t>4. Создание групп для разработки проектов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4" descr="1-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85729"/>
            <a:ext cx="8001024" cy="6286543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  <a:t>2 этап: основной</a:t>
            </a:r>
            <a:b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25000"/>
                  </a:schemeClr>
                </a:solidFill>
              </a:rPr>
              <a:t>Темы проектов:</a:t>
            </a: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  <a:t>1 группа:«Школьный двор»</a:t>
            </a:r>
            <a:b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  <a:t>                 «Школьное питание»</a:t>
            </a:r>
            <a:b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  <a:t>2 группа: «Воспитательная работа в школе       </a:t>
            </a:r>
            <a:b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  <a:t>                  «Сохранение и укрепление здоровья             </a:t>
            </a:r>
            <a:b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  <a:t>                   обучающихся»</a:t>
            </a:r>
            <a:b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  <a:t>3 группа: «Работа с родителями»</a:t>
            </a:r>
            <a:b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  <a:t>                  «День защиты детей»</a:t>
            </a:r>
            <a:b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  <a:t>4 группа: «Повышение читательской активности»</a:t>
            </a:r>
            <a:b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  <a:t>                  «День Победы – к 70-летию»</a:t>
            </a:r>
            <a:b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  <a:t>5 группа: «Работа центра культуры»</a:t>
            </a:r>
            <a:b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  <a:t>                  «День села»</a:t>
            </a:r>
            <a:b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  <a:t>                  «Благоустройство села»</a:t>
            </a:r>
            <a:endParaRPr lang="ru-RU" sz="28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4" descr="1-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Мастер –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1. работа в технике «</a:t>
            </a:r>
            <a:r>
              <a:rPr lang="ru-RU" dirty="0" err="1" smtClean="0"/>
              <a:t>декупаж</a:t>
            </a:r>
            <a:r>
              <a:rPr lang="ru-RU" dirty="0" smtClean="0"/>
              <a:t>»</a:t>
            </a:r>
          </a:p>
          <a:p>
            <a:pPr algn="ctr"/>
            <a:r>
              <a:rPr lang="ru-RU" dirty="0" smtClean="0"/>
              <a:t>2.работа с магнитами</a:t>
            </a:r>
          </a:p>
          <a:p>
            <a:pPr algn="ctr"/>
            <a:r>
              <a:rPr lang="ru-RU" dirty="0" smtClean="0"/>
              <a:t>3. оформляем стенд</a:t>
            </a:r>
          </a:p>
          <a:p>
            <a:pPr algn="ctr"/>
            <a:r>
              <a:rPr lang="ru-RU" dirty="0" smtClean="0"/>
              <a:t>4. делаем фильм</a:t>
            </a:r>
          </a:p>
          <a:p>
            <a:pPr algn="ctr"/>
            <a:r>
              <a:rPr lang="ru-RU" dirty="0" smtClean="0"/>
              <a:t>5. учимся шить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1-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0034" y="51936"/>
            <a:ext cx="9144000" cy="67865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2976" y="0"/>
            <a:ext cx="7821512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 smtClean="0">
              <a:solidFill>
                <a:srgbClr val="14441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14441F"/>
                </a:solidFill>
                <a:latin typeface="Times New Roman" pitchFamily="18" charset="0"/>
                <a:cs typeface="Times New Roman" pitchFamily="18" charset="0"/>
              </a:rPr>
              <a:t>Эффективность и значимость </a:t>
            </a:r>
          </a:p>
          <a:p>
            <a:pPr algn="ctr"/>
            <a:r>
              <a:rPr lang="ru-RU" sz="24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  уровне образовательного учреждения</a:t>
            </a:r>
          </a:p>
          <a:p>
            <a:pPr algn="ctr"/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азработка и реализация программ и плана школы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овышение профессиональной компетентности, активности участников проекта и их участие в инновационной деятельности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ривлечение внимания общественности к опыту работы ОУ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приобретение умений выявлять и минимизировать факторы риска в организации  исследовательской, проектной работы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умение работать в команде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положительный психологический климат в коллективе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заинтересованность педагогов в творчестве и инновациях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удовлетворенность педагогов собственной деятельностью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совместная деятельность и сотрудничество  школы и села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обеспечение оптимальных условий для обмена опытом </a:t>
            </a:r>
          </a:p>
          <a:p>
            <a:endParaRPr lang="ru-RU" sz="20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20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1168</TotalTime>
  <Words>221</Words>
  <Application>Microsoft Office PowerPoint</Application>
  <PresentationFormat>Экран (4:3)</PresentationFormat>
  <Paragraphs>82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Слайд 2</vt:lpstr>
      <vt:lpstr>Слайд 3</vt:lpstr>
      <vt:lpstr>     Цель:  повышение педагогического мастерства каждого педагога и педагогического коллектива в целом </vt:lpstr>
      <vt:lpstr>                                                    Этапы работы: 1 этап: подготовительный - анализ проблем  - определение рассматриваемых вопросов - выбор тем проекта - составление плана мероприятий для обучения - распределение обязанностей 2 этап: основной  -реализация мероприятий 3 этап: заключительный: защита проектов  Временные рамки: обучение рассчитано на 5 дней (предпочтительно в каникулярное время)           по 3 часа в день + самостоятельная работа над проектом</vt:lpstr>
      <vt:lpstr>  - Работать в команде Разрешается: обращаться к организатору учёбы в любое время за разъяснениями и консультацией.  </vt:lpstr>
      <vt:lpstr>                   2 этап: основной Темы проектов: 1 группа:«Школьный двор»                  «Школьное питание» 2 группа: «Воспитательная работа в школе                          «Сохранение и укрепление здоровья                                 обучающихся» 3 группа: «Работа с родителями»                   «День защиты детей» 4 группа: «Повышение читательской активности»                   «День Победы – к 70-летию» 5 группа: «Работа центра культуры»                   «День села»                   «Благоустройство села»</vt:lpstr>
      <vt:lpstr>             Мастер – класс</vt:lpstr>
      <vt:lpstr>Слайд 9</vt:lpstr>
      <vt:lpstr>Спасибо за внимание! Скажи мне – и я забуду; Покажи мне – и я запомню; Дай сделать – и я пойму.                                   (китайская пословица)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</cp:lastModifiedBy>
  <cp:revision>131</cp:revision>
  <dcterms:created xsi:type="dcterms:W3CDTF">2013-03-17T04:57:48Z</dcterms:created>
  <dcterms:modified xsi:type="dcterms:W3CDTF">2015-12-25T13:51:21Z</dcterms:modified>
</cp:coreProperties>
</file>