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AC1061B-A5DF-4D1E-8D9C-FD9164591A16}" type="datetimeFigureOut">
              <a:rPr lang="ru-RU" smtClean="0"/>
              <a:pPr/>
              <a:t>09.01.2016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F1760D0-56C2-4701-B425-BF4F83CF6D5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AC1061B-A5DF-4D1E-8D9C-FD9164591A16}" type="datetimeFigureOut">
              <a:rPr lang="ru-RU" smtClean="0"/>
              <a:pPr/>
              <a:t>09.01.2016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F1760D0-56C2-4701-B425-BF4F83CF6D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AC1061B-A5DF-4D1E-8D9C-FD9164591A16}" type="datetimeFigureOut">
              <a:rPr lang="ru-RU" smtClean="0"/>
              <a:pPr/>
              <a:t>09.01.2016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F1760D0-56C2-4701-B425-BF4F83CF6D5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AC1061B-A5DF-4D1E-8D9C-FD9164591A16}" type="datetimeFigureOut">
              <a:rPr lang="ru-RU" smtClean="0"/>
              <a:pPr/>
              <a:t>09.01.2016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F1760D0-56C2-4701-B425-BF4F83CF6D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AC1061B-A5DF-4D1E-8D9C-FD9164591A16}" type="datetimeFigureOut">
              <a:rPr lang="ru-RU" smtClean="0"/>
              <a:pPr/>
              <a:t>09.01.2016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3F1760D0-56C2-4701-B425-BF4F83CF6D5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AC1061B-A5DF-4D1E-8D9C-FD9164591A16}" type="datetimeFigureOut">
              <a:rPr lang="ru-RU" smtClean="0"/>
              <a:pPr/>
              <a:t>09.01.2016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F1760D0-56C2-4701-B425-BF4F83CF6D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AC1061B-A5DF-4D1E-8D9C-FD9164591A16}" type="datetimeFigureOut">
              <a:rPr lang="ru-RU" smtClean="0"/>
              <a:pPr/>
              <a:t>09.01.2016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F1760D0-56C2-4701-B425-BF4F83CF6D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AC1061B-A5DF-4D1E-8D9C-FD9164591A16}" type="datetimeFigureOut">
              <a:rPr lang="ru-RU" smtClean="0"/>
              <a:pPr/>
              <a:t>09.01.2016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F1760D0-56C2-4701-B425-BF4F83CF6D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AC1061B-A5DF-4D1E-8D9C-FD9164591A16}" type="datetimeFigureOut">
              <a:rPr lang="ru-RU" smtClean="0"/>
              <a:pPr/>
              <a:t>09.01.2016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3F1760D0-56C2-4701-B425-BF4F83CF6D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AC1061B-A5DF-4D1E-8D9C-FD9164591A16}" type="datetimeFigureOut">
              <a:rPr lang="ru-RU" smtClean="0"/>
              <a:pPr/>
              <a:t>09.01.2016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F1760D0-56C2-4701-B425-BF4F83CF6D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AC1061B-A5DF-4D1E-8D9C-FD9164591A16}" type="datetimeFigureOut">
              <a:rPr lang="ru-RU" smtClean="0"/>
              <a:pPr/>
              <a:t>09.01.2016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F1760D0-56C2-4701-B425-BF4F83CF6D5E}"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AC1061B-A5DF-4D1E-8D9C-FD9164591A16}" type="datetimeFigureOut">
              <a:rPr lang="ru-RU" smtClean="0"/>
              <a:pPr/>
              <a:t>09.01.2016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F1760D0-56C2-4701-B425-BF4F83CF6D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u.wikipedia.org/wiki/%D0%98%D0%BD%D0%BE%D0%BF%D0%BB%D0%B0%D0%BD%D0%B5%D1%82%D1%8F%D0%BD%D0%B8%D0%BD" TargetMode="External"/><Relationship Id="rId2" Type="http://schemas.openxmlformats.org/officeDocument/2006/relationships/hyperlink" Target="http://ru.wikipedia.org/wiki/%D0%9F%D0%BE%D0%B3%D0%BE%D0%B4%D0%B0"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ru.wikipedia.org/wiki/%D0%9C%D0%B8%D1%80%D0%BE%D0%B2%D0%BE%D0%B9_%D0%BE%D0%BA%D0%B5%D0%B0%D0%BD" TargetMode="External"/><Relationship Id="rId4" Type="http://schemas.openxmlformats.org/officeDocument/2006/relationships/hyperlink" Target="http://ru.wikipedia.org/wiki/%D0%90%D1%82%D0%BB%D0%B0%D0%BD%D1%82%D0%B8%D0%B4%D0%B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u.wikipedia.org/wiki/%D0%AD%D0%B2%D0%B5%D1%80%D0%B5%D1%81%D1%8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wiki/%D0%A8%D0%BA%D1%83%D1%80%D0%B0" TargetMode="External"/><Relationship Id="rId2" Type="http://schemas.openxmlformats.org/officeDocument/2006/relationships/hyperlink" Target="http://ru.wikipedia.org/wiki/%D0%A1%D0%BA%D0%B5%D0%BB%D0%B5%D1%82"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u.wikipedia.org/wiki/%C9%E5%F2%E8#cite_note-kript-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10-%D0%B5_%D1%82%D1%8B%D1%81%D1%8F%D1%87%D0%B5%D0%BB%D0%B5%D1%82%D0%B8%D0%B5_%D0%B4%D0%BE_%D0%BD._%D1%8D." TargetMode="External"/><Relationship Id="rId2" Type="http://schemas.openxmlformats.org/officeDocument/2006/relationships/hyperlink" Target="http://ru.wikipedia.org/wiki/%D0%90%D1%82%D0%BB%D0%B0%D0%BD%D1%82%D0%B8%D0%B4%D0%B0#cite_note-1"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9F%D1%80%D0%BE%D0%BA%D0%BB_%D0%94%D0%B8%D0%B0%D0%B4%D0%BE%D1%85" TargetMode="External"/><Relationship Id="rId3" Type="http://schemas.openxmlformats.org/officeDocument/2006/relationships/hyperlink" Target="http://ru.wikipedia.org/wiki/%D0%9F%D0%BB%D0%B0%D1%82%D0%BE%D0%BD" TargetMode="External"/><Relationship Id="rId7" Type="http://schemas.openxmlformats.org/officeDocument/2006/relationships/hyperlink" Target="http://ru.wikipedia.org/wiki/%D0%A1%D1%82%D1%80%D0%B0%D0%B1%D0%BE%D0%BD" TargetMode="External"/><Relationship Id="rId2" Type="http://schemas.openxmlformats.org/officeDocument/2006/relationships/hyperlink" Target="http://ru.wikipedia.org/wiki/%D0%94%D1%80%D0%B5%D0%B2%D0%BD%D0%B5%D0%B3%D1%80%D0%B5%D1%87%D0%B5%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ru.wikipedia.org/wiki/%D0%9F%D0%BE%D1%81%D0%B8%D0%B4%D0%BE%D0%BD%D0%B8%D0%B9" TargetMode="External"/><Relationship Id="rId5" Type="http://schemas.openxmlformats.org/officeDocument/2006/relationships/hyperlink" Target="http://ru.wikipedia.org/wiki/%D0%94%D0%B8%D0%BE%D0%B4%D0%BE%D1%80_%D0%A1%D0%B8%D1%86%D0%B8%D0%BB%D0%B8%D0%B9%D1%81%D0%BA%D0%B8%D0%B9" TargetMode="External"/><Relationship Id="rId4" Type="http://schemas.openxmlformats.org/officeDocument/2006/relationships/hyperlink" Target="http://ru.wikipedia.org/wiki/%D0%93%D0%B5%D1%80%D0%BE%D0%B4%D0%BE%D1%82" TargetMode="Externa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ru.wikipedia.org/wiki/%D0%9F%D0%B8%D1%80%D0%B0%D0%BC%D0%B8%D0%B4%D1%8B_%D0%93%D0%B8%D0%B7%D1%8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940312"/>
          </a:xfrm>
        </p:spPr>
        <p:txBody>
          <a:bodyPr>
            <a:normAutofit/>
          </a:bodyPr>
          <a:lstStyle/>
          <a:p>
            <a:r>
              <a:rPr lang="ru-RU"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Тайны мира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t>Американские исследователи в 1992 году обнаружили в географическом центре Бермудского треугольника </a:t>
            </a:r>
            <a:r>
              <a:rPr lang="ru-RU" sz="1100" dirty="0" err="1" smtClean="0"/>
              <a:t>гиганстскую</a:t>
            </a:r>
            <a:r>
              <a:rPr lang="ru-RU" sz="1100" dirty="0" smtClean="0"/>
              <a:t> (в три с лишним раза больше, чем пирамида Хеопса) пирамиду</a:t>
            </a:r>
            <a:br>
              <a:rPr lang="ru-RU" sz="1100" dirty="0" smtClean="0"/>
            </a:br>
            <a:r>
              <a:rPr lang="ru-RU" sz="1100" dirty="0" smtClean="0"/>
              <a:t>Пирамида создана из чего то напоминающего по физическим свойствам стекло или керамику. По данным гидролокационного исследования на стенах пирамиды нет ни водорослей, ни ракушек – стены имеют практически идеально гладкую поверхность</a:t>
            </a:r>
            <a:endParaRPr lang="ru-RU" sz="1100" dirty="0"/>
          </a:p>
        </p:txBody>
      </p:sp>
      <p:pic>
        <p:nvPicPr>
          <p:cNvPr id="4" name="Содержимое 3" descr="бермуды.jpg"/>
          <p:cNvPicPr>
            <a:picLocks noGrp="1" noChangeAspect="1"/>
          </p:cNvPicPr>
          <p:nvPr>
            <p:ph idx="1"/>
          </p:nvPr>
        </p:nvPicPr>
        <p:blipFill>
          <a:blip r:embed="rId2" cstate="print"/>
          <a:stretch>
            <a:fillRect/>
          </a:stretch>
        </p:blipFill>
        <p:spPr>
          <a:xfrm>
            <a:off x="457200" y="1988592"/>
            <a:ext cx="7239000" cy="408890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t>Выдвигаются различные гипотезы для объяснения загадочных исчезновений в этой зоне: от необычных </a:t>
            </a:r>
            <a:r>
              <a:rPr lang="ru-RU" sz="1100" u="sng" dirty="0" smtClean="0">
                <a:hlinkClick r:id="rId2" tooltip="Погода"/>
              </a:rPr>
              <a:t>погодных</a:t>
            </a:r>
            <a:r>
              <a:rPr lang="ru-RU" sz="1100" dirty="0" smtClean="0"/>
              <a:t> явлений до похищений </a:t>
            </a:r>
            <a:r>
              <a:rPr lang="ru-RU" sz="1100" u="sng" dirty="0" smtClean="0">
                <a:hlinkClick r:id="rId3" tooltip="Инопланетянин"/>
              </a:rPr>
              <a:t>инопланетянами</a:t>
            </a:r>
            <a:r>
              <a:rPr lang="ru-RU" sz="1100" dirty="0" smtClean="0"/>
              <a:t> или жителями </a:t>
            </a:r>
            <a:r>
              <a:rPr lang="ru-RU" sz="1100" u="sng" dirty="0" smtClean="0">
                <a:hlinkClick r:id="rId4" tooltip="Атлантида"/>
              </a:rPr>
              <a:t>Атлантиды</a:t>
            </a:r>
            <a:r>
              <a:rPr lang="ru-RU" sz="1100" dirty="0" smtClean="0"/>
              <a:t>. Скептики, однако, утверждают, что исчезновения судов в Бермудском треугольнике происходят не чаще, чем в других районах </a:t>
            </a:r>
            <a:r>
              <a:rPr lang="ru-RU" sz="1100" u="sng" dirty="0" smtClean="0">
                <a:hlinkClick r:id="rId5" tooltip="Мировой океан"/>
              </a:rPr>
              <a:t>мирового океана</a:t>
            </a:r>
            <a:endParaRPr lang="ru-RU" sz="1100" dirty="0"/>
          </a:p>
        </p:txBody>
      </p:sp>
      <p:pic>
        <p:nvPicPr>
          <p:cNvPr id="4" name="Содержимое 3" descr="бермуды 2.jpg"/>
          <p:cNvPicPr>
            <a:picLocks noGrp="1" noChangeAspect="1"/>
          </p:cNvPicPr>
          <p:nvPr>
            <p:ph idx="1"/>
          </p:nvPr>
        </p:nvPicPr>
        <p:blipFill>
          <a:blip r:embed="rId6" cstate="print"/>
          <a:stretch>
            <a:fillRect/>
          </a:stretch>
        </p:blipFill>
        <p:spPr>
          <a:xfrm>
            <a:off x="845608" y="1609725"/>
            <a:ext cx="6462184" cy="48466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t>Снежным человеком его назвали благодаря группе альпинистов, покоривших </a:t>
            </a:r>
            <a:r>
              <a:rPr lang="ru-RU" sz="1100" dirty="0" smtClean="0">
                <a:hlinkClick r:id="rId2" tooltip="Эверест"/>
              </a:rPr>
              <a:t>Эверест</a:t>
            </a:r>
            <a:r>
              <a:rPr lang="ru-RU" sz="1100" dirty="0" smtClean="0"/>
              <a:t>. Они обнаружили пропажу пищевых запасов, затем услышали душераздирающий крик, и на одном из заснеженных склонов появилась цепочка следов, похожих на человеческие. Местные жители пояснили, что это </a:t>
            </a:r>
            <a:r>
              <a:rPr lang="ru-RU" sz="1100" i="1" dirty="0" err="1" smtClean="0"/>
              <a:t>Йети</a:t>
            </a:r>
            <a:r>
              <a:rPr lang="ru-RU" sz="1100" dirty="0" smtClean="0"/>
              <a:t>, ужасный снежный человек, и категорически отказались разбивать лагерь в этом месте. С тех пор европейцы и называют это существо снежным человеком</a:t>
            </a:r>
            <a:endParaRPr lang="ru-RU" sz="1100" dirty="0"/>
          </a:p>
        </p:txBody>
      </p:sp>
      <p:pic>
        <p:nvPicPr>
          <p:cNvPr id="4" name="Содержимое 3" descr="dunyayi-sasirtan-yaratiklar_9597_3.jpg"/>
          <p:cNvPicPr>
            <a:picLocks noGrp="1" noChangeAspect="1"/>
          </p:cNvPicPr>
          <p:nvPr>
            <p:ph idx="1"/>
          </p:nvPr>
        </p:nvPicPr>
        <p:blipFill>
          <a:blip r:embed="rId3" cstate="print"/>
          <a:stretch>
            <a:fillRect/>
          </a:stretch>
        </p:blipFill>
        <p:spPr>
          <a:xfrm>
            <a:off x="1000101" y="1776871"/>
            <a:ext cx="5576912" cy="408973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t>В настоящее время нет ни одного представителя вида, живущего в неволе, ни одного </a:t>
            </a:r>
            <a:r>
              <a:rPr lang="ru-RU" sz="1100" dirty="0" smtClean="0">
                <a:hlinkClick r:id="rId2" tooltip="Скелет"/>
              </a:rPr>
              <a:t>скелета</a:t>
            </a:r>
            <a:r>
              <a:rPr lang="ru-RU" sz="1100" dirty="0" smtClean="0"/>
              <a:t> или </a:t>
            </a:r>
            <a:r>
              <a:rPr lang="ru-RU" sz="1100" dirty="0" smtClean="0">
                <a:hlinkClick r:id="rId3" tooltip="Шкура"/>
              </a:rPr>
              <a:t>шкуры</a:t>
            </a:r>
            <a:r>
              <a:rPr lang="ru-RU" sz="1100" dirty="0" smtClean="0"/>
              <a:t>. Тем не менее якобы имеются волосы, отпечатки следов и несколько десятков фотографий, видеозаписей (плохого качества) и аудиозаписей. Достоверность этих свидетельств под сомнением.</a:t>
            </a:r>
            <a:endParaRPr lang="ru-RU" sz="1100" dirty="0"/>
          </a:p>
        </p:txBody>
      </p:sp>
      <p:pic>
        <p:nvPicPr>
          <p:cNvPr id="4" name="Содержимое 3" descr="йети.jpg"/>
          <p:cNvPicPr>
            <a:picLocks noGrp="1" noChangeAspect="1"/>
          </p:cNvPicPr>
          <p:nvPr>
            <p:ph idx="1"/>
          </p:nvPr>
        </p:nvPicPr>
        <p:blipFill>
          <a:blip r:embed="rId4" cstate="print"/>
          <a:stretch>
            <a:fillRect/>
          </a:stretch>
        </p:blipFill>
        <p:spPr>
          <a:xfrm>
            <a:off x="1933575" y="2423319"/>
            <a:ext cx="4286250" cy="32194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100" dirty="0" smtClean="0"/>
              <a:t>Отношение профессионального биолога к вопросу о возможности существования «снежного человека» проиллюстрировал палеонтолог Кирилл Еськов в популярной статье</a:t>
            </a:r>
            <a:r>
              <a:rPr lang="ru-RU" sz="1100" baseline="30000" dirty="0" smtClean="0">
                <a:hlinkClick r:id="rId2"/>
              </a:rPr>
              <a:t>[1]</a:t>
            </a:r>
            <a:r>
              <a:rPr lang="ru-RU" sz="1100" dirty="0" smtClean="0"/>
              <a:t>:</a:t>
            </a:r>
            <a:br>
              <a:rPr lang="ru-RU" sz="1100" dirty="0" smtClean="0"/>
            </a:br>
            <a:r>
              <a:rPr lang="ru-RU" sz="1100" dirty="0" smtClean="0"/>
              <a:t>Мне, по крайней мере, неизвестны законы природы, налагавшие бы прямой запрет на существование в горах Центральной Азии реликтового </a:t>
            </a:r>
            <a:r>
              <a:rPr lang="ru-RU" sz="1100" dirty="0" err="1" smtClean="0"/>
              <a:t>гоминоида</a:t>
            </a:r>
            <a:r>
              <a:rPr lang="ru-RU" sz="1100" dirty="0" smtClean="0"/>
              <a:t> — «обезьяночеловека», или просто крупной человекообразной обезьяны. С вечными снегами он, надо полагать, вопреки своему названию не связан никак </a:t>
            </a:r>
            <a:br>
              <a:rPr lang="ru-RU" sz="1100" dirty="0" smtClean="0"/>
            </a:br>
            <a:endParaRPr lang="ru-RU" sz="1100" dirty="0"/>
          </a:p>
        </p:txBody>
      </p:sp>
      <p:pic>
        <p:nvPicPr>
          <p:cNvPr id="4" name="Содержимое 3" descr="i.jpg"/>
          <p:cNvPicPr>
            <a:picLocks noGrp="1" noChangeAspect="1"/>
          </p:cNvPicPr>
          <p:nvPr>
            <p:ph idx="1"/>
          </p:nvPr>
        </p:nvPicPr>
        <p:blipFill>
          <a:blip r:embed="rId3" cstate="print"/>
          <a:stretch>
            <a:fillRect/>
          </a:stretch>
        </p:blipFill>
        <p:spPr>
          <a:xfrm>
            <a:off x="571472" y="1390912"/>
            <a:ext cx="6286544" cy="473860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t>Первые </a:t>
            </a:r>
            <a:r>
              <a:rPr lang="ru-RU" sz="1100" dirty="0" err="1" smtClean="0"/>
              <a:t>задокументированные</a:t>
            </a:r>
            <a:r>
              <a:rPr lang="ru-RU" sz="1100" dirty="0" smtClean="0"/>
              <a:t> сведения о наблюдении существ на озере относятся ко времени постройки военной дороги генерала </a:t>
            </a:r>
            <a:r>
              <a:rPr lang="ru-RU" sz="1100" dirty="0" err="1" smtClean="0"/>
              <a:t>Уэйда</a:t>
            </a:r>
            <a:r>
              <a:rPr lang="ru-RU" sz="1100" dirty="0" smtClean="0"/>
              <a:t> на южном берегу (XVIII век) — тогда взрывные работы у </a:t>
            </a:r>
            <a:r>
              <a:rPr lang="ru-RU" sz="1100" dirty="0" err="1" smtClean="0"/>
              <a:t>Фойерса</a:t>
            </a:r>
            <a:r>
              <a:rPr lang="ru-RU" sz="1100" dirty="0" smtClean="0"/>
              <a:t> спугнули двух огромных дремавших чудищ. </a:t>
            </a:r>
            <a:endParaRPr lang="ru-RU" sz="1100" dirty="0" smtClean="0">
              <a:solidFill>
                <a:schemeClr val="tx1"/>
              </a:solidFill>
              <a:latin typeface="Arial" pitchFamily="34" charset="0"/>
              <a:cs typeface="Arial" pitchFamily="34" charset="0"/>
            </a:endParaRPr>
          </a:p>
        </p:txBody>
      </p:sp>
      <p:pic>
        <p:nvPicPr>
          <p:cNvPr id="4" name="Содержимое 3" descr="1224867271_5.jpg"/>
          <p:cNvPicPr>
            <a:picLocks noGrp="1" noChangeAspect="1"/>
          </p:cNvPicPr>
          <p:nvPr>
            <p:ph idx="1"/>
          </p:nvPr>
        </p:nvPicPr>
        <p:blipFill>
          <a:blip r:embed="rId2" cstate="print"/>
          <a:stretch>
            <a:fillRect/>
          </a:stretch>
        </p:blipFill>
        <p:spPr>
          <a:xfrm>
            <a:off x="1933575" y="2604294"/>
            <a:ext cx="4286250" cy="28575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80134"/>
          </a:xfrm>
        </p:spPr>
        <p:txBody>
          <a:bodyPr>
            <a:normAutofit/>
          </a:bodyPr>
          <a:lstStyle/>
          <a:p>
            <a:r>
              <a:rPr lang="ru-RU" sz="1100" dirty="0" smtClean="0"/>
              <a:t>Показания древних о местоположении Атлантиды неопределенны</a:t>
            </a:r>
            <a:r>
              <a:rPr lang="ru-RU" sz="1100" baseline="30000" dirty="0" smtClean="0">
                <a:hlinkClick r:id="rId2"/>
              </a:rPr>
              <a:t>[1]</a:t>
            </a:r>
            <a:r>
              <a:rPr lang="ru-RU" sz="1100" dirty="0" smtClean="0"/>
              <a:t>. По словам Платона, остров находился на западе от Геркулесовых столбов, напротив гор Атланта. Во время сильного землетрясения, сопровождавшегося наводнением, остров был поглощен морем в один день и одну ночь, вместе со своими жителями — атлантами. Платон указывает время катастрофы как «9 000 лет назад», то есть около </a:t>
            </a:r>
            <a:r>
              <a:rPr lang="ru-RU" sz="1100" dirty="0" smtClean="0">
                <a:hlinkClick r:id="rId3" tooltip="10-е тысячелетие до н. э."/>
              </a:rPr>
              <a:t>9500 г. до н. э.</a:t>
            </a:r>
            <a:endParaRPr lang="ru-RU" sz="1100" dirty="0"/>
          </a:p>
        </p:txBody>
      </p:sp>
      <p:pic>
        <p:nvPicPr>
          <p:cNvPr id="4" name="Содержимое 3" descr="atlantida1.jpg"/>
          <p:cNvPicPr>
            <a:picLocks noGrp="1" noChangeAspect="1"/>
          </p:cNvPicPr>
          <p:nvPr>
            <p:ph idx="1"/>
          </p:nvPr>
        </p:nvPicPr>
        <p:blipFill>
          <a:blip r:embed="rId4" cstate="print"/>
          <a:stretch>
            <a:fillRect/>
          </a:stretch>
        </p:blipFill>
        <p:spPr>
          <a:xfrm>
            <a:off x="457200" y="1734661"/>
            <a:ext cx="7239000" cy="459676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err="1" smtClean="0"/>
              <a:t>Атланти́да</a:t>
            </a:r>
            <a:r>
              <a:rPr lang="ru-RU" sz="1100" dirty="0" smtClean="0"/>
              <a:t> (</a:t>
            </a:r>
            <a:r>
              <a:rPr lang="ru-RU" sz="1100" dirty="0" err="1" smtClean="0">
                <a:hlinkClick r:id="rId2" tooltip="Древнегреческий язык"/>
              </a:rPr>
              <a:t>др.-греч</a:t>
            </a:r>
            <a:r>
              <a:rPr lang="ru-RU" sz="1100" dirty="0" smtClean="0">
                <a:hlinkClick r:id="rId2" tooltip="Древнегреческий язык"/>
              </a:rPr>
              <a:t>.</a:t>
            </a:r>
            <a:r>
              <a:rPr lang="ru-RU" sz="1100" dirty="0" smtClean="0"/>
              <a:t> </a:t>
            </a:r>
            <a:r>
              <a:rPr lang="ru-RU" sz="1100" dirty="0" err="1" smtClean="0"/>
              <a:t>Ἀτλαντὶς</a:t>
            </a:r>
            <a:r>
              <a:rPr lang="ru-RU" sz="1100" dirty="0" smtClean="0"/>
              <a:t>) — известное по преданиям остров-государство. Наиболее подробное описание Атлантиды известно по диалогам </a:t>
            </a:r>
            <a:r>
              <a:rPr lang="ru-RU" sz="1100" dirty="0" smtClean="0">
                <a:hlinkClick r:id="rId3" tooltip="Платон"/>
              </a:rPr>
              <a:t>Платона Афинского</a:t>
            </a:r>
            <a:r>
              <a:rPr lang="ru-RU" sz="1100" dirty="0" smtClean="0"/>
              <a:t>; также известны упоминания и комментарии </a:t>
            </a:r>
            <a:r>
              <a:rPr lang="ru-RU" sz="1100" dirty="0" smtClean="0">
                <a:hlinkClick r:id="rId4" tooltip="Геродот"/>
              </a:rPr>
              <a:t>Геродота</a:t>
            </a:r>
            <a:r>
              <a:rPr lang="ru-RU" sz="1100" dirty="0" smtClean="0"/>
              <a:t>, </a:t>
            </a:r>
            <a:r>
              <a:rPr lang="ru-RU" sz="1100" dirty="0" err="1" smtClean="0">
                <a:hlinkClick r:id="rId5" tooltip="Диодор Сицилийский"/>
              </a:rPr>
              <a:t>Диодора</a:t>
            </a:r>
            <a:r>
              <a:rPr lang="ru-RU" sz="1100" dirty="0" smtClean="0">
                <a:hlinkClick r:id="rId5" tooltip="Диодор Сицилийский"/>
              </a:rPr>
              <a:t> Сицилийского</a:t>
            </a:r>
            <a:r>
              <a:rPr lang="ru-RU" sz="1100" dirty="0" smtClean="0"/>
              <a:t>, </a:t>
            </a:r>
            <a:r>
              <a:rPr lang="ru-RU" sz="1100" dirty="0" err="1" smtClean="0">
                <a:hlinkClick r:id="rId6" tooltip="Посидоний"/>
              </a:rPr>
              <a:t>Посидония</a:t>
            </a:r>
            <a:r>
              <a:rPr lang="ru-RU" sz="1100" dirty="0" smtClean="0"/>
              <a:t>, </a:t>
            </a:r>
            <a:r>
              <a:rPr lang="ru-RU" sz="1100" dirty="0" err="1" smtClean="0">
                <a:hlinkClick r:id="rId7" tooltip="Страбон"/>
              </a:rPr>
              <a:t>Страбона</a:t>
            </a:r>
            <a:r>
              <a:rPr lang="ru-RU" sz="1100" dirty="0" smtClean="0"/>
              <a:t>, </a:t>
            </a:r>
            <a:r>
              <a:rPr lang="ru-RU" sz="1100" dirty="0" err="1" smtClean="0">
                <a:hlinkClick r:id="rId8" tooltip="Прокл Диадох"/>
              </a:rPr>
              <a:t>Прокла</a:t>
            </a:r>
            <a:endParaRPr lang="ru-RU" sz="1100" dirty="0"/>
          </a:p>
        </p:txBody>
      </p:sp>
      <p:pic>
        <p:nvPicPr>
          <p:cNvPr id="4" name="Содержимое 3" descr="атлантида 2.jpg"/>
          <p:cNvPicPr>
            <a:picLocks noGrp="1" noChangeAspect="1"/>
          </p:cNvPicPr>
          <p:nvPr>
            <p:ph idx="1"/>
          </p:nvPr>
        </p:nvPicPr>
        <p:blipFill>
          <a:blip r:embed="rId9" cstate="print"/>
          <a:stretch>
            <a:fillRect/>
          </a:stretch>
        </p:blipFill>
        <p:spPr>
          <a:xfrm>
            <a:off x="457200" y="1609416"/>
            <a:ext cx="7239000" cy="484632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1100" dirty="0" smtClean="0"/>
              <a:t>При упоминании египетских пирамид, как правило, имеют в виду Великие Пирамиды, </a:t>
            </a:r>
            <a:r>
              <a:rPr lang="ru-RU" sz="1100" dirty="0" smtClean="0">
                <a:hlinkClick r:id="rId2" tooltip="Пирамиды Гизы"/>
              </a:rPr>
              <a:t>расположенные в Гизе</a:t>
            </a:r>
            <a:r>
              <a:rPr lang="ru-RU" sz="1100" dirty="0" smtClean="0"/>
              <a:t>, неподалёку от Каира. Но они не являются единственными пирамидами в Египте. Многие другие пирамиды гораздо хуже сохранились и сейчас напоминают холмы или груды камней.</a:t>
            </a:r>
            <a:endParaRPr lang="ru-RU" sz="1100" dirty="0"/>
          </a:p>
        </p:txBody>
      </p:sp>
      <p:pic>
        <p:nvPicPr>
          <p:cNvPr id="6" name="Содержимое 5" descr="egipetskie-piramidy_35.jpg"/>
          <p:cNvPicPr>
            <a:picLocks noGrp="1" noChangeAspect="1"/>
          </p:cNvPicPr>
          <p:nvPr>
            <p:ph idx="1"/>
          </p:nvPr>
        </p:nvPicPr>
        <p:blipFill>
          <a:blip r:embed="rId3" cstate="print"/>
          <a:stretch>
            <a:fillRect/>
          </a:stretch>
        </p:blipFill>
        <p:spPr>
          <a:xfrm>
            <a:off x="845608" y="1609725"/>
            <a:ext cx="6462184" cy="48466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100" dirty="0" smtClean="0"/>
              <a:t>будучи весьма впечатляющими сооружениями, они обладают всеми вышеперечисленными особенностями, которые не соответствуют представлениям об уровне развития цивилизации тех времен.</a:t>
            </a:r>
            <a:br>
              <a:rPr lang="ru-RU" sz="1100" dirty="0" smtClean="0"/>
            </a:br>
            <a:r>
              <a:rPr lang="ru-RU" sz="1100" dirty="0" smtClean="0"/>
              <a:t/>
            </a:r>
            <a:br>
              <a:rPr lang="ru-RU" sz="1100" dirty="0" smtClean="0"/>
            </a:br>
            <a:r>
              <a:rPr lang="ru-RU" sz="1100" dirty="0" smtClean="0"/>
              <a:t>- ни назначение самих пирамид, ни назначение помещений и ходов (с учетом их расположения и размеров), имеющихся внутри пирамид, непонятно.</a:t>
            </a:r>
            <a:br>
              <a:rPr lang="ru-RU" sz="1100" dirty="0" smtClean="0"/>
            </a:br>
            <a:endParaRPr lang="ru-RU" sz="1100" dirty="0"/>
          </a:p>
        </p:txBody>
      </p:sp>
      <p:pic>
        <p:nvPicPr>
          <p:cNvPr id="4" name="Содержимое 3" descr="егип пир.png"/>
          <p:cNvPicPr>
            <a:picLocks noGrp="1" noChangeAspect="1"/>
          </p:cNvPicPr>
          <p:nvPr>
            <p:ph idx="1"/>
          </p:nvPr>
        </p:nvPicPr>
        <p:blipFill>
          <a:blip r:embed="rId2" cstate="print"/>
          <a:stretch>
            <a:fillRect/>
          </a:stretch>
        </p:blipFill>
        <p:spPr>
          <a:xfrm>
            <a:off x="898007" y="1643050"/>
            <a:ext cx="5888571" cy="442749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t>Если исследовать камни, находящиеся по периметру пирамиды Хеопса, то можно обнаружить камни с пропилами, как от дисковой пилы. Причем при распиле идет и шлифование. Этого эффекта можно добиться только диском с алмазным напылением, вращающимся с большой скоростью. Но древние египтяне работали медными пилами, которые просто не могут сделать ничего подобного.</a:t>
            </a:r>
            <a:endParaRPr lang="ru-RU" sz="1100" dirty="0"/>
          </a:p>
        </p:txBody>
      </p:sp>
      <p:pic>
        <p:nvPicPr>
          <p:cNvPr id="4" name="Содержимое 3" descr="0c22b97ec952f57e471847446ecd6ef9.jpg"/>
          <p:cNvPicPr>
            <a:picLocks noGrp="1" noChangeAspect="1"/>
          </p:cNvPicPr>
          <p:nvPr>
            <p:ph idx="1"/>
          </p:nvPr>
        </p:nvPicPr>
        <p:blipFill>
          <a:blip r:embed="rId2" cstate="print"/>
          <a:stretch>
            <a:fillRect/>
          </a:stretch>
        </p:blipFill>
        <p:spPr>
          <a:xfrm>
            <a:off x="848918" y="1609725"/>
            <a:ext cx="6455563" cy="48466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t>На сегодняшний день зарегистрировано больше 15 000 документально подтвержденных фактов, свидетельствующих о контактах с НЛО первой, второй и третей степени, притом, что это только зафиксированные случаи за прошедшее столетие.</a:t>
            </a:r>
            <a:endParaRPr lang="ru-RU" sz="1100" dirty="0"/>
          </a:p>
        </p:txBody>
      </p:sp>
      <p:pic>
        <p:nvPicPr>
          <p:cNvPr id="4" name="Содержимое 3" descr="нло 2.jpg"/>
          <p:cNvPicPr>
            <a:picLocks noGrp="1" noChangeAspect="1"/>
          </p:cNvPicPr>
          <p:nvPr>
            <p:ph idx="1"/>
          </p:nvPr>
        </p:nvPicPr>
        <p:blipFill>
          <a:blip r:embed="rId2" cstate="print"/>
          <a:stretch>
            <a:fillRect/>
          </a:stretch>
        </p:blipFill>
        <p:spPr>
          <a:xfrm>
            <a:off x="1047551" y="1609725"/>
            <a:ext cx="6058298" cy="48466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t>доказательства тому не только рисунки на пирамидах, но и наскальные рисунки в пещерах древнего человека, который жил миллионы лет назад. Что точно рисовали, древни люди на скалах пещер, однозначно утверждать нельзя, но откуда тогда у древних людей такая фантазия, ведь в, то время не было, ни книг, ни фантастических фильмов?</a:t>
            </a:r>
            <a:endParaRPr lang="ru-RU" sz="1100" dirty="0"/>
          </a:p>
        </p:txBody>
      </p:sp>
      <p:pic>
        <p:nvPicPr>
          <p:cNvPr id="4" name="Содержимое 3" descr="нло.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TotalTime>
  <Words>528</Words>
  <Application>Microsoft Office PowerPoint</Application>
  <PresentationFormat>Экран (4:3)</PresentationFormat>
  <Paragraphs>14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Тайны мира</vt:lpstr>
      <vt:lpstr>Первые задокументированные сведения о наблюдении существ на озере относятся ко времени постройки военной дороги генерала Уэйда на южном берегу (XVIII век) — тогда взрывные работы у Фойерса спугнули двух огромных дремавших чудищ. </vt:lpstr>
      <vt:lpstr>Показания древних о местоположении Атлантиды неопределенны[1]. По словам Платона, остров находился на западе от Геркулесовых столбов, напротив гор Атланта. Во время сильного землетрясения, сопровождавшегося наводнением, остров был поглощен морем в один день и одну ночь, вместе со своими жителями — атлантами. Платон указывает время катастрофы как «9 000 лет назад», то есть около 9500 г. до н. э.</vt:lpstr>
      <vt:lpstr>Атланти́да (др.-греч. Ἀτλαντὶς) — известное по преданиям остров-государство. Наиболее подробное описание Атлантиды известно по диалогам Платона Афинского; также известны упоминания и комментарии Геродота, Диодора Сицилийского, Посидония, Страбона, Прокла</vt:lpstr>
      <vt:lpstr>При упоминании египетских пирамид, как правило, имеют в виду Великие Пирамиды, расположенные в Гизе, неподалёку от Каира. Но они не являются единственными пирамидами в Египте. Многие другие пирамиды гораздо хуже сохранились и сейчас напоминают холмы или груды камней.</vt:lpstr>
      <vt:lpstr>будучи весьма впечатляющими сооружениями, они обладают всеми вышеперечисленными особенностями, которые не соответствуют представлениям об уровне развития цивилизации тех времен.  - ни назначение самих пирамид, ни назначение помещений и ходов (с учетом их расположения и размеров), имеющихся внутри пирамид, непонятно. </vt:lpstr>
      <vt:lpstr>Если исследовать камни, находящиеся по периметру пирамиды Хеопса, то можно обнаружить камни с пропилами, как от дисковой пилы. Причем при распиле идет и шлифование. Этого эффекта можно добиться только диском с алмазным напылением, вращающимся с большой скоростью. Но древние египтяне работали медными пилами, которые просто не могут сделать ничего подобного.</vt:lpstr>
      <vt:lpstr>На сегодняшний день зарегистрировано больше 15 000 документально подтвержденных фактов, свидетельствующих о контактах с НЛО первой, второй и третей степени, притом, что это только зафиксированные случаи за прошедшее столетие.</vt:lpstr>
      <vt:lpstr>доказательства тому не только рисунки на пирамидах, но и наскальные рисунки в пещерах древнего человека, который жил миллионы лет назад. Что точно рисовали, древни люди на скалах пещер, однозначно утверждать нельзя, но откуда тогда у древних людей такая фантазия, ведь в, то время не было, ни книг, ни фантастических фильмов?</vt:lpstr>
      <vt:lpstr>Американские исследователи в 1992 году обнаружили в географическом центре Бермудского треугольника гиганстскую (в три с лишним раза больше, чем пирамида Хеопса) пирамиду Пирамида создана из чего то напоминающего по физическим свойствам стекло или керамику. По данным гидролокационного исследования на стенах пирамиды нет ни водорослей, ни ракушек – стены имеют практически идеально гладкую поверхность</vt:lpstr>
      <vt:lpstr>Выдвигаются различные гипотезы для объяснения загадочных исчезновений в этой зоне: от необычных погодных явлений до похищений инопланетянами или жителями Атлантиды. Скептики, однако, утверждают, что исчезновения судов в Бермудском треугольнике происходят не чаще, чем в других районах мирового океана</vt:lpstr>
      <vt:lpstr>Снежным человеком его назвали благодаря группе альпинистов, покоривших Эверест. Они обнаружили пропажу пищевых запасов, затем услышали душераздирающий крик, и на одном из заснеженных склонов появилась цепочка следов, похожих на человеческие. Местные жители пояснили, что это Йети, ужасный снежный человек, и категорически отказались разбивать лагерь в этом месте. С тех пор европейцы и называют это существо снежным человеком</vt:lpstr>
      <vt:lpstr>В настоящее время нет ни одного представителя вида, живущего в неволе, ни одного скелета или шкуры. Тем не менее якобы имеются волосы, отпечатки следов и несколько десятков фотографий, видеозаписей (плохого качества) и аудиозаписей. Достоверность этих свидетельств под сомнением.</vt:lpstr>
      <vt:lpstr>Отношение профессионального биолога к вопросу о возможности существования «снежного человека» проиллюстрировал палеонтолог Кирилл Еськов в популярной статье[1]: Мне, по крайней мере, неизвестны законы природы, налагавшие бы прямой запрет на существование в горах Центральной Азии реликтового гоминоида — «обезьяночеловека», или просто крупной человекообразной обезьяны. С вечными снегами он, надо полагать, вопреки своему названию не связан никак  </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Mysteries connected with the places and phenomena</dc:title>
  <dc:creator>DNA7 X86</dc:creator>
  <cp:lastModifiedBy>DNA7 X86</cp:lastModifiedBy>
  <cp:revision>6</cp:revision>
  <dcterms:created xsi:type="dcterms:W3CDTF">2013-11-28T07:06:14Z</dcterms:created>
  <dcterms:modified xsi:type="dcterms:W3CDTF">2016-01-09T12:19:58Z</dcterms:modified>
</cp:coreProperties>
</file>