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FB92"/>
    <a:srgbClr val="EF3FA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140" autoAdjust="0"/>
  </p:normalViewPr>
  <p:slideViewPr>
    <p:cSldViewPr>
      <p:cViewPr>
        <p:scale>
          <a:sx n="77" d="100"/>
          <a:sy n="77" d="100"/>
        </p:scale>
        <p:origin x="-288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4541E-8502-4AB9-8C6A-30471193220D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62BED-4CF9-455D-8452-33B3DC5DF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9555F-179E-4F6E-BA39-A5D894523B49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FB774-CC90-40A3-AAFC-E07D98FCF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5CB10-9463-4774-B97E-CA7B34846E5E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D5119-5D7C-4B82-9D8D-CE49556F55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A8A63-C618-4F6D-B22D-BA3971C47D03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5551A-00C1-4AB5-A684-00D92A173B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52264-18FB-46DC-A036-7E2C972692BF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894BD-A9EA-46DC-AC17-5FFEA0E44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91769-C121-4852-8791-40C973605343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E6E18-B1D6-4C99-ACCA-A978455D4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5753B-9D24-4064-99F2-0284CF25BF38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EAC44-20E7-4FA3-A953-3CDF406B7D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ECCAF-36A6-41E8-BE2B-01B3F98A3AD3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10F0C-9522-4EC1-930C-9D6201174E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04F83-701E-4741-A56B-812B1EE96891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5A4D4-95E5-4ADB-925B-02D6CB39D3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D5E8E-54F1-4B70-9226-72AFC37399EF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B6972-2755-4C72-9E97-D74B539C1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BFD8E-F100-4FE9-B06E-237676DA9A17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727A1-59A0-4764-8DF8-F3E541932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9F48C3-E72B-4332-B05F-5E50120C2AC7}" type="datetimeFigureOut">
              <a:rPr lang="ru-RU"/>
              <a:pPr>
                <a:defRPr/>
              </a:pPr>
              <a:t>24.04.2013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7B9D29-38E3-4A38-BBD0-098142F580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8" r:id="rId7"/>
    <p:sldLayoutId id="2147483699" r:id="rId8"/>
    <p:sldLayoutId id="2147483700" r:id="rId9"/>
    <p:sldLayoutId id="2147483691" r:id="rId10"/>
    <p:sldLayoutId id="21474837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libri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79588"/>
          </a:xfrm>
        </p:spPr>
        <p:txBody>
          <a:bodyPr/>
          <a:lstStyle/>
          <a:p>
            <a:pPr eaLnBrk="1" hangingPunct="1"/>
            <a:r>
              <a:rPr lang="ru-RU" sz="7200" smtClean="0"/>
              <a:t>Тема урока: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400800" cy="1473200"/>
          </a:xfrm>
        </p:spPr>
        <p:txBody>
          <a:bodyPr/>
          <a:lstStyle/>
          <a:p>
            <a:pPr eaLnBrk="1" hangingPunct="1"/>
            <a:r>
              <a:rPr lang="ru-RU" sz="4800" smtClean="0"/>
              <a:t>«Наклонения глагола»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075613" cy="1114425"/>
          </a:xfrm>
        </p:spPr>
        <p:txBody>
          <a:bodyPr/>
          <a:lstStyle/>
          <a:p>
            <a:pPr eaLnBrk="1" hangingPunct="1"/>
            <a:r>
              <a:rPr lang="ru-RU" smtClean="0"/>
              <a:t>Задание 2 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7875" y="2060575"/>
            <a:ext cx="7488238" cy="424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Замените глаголы изъявительного наклонения глаголами условного наклонения: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Читает -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Шумел -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Думал -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Говорит -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Умывается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Кричат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252538"/>
          </a:xfrm>
        </p:spPr>
        <p:txBody>
          <a:bodyPr/>
          <a:lstStyle/>
          <a:p>
            <a:pPr eaLnBrk="1" hangingPunct="1"/>
            <a:r>
              <a:rPr lang="ru-RU" smtClean="0"/>
              <a:t>Задание 3 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8313" y="1557338"/>
            <a:ext cx="8135937" cy="4789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Выпишите глаголы повелительного наклонения: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1. Поставил задачу – выполни.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2. Взялся за работу – доведи ее до конца.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3. Дал слово – сдержи!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4. Встретил препятствие – преодолей!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5. Увидел, что обижают слабого, заступись!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6. Семь раз отмерь – один раз отрежь.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7. Хорошенько потрудись, а потом уж спать ложись.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088" y="2565400"/>
            <a:ext cx="5473700" cy="2676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Бегут, торопятся ручьи.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Я решил бы, если не устал бы.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Садись напротив меня.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Люблю тебя, Петра творенье.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Светит солнышко.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Потянитесь к солнцу.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Домашнее задание: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0825" y="2852738"/>
            <a:ext cx="8785225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Придумайте и запишите в тетрадь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7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предложений, используя глаголы изъявительного, условного, повелительного наклонения.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Действующими лицами должны быть сказочные герои.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Объект 2"/>
          <p:cNvSpPr>
            <a:spLocks noGrp="1"/>
          </p:cNvSpPr>
          <p:nvPr>
            <p:ph idx="1"/>
          </p:nvPr>
        </p:nvSpPr>
        <p:spPr>
          <a:xfrm>
            <a:off x="871538" y="2205038"/>
            <a:ext cx="7408862" cy="3921125"/>
          </a:xfrm>
        </p:spPr>
        <p:txBody>
          <a:bodyPr/>
          <a:lstStyle/>
          <a:p>
            <a:pPr eaLnBrk="1" hangingPunct="1"/>
            <a:r>
              <a:rPr lang="ru-RU" smtClean="0"/>
              <a:t>1) Повторить  изученное  о наклонениях глагола.</a:t>
            </a:r>
          </a:p>
          <a:p>
            <a:pPr eaLnBrk="1" hangingPunct="1">
              <a:buFont typeface="Symbol" pitchFamily="18" charset="2"/>
              <a:buNone/>
            </a:pPr>
            <a:r>
              <a:rPr lang="ru-RU" smtClean="0"/>
              <a:t> </a:t>
            </a:r>
          </a:p>
          <a:p>
            <a:pPr eaLnBrk="1" hangingPunct="1"/>
            <a:r>
              <a:rPr lang="ru-RU" smtClean="0"/>
              <a:t>2) Уметь различать глаголы в изъявительном</a:t>
            </a:r>
            <a:r>
              <a:rPr lang="ru-RU" smtClean="0">
                <a:latin typeface="Arial" charset="0"/>
              </a:rPr>
              <a:t>,</a:t>
            </a:r>
          </a:p>
          <a:p>
            <a:pPr eaLnBrk="1" hangingPunct="1">
              <a:buFont typeface="Symbol" pitchFamily="18" charset="2"/>
              <a:buNone/>
            </a:pPr>
            <a:r>
              <a:rPr lang="ru-RU" smtClean="0"/>
              <a:t>        условном ,повелительном  наклонении.</a:t>
            </a:r>
          </a:p>
          <a:p>
            <a:pPr eaLnBrk="1" hangingPunct="1">
              <a:buFont typeface="Symbol" pitchFamily="18" charset="2"/>
              <a:buNone/>
            </a:pPr>
            <a:endParaRPr lang="ru-RU" smtClean="0"/>
          </a:p>
          <a:p>
            <a:pPr eaLnBrk="1" hangingPunct="1"/>
            <a:r>
              <a:rPr lang="ru-RU" smtClean="0"/>
              <a:t>3) Развивать творческие способности учащихся. </a:t>
            </a:r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4) Воспитывать бережное отношение учеников к русскому  языку.</a:t>
            </a:r>
          </a:p>
        </p:txBody>
      </p:sp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Цели урока: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2349500"/>
            <a:ext cx="7408863" cy="4352925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ru-RU" sz="3200" dirty="0"/>
              <a:t>Глагол </a:t>
            </a:r>
            <a:r>
              <a:rPr lang="ru-RU" sz="3200" dirty="0" smtClean="0"/>
              <a:t> обозначает движение , действие , без него невозможно передать события , невозможно представить будущее , узнать прошлое.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sz="3200" dirty="0"/>
          </a:p>
          <a:p>
            <a:pPr marL="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3200" dirty="0" smtClean="0"/>
              <a:t>                                                            А. Югов.</a:t>
            </a:r>
            <a:endParaRPr lang="ru-RU" sz="32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ъект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Страна Глаголия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3717032"/>
            <a:ext cx="230425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4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Изъявительное</a:t>
            </a:r>
            <a:r>
              <a:rPr lang="ru-RU" sz="2140" dirty="0">
                <a:solidFill>
                  <a:schemeClr val="tx1"/>
                </a:solidFill>
              </a:rPr>
              <a:t> </a:t>
            </a:r>
            <a:r>
              <a:rPr lang="ru-RU" sz="214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наклонение</a:t>
            </a:r>
            <a:endParaRPr lang="ru-RU" sz="2140" dirty="0">
              <a:solidFill>
                <a:schemeClr val="tx1"/>
              </a:solidFill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1008063" y="3141663"/>
            <a:ext cx="2519362" cy="5746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779912" y="3717032"/>
            <a:ext cx="2088232" cy="11521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4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Условное наклонение</a:t>
            </a:r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3600450" y="3138488"/>
            <a:ext cx="2447925" cy="57785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210181" y="3645024"/>
            <a:ext cx="1926215" cy="122413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Повелительное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наклонение</a:t>
            </a:r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6048375" y="3176588"/>
            <a:ext cx="2249488" cy="539750"/>
          </a:xfrm>
          <a:prstGeom prst="triangl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692275" y="5805488"/>
            <a:ext cx="863600" cy="2873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1619250" y="5516563"/>
            <a:ext cx="1008063" cy="28892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56013" y="5610225"/>
            <a:ext cx="757237" cy="287338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3527425" y="5305425"/>
            <a:ext cx="1035050" cy="304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688013" y="5753100"/>
            <a:ext cx="720725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5543550" y="5451475"/>
            <a:ext cx="1008063" cy="304800"/>
          </a:xfrm>
          <a:prstGeom prst="triangl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7308850" y="5451475"/>
            <a:ext cx="647700" cy="3540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7150100" y="5100638"/>
            <a:ext cx="963613" cy="365125"/>
          </a:xfrm>
          <a:prstGeom prst="triangl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663825" y="5191125"/>
            <a:ext cx="360363" cy="18415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2592388" y="5008563"/>
            <a:ext cx="503237" cy="182562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967288" y="5245100"/>
            <a:ext cx="433387" cy="258763"/>
          </a:xfrm>
          <a:prstGeom prst="rect">
            <a:avLst/>
          </a:prstGeom>
          <a:solidFill>
            <a:srgbClr val="EF3F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4932363" y="5008563"/>
            <a:ext cx="503237" cy="222250"/>
          </a:xfrm>
          <a:prstGeom prst="triangle">
            <a:avLst/>
          </a:prstGeom>
          <a:solidFill>
            <a:srgbClr val="33FB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Солнце 35"/>
          <p:cNvSpPr/>
          <p:nvPr/>
        </p:nvSpPr>
        <p:spPr>
          <a:xfrm>
            <a:off x="4319588" y="2276475"/>
            <a:ext cx="1008062" cy="576263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блако 36"/>
          <p:cNvSpPr/>
          <p:nvPr/>
        </p:nvSpPr>
        <p:spPr>
          <a:xfrm>
            <a:off x="2365375" y="2376488"/>
            <a:ext cx="2197100" cy="4318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Облако 37"/>
          <p:cNvSpPr/>
          <p:nvPr/>
        </p:nvSpPr>
        <p:spPr>
          <a:xfrm>
            <a:off x="5213350" y="2390775"/>
            <a:ext cx="1420813" cy="43338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989138"/>
            <a:ext cx="2244725" cy="4110037"/>
          </a:xfrm>
        </p:spPr>
      </p:pic>
      <p:sp>
        <p:nvSpPr>
          <p:cNvPr id="6" name="TextBox 5"/>
          <p:cNvSpPr txBox="1"/>
          <p:nvPr/>
        </p:nvSpPr>
        <p:spPr>
          <a:xfrm>
            <a:off x="2339975" y="3068638"/>
            <a:ext cx="6804025" cy="1385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Епифан: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- Я бы сделал, я бы смог, если б кто-нибудь помог!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205038"/>
            <a:ext cx="3241675" cy="3849687"/>
          </a:xfrm>
        </p:spPr>
      </p:pic>
      <p:sp>
        <p:nvSpPr>
          <p:cNvPr id="5" name="TextBox 4"/>
          <p:cNvSpPr txBox="1"/>
          <p:nvPr/>
        </p:nvSpPr>
        <p:spPr>
          <a:xfrm>
            <a:off x="3492500" y="3141663"/>
            <a:ext cx="5472113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Тимоня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- То возьми, подай того, не смотри-ка на него!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2276475"/>
            <a:ext cx="1871662" cy="3829050"/>
          </a:xfrm>
        </p:spPr>
      </p:pic>
      <p:sp>
        <p:nvSpPr>
          <p:cNvPr id="7" name="TextBox 6"/>
          <p:cNvSpPr txBox="1"/>
          <p:nvPr/>
        </p:nvSpPr>
        <p:spPr>
          <a:xfrm>
            <a:off x="2771775" y="3141663"/>
            <a:ext cx="5903913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Иван: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- Слов на ветер не бросаю, что надумал – выполняю!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8338" y="2047875"/>
            <a:ext cx="1887537" cy="3784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Епифан: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- Я пошел бы воевать, если б не любил поспать,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я бы змея победил, если б папка разбудил!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19475" y="2030413"/>
            <a:ext cx="2016125" cy="430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300" u="sng">
                <a:solidFill>
                  <a:srgbClr val="052E65"/>
                </a:solidFill>
                <a:latin typeface="Calibri" pitchFamily="34" charset="0"/>
              </a:rPr>
              <a:t>Тимоня:</a:t>
            </a:r>
          </a:p>
          <a:p>
            <a:r>
              <a:rPr lang="ru-RU" sz="2300">
                <a:solidFill>
                  <a:srgbClr val="052E65"/>
                </a:solidFill>
                <a:latin typeface="Calibri" pitchFamily="34" charset="0"/>
              </a:rPr>
              <a:t>- Эй, Ванюшка!</a:t>
            </a:r>
          </a:p>
          <a:p>
            <a:r>
              <a:rPr lang="ru-RU" sz="2300">
                <a:solidFill>
                  <a:srgbClr val="052E65"/>
                </a:solidFill>
                <a:latin typeface="Calibri" pitchFamily="34" charset="0"/>
              </a:rPr>
              <a:t>Снаряжайся</a:t>
            </a:r>
            <a:r>
              <a:rPr lang="ru-RU" sz="2300">
                <a:solidFill>
                  <a:srgbClr val="052E65"/>
                </a:solidFill>
              </a:rPr>
              <a:t>,</a:t>
            </a:r>
            <a:r>
              <a:rPr lang="ru-RU" sz="2300">
                <a:solidFill>
                  <a:srgbClr val="052E65"/>
                </a:solidFill>
                <a:latin typeface="Calibri" pitchFamily="34" charset="0"/>
              </a:rPr>
              <a:t> в</a:t>
            </a:r>
            <a:r>
              <a:rPr lang="ru-RU" sz="2300">
                <a:solidFill>
                  <a:srgbClr val="052E65"/>
                </a:solidFill>
              </a:rPr>
              <a:t> </a:t>
            </a:r>
            <a:r>
              <a:rPr lang="ru-RU" sz="2300">
                <a:solidFill>
                  <a:srgbClr val="052E65"/>
                </a:solidFill>
                <a:latin typeface="Calibri" pitchFamily="34" charset="0"/>
              </a:rPr>
              <a:t>чисто</a:t>
            </a:r>
            <a:r>
              <a:rPr lang="ru-RU" sz="2300">
                <a:solidFill>
                  <a:srgbClr val="052E65"/>
                </a:solidFill>
              </a:rPr>
              <a:t> </a:t>
            </a:r>
            <a:r>
              <a:rPr lang="ru-RU" sz="2300">
                <a:solidFill>
                  <a:srgbClr val="052E65"/>
                </a:solidFill>
                <a:latin typeface="Calibri" pitchFamily="34" charset="0"/>
              </a:rPr>
              <a:t>поле собирайся! Заруби дракона злого аль доставь сюда живого!</a:t>
            </a:r>
            <a:r>
              <a:rPr lang="ru-RU" sz="2300">
                <a:solidFill>
                  <a:srgbClr val="052E65"/>
                </a:solidFill>
              </a:rPr>
              <a:t>,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11863" y="2019300"/>
            <a:ext cx="1873250" cy="4838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Иван: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- Вижу: час настал мой, братцы, в путь-дорожку собираться. Я за землю за свою постою в любом бою!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575" y="2205038"/>
            <a:ext cx="8424863" cy="3046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1. Доброе слово режет сталь.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2. Защищай родную землю.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3. Нет ничего тайного, что не стало бы явным.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4. Сошли снега, растаял лёд.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5. Берегите природу!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6. Сделал бы доброе дело.</a:t>
            </a:r>
          </a:p>
        </p:txBody>
      </p:sp>
      <p:sp>
        <p:nvSpPr>
          <p:cNvPr id="2150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1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329</TotalTime>
  <Words>270</Words>
  <Application>Microsoft Office PowerPoint</Application>
  <PresentationFormat>Экран (4:3)</PresentationFormat>
  <Paragraphs>64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Calibri</vt:lpstr>
      <vt:lpstr>Symbol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Тема урока:</vt:lpstr>
      <vt:lpstr>Цели урока:</vt:lpstr>
      <vt:lpstr>Слайд 3</vt:lpstr>
      <vt:lpstr>Страна Глаголия</vt:lpstr>
      <vt:lpstr>Слайд 5</vt:lpstr>
      <vt:lpstr>Слайд 6</vt:lpstr>
      <vt:lpstr>Слайд 7</vt:lpstr>
      <vt:lpstr>Слайд 8</vt:lpstr>
      <vt:lpstr>Задание 1 :</vt:lpstr>
      <vt:lpstr>Задание 2 :</vt:lpstr>
      <vt:lpstr>Задание 3 :</vt:lpstr>
      <vt:lpstr>Слайд 12</vt:lpstr>
      <vt:lpstr>Домашнее задание: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сергей</dc:creator>
  <cp:lastModifiedBy>Детский дом 39</cp:lastModifiedBy>
  <cp:revision>29</cp:revision>
  <dcterms:created xsi:type="dcterms:W3CDTF">2013-04-21T08:42:02Z</dcterms:created>
  <dcterms:modified xsi:type="dcterms:W3CDTF">2013-04-24T07:58:40Z</dcterms:modified>
</cp:coreProperties>
</file>