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9" r:id="rId1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28C8C-A8E9-4D32-B3D6-C751338F2D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0269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539750"/>
            <a:ext cx="7654925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9298C-D2A4-4265-A1C2-67C9A44B67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163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7F9F1-5FE1-4B1F-A70F-54C7092A0C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3796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7063" y="873125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27963" y="29337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FA838-1317-4020-BC5F-C8628CA8D1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991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62349-7EAE-40E5-BA3D-49D25D65DB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7597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CFCF1-9869-4B92-B421-2B05073573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0010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1825625"/>
            <a:ext cx="2528887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1825625"/>
            <a:ext cx="2528887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1825625"/>
            <a:ext cx="2528888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356B9-D6A8-4743-9DE1-3890570E90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7863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28EEC-DEF0-4CD4-BF28-190B6DAFD1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7547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D7A6A-0061-404A-A887-9CF39B1109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7911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12A4B-CECB-4940-B3F1-BFDF40660D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0437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34D1D-2F5C-4AE9-AC37-30AB74D749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9465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6777C-AB39-45DC-B8FA-718FE94CCB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6397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70063"/>
            <a:ext cx="3786188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1770063"/>
            <a:ext cx="378777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500F6-E0F5-440A-81BA-5C6248C57E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624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BDE43-845A-42B4-992A-0D1E0C3F9E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8484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3C224-C768-441B-8EB8-65F3E2E893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6330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/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22787-1292-4692-86E6-7C04CD4E6B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7840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609600"/>
            <a:ext cx="3427413" cy="52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D251D-D386-4563-85BD-FBDC7D7783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3208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64463" cy="96996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31963"/>
            <a:ext cx="7764463" cy="405923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65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C648B8AE-2054-4DC1-B088-12C897A34C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90" r:id="rId5"/>
    <p:sldLayoutId id="2147483882" r:id="rId6"/>
    <p:sldLayoutId id="2147483883" r:id="rId7"/>
    <p:sldLayoutId id="2147483884" r:id="rId8"/>
    <p:sldLayoutId id="2147483891" r:id="rId9"/>
    <p:sldLayoutId id="2147483892" r:id="rId10"/>
    <p:sldLayoutId id="2147483885" r:id="rId11"/>
    <p:sldLayoutId id="2147483893" r:id="rId12"/>
    <p:sldLayoutId id="2147483886" r:id="rId13"/>
    <p:sldLayoutId id="2147483887" r:id="rId14"/>
    <p:sldLayoutId id="2147483894" r:id="rId15"/>
    <p:sldLayoutId id="2147483888" r:id="rId16"/>
    <p:sldLayoutId id="2147483889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Trebuchet MS" panose="020B0603020202020204" pitchFamily="34" charset="0"/>
          <a:cs typeface="Trebuchet M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/>
          <a:ea typeface="Trebuchet MS" panose="020B0603020202020204" pitchFamily="34" charset="0"/>
          <a:cs typeface="Trebuchet MS" panose="020B0603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/>
          <a:ea typeface="Trebuchet MS" panose="020B0603020202020204" pitchFamily="34" charset="0"/>
          <a:cs typeface="Trebuchet MS" panose="020B0603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/>
          <a:ea typeface="Trebuchet MS" panose="020B0603020202020204" pitchFamily="34" charset="0"/>
          <a:cs typeface="Trebuchet MS" panose="020B0603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/>
          <a:ea typeface="Trebuchet MS" panose="020B0603020202020204" pitchFamily="34" charset="0"/>
          <a:cs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48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19138" indent="-269875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"/>
        <a:defRPr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5525" indent="-215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5888" indent="-215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3225" indent="-215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hp1\Desktop\&#1043;&#1088;&#1080;&#1073;&#1086;&#1077;&#1076;&#1086;&#1074;\&#1040;.&#1057;.%20&#1043;&#1088;&#1080;&#1073;&#1086;&#1077;&#1076;&#1086;&#1074;%20-%20&#1042;&#1072;&#1083;&#1100;&#1089;%20&#1043;&#1088;&#1080;&#1073;&#1086;&#1077;&#1076;&#1086;&#1074;&#1072;.mp3" TargetMode="Externa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706802" y="306351"/>
            <a:ext cx="7765322" cy="9704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err="1" smtClean="0">
                <a:latin typeface="Book Antiqua" panose="02040602050305030304" pitchFamily="18" charset="0"/>
                <a:ea typeface="+mj-ea"/>
              </a:rPr>
              <a:t>А.С.Грибоедов</a:t>
            </a:r>
            <a:endParaRPr lang="ru-RU" sz="4400" dirty="0" smtClean="0">
              <a:latin typeface="Book Antiqua" panose="02040602050305030304" pitchFamily="18" charset="0"/>
              <a:ea typeface="+mj-ea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02015" y="2204865"/>
            <a:ext cx="4038600" cy="1872208"/>
          </a:xfrm>
        </p:spPr>
        <p:txBody>
          <a:bodyPr/>
          <a:lstStyle/>
          <a:p>
            <a:pPr indent="-306000" algn="just" eaLnBrk="1" fontAlgn="auto" hangingPunct="1">
              <a:buFont typeface="Wingdings" panose="05000000000000000000" pitchFamily="2" charset="2"/>
              <a:buNone/>
              <a:defRPr/>
            </a:pPr>
            <a:r>
              <a:rPr lang="ru-RU" dirty="0" smtClean="0">
                <a:latin typeface="Book Antiqua" panose="02040602050305030304" pitchFamily="18" charset="0"/>
              </a:rPr>
              <a:t>    ГРИБОЕДОВ Александр Сергеевич (04.01.1795, по др. сведениям 1790, Москва – 30.01.1829, Тегеран), драматург, поэт, дипломат </a:t>
            </a:r>
          </a:p>
        </p:txBody>
      </p:sp>
      <p:pic>
        <p:nvPicPr>
          <p:cNvPr id="2" name="Picture 8" descr="File:Griboyed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71" y="1276801"/>
            <a:ext cx="4145544" cy="5273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А.С. Грибоедов - Вальс Грибоедо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616585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1" y="476672"/>
            <a:ext cx="3744415" cy="6048672"/>
          </a:xfrm>
        </p:spPr>
        <p:txBody>
          <a:bodyPr>
            <a:normAutofit fontScale="92500" lnSpcReduction="10000"/>
          </a:bodyPr>
          <a:lstStyle/>
          <a:p>
            <a:pPr marL="38100" indent="0" algn="just" eaLnBrk="1" hangingPunct="1">
              <a:buFont typeface="Wingdings 2" panose="05020102010507070707" pitchFamily="18" charset="2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Оставив жену в </a:t>
            </a:r>
            <a:r>
              <a:rPr lang="ru-RU" dirty="0" err="1" smtClean="0">
                <a:solidFill>
                  <a:schemeClr val="tx1"/>
                </a:solidFill>
              </a:rPr>
              <a:t>Тавризе</a:t>
            </a:r>
            <a:r>
              <a:rPr lang="ru-RU" dirty="0" smtClean="0">
                <a:solidFill>
                  <a:schemeClr val="tx1"/>
                </a:solidFill>
              </a:rPr>
              <a:t>, выехал с посольством в Тегеран. Здесь он стал жертвой заговора и был убит толпой персидских фанатиков.</a:t>
            </a:r>
          </a:p>
          <a:p>
            <a:pPr marL="38100" indent="0" algn="just" eaLnBrk="1" hangingPunct="1">
              <a:buFont typeface="Wingdings 2" panose="05020102010507070707" pitchFamily="18" charset="2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Высоко над Тбилиси, в монастыре св. Давида, что на горе </a:t>
            </a:r>
            <a:r>
              <a:rPr lang="ru-RU" dirty="0" err="1" smtClean="0">
                <a:solidFill>
                  <a:schemeClr val="tx1"/>
                </a:solidFill>
              </a:rPr>
              <a:t>Мтацминда</a:t>
            </a:r>
            <a:r>
              <a:rPr lang="ru-RU" dirty="0" smtClean="0">
                <a:solidFill>
                  <a:schemeClr val="tx1"/>
                </a:solidFill>
              </a:rPr>
              <a:t>, покоится  прах Грибоедова. Сюда, к увитой плющом нише с двумя могилами, приходит много людей. На одном из надгробий, обхватив распятье, рыдает коленопреклоненная женщина, отлитая из бронзы. Все свое великое и трепетное чувство вложила Нина в слова, горящие на холодном и тяжелом черном камне: "Ум и дела твои бессмертны в памяти русской, но для чего пережила тебя любовь моя!" 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210" y="476672"/>
            <a:ext cx="4428492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67544" y="908721"/>
            <a:ext cx="4038600" cy="4392488"/>
          </a:xfrm>
        </p:spPr>
        <p:txBody>
          <a:bodyPr/>
          <a:lstStyle/>
          <a:p>
            <a:pPr marL="0" indent="0" algn="just" eaLnBrk="1" fontAlgn="auto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в дворянской семье. Детство провел в Москве и имении своего дяди (по матери)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А.Ф.Грибоедова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Смоленской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губерниии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Получил домашнее образование под руководством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И.Б.Петрозилиуса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ученого-энциклопедиста. </a:t>
            </a:r>
          </a:p>
          <a:p>
            <a:pPr marL="0" indent="0" algn="just" eaLnBrk="1" fontAlgn="auto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1803 г. Грибоедов учился в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Благородном пансионе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Московском университете. 30 января 1806 г. зачислен в студенты Московского университета. </a:t>
            </a:r>
          </a:p>
        </p:txBody>
      </p:sp>
      <p:pic>
        <p:nvPicPr>
          <p:cNvPr id="4099" name="Picture 8" descr="Grib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8024" y="620688"/>
            <a:ext cx="3948112" cy="5400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Rectangle 10"/>
          <p:cNvSpPr>
            <a:spLocks noGrp="1" noChangeArrowheads="1"/>
          </p:cNvSpPr>
          <p:nvPr>
            <p:ph idx="1"/>
          </p:nvPr>
        </p:nvSpPr>
        <p:spPr>
          <a:xfrm>
            <a:off x="468313" y="549275"/>
            <a:ext cx="8229600" cy="5688013"/>
          </a:xfrm>
        </p:spPr>
        <p:txBody>
          <a:bodyPr/>
          <a:lstStyle/>
          <a:p>
            <a:pPr marL="36900" indent="0" algn="just" eaLnBrk="1" fontAlgn="auto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Одиннадцати лет Грибоедов - студент Московского университета. Окончив словесное отделение философского факультета, он поступил на юридическое отделение и получил второй диплом - кандидата прав. </a:t>
            </a:r>
          </a:p>
          <a:p>
            <a:pPr marL="36900" indent="0" algn="just" eaLnBrk="1" fontAlgn="auto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1810 учится в естественно-математическом факультете, что было делом необычайным для дворянской молодежи. С детства зная французский, английский, немецкий и итальянский языки, за время учебы в университете изучал греческий и латинский, позднее - персидский, арабский и турецкий. Он был и музыкально одарен: играл на фортепьяно, флейте, сам сочинял музыку. 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323528" y="764703"/>
            <a:ext cx="4100264" cy="5400601"/>
          </a:xfrm>
        </p:spPr>
        <p:txBody>
          <a:bodyPr/>
          <a:lstStyle/>
          <a:p>
            <a:pPr marL="36900" indent="0" algn="just" eaLnBrk="1" fontAlgn="auto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Начавшаяся война с Наполеоном меняет планы Грибоедова: он поступает добровольцем в армию корнетом (младший офицерский чин в русской кавалерии) в гусарский полк. В военных действиях ему участвовать не пришлось. </a:t>
            </a:r>
          </a:p>
          <a:p>
            <a:pPr marL="36900" indent="0" algn="just" eaLnBrk="1" fontAlgn="auto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войны уходит в отставку, поселяется в Петербурге, поступает на службу в Коллегию иностранных дел, где служат в это время Пушкин, Кюхельбекер и многие декабристы, знакомится с ними. Кроме того, входит в кружок людей, причастных к театру, сотрудничает в журналах, пишет пьесы. </a:t>
            </a:r>
          </a:p>
        </p:txBody>
      </p:sp>
      <p:pic>
        <p:nvPicPr>
          <p:cNvPr id="10243" name="Picture 8" descr="7156650sk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20588"/>
            <a:ext cx="4032250" cy="5472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643438" y="1125538"/>
            <a:ext cx="4038600" cy="4533900"/>
          </a:xfrm>
        </p:spPr>
        <p:txBody>
          <a:bodyPr>
            <a:noAutofit/>
          </a:bodyPr>
          <a:lstStyle/>
          <a:p>
            <a:pPr marL="36900" indent="0" algn="just" eaLnBrk="1" fontAlgn="auto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1818 был направлен секретарем русской миссии в Персию, где провел свыше двух лет, много путешествуя по стране и ведя путевые заметки и дневник. </a:t>
            </a:r>
          </a:p>
          <a:p>
            <a:pPr marL="36900" indent="0" algn="just" eaLnBrk="1" fontAlgn="auto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возвращении из Персии в ноябре 1821 служит в качестве дипломатического секретаря при командующем русскими войсками на Кавказе генерале </a:t>
            </a:r>
            <a:r>
              <a:rPr lang="ru-RU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Ермолове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окружении которого было много членов декабристских обществ. </a:t>
            </a:r>
          </a:p>
        </p:txBody>
      </p:sp>
      <p:pic>
        <p:nvPicPr>
          <p:cNvPr id="11267" name="Picture 8" descr="griboyedov2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99927"/>
            <a:ext cx="3992713" cy="51851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323528" y="1700808"/>
            <a:ext cx="4176464" cy="3024336"/>
          </a:xfrm>
        </p:spPr>
        <p:txBody>
          <a:bodyPr>
            <a:noAutofit/>
          </a:bodyPr>
          <a:lstStyle/>
          <a:p>
            <a:pPr marL="36900" indent="0" algn="just" eaLnBrk="1" fontAlgn="auto" hangingPunct="1">
              <a:buFont typeface="Wingdings 2" panose="05020102010507070707" pitchFamily="18" charset="2"/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Тифлисе  работает над первыми двумя актами «Горя от ума».   В имении своего друга Бегичева пишет последние два акта комедии, в Москве продолжает отделывать "Горе от ума", в Петербурге в 1824 работа была закончена. </a:t>
            </a:r>
          </a:p>
        </p:txBody>
      </p:sp>
      <p:pic>
        <p:nvPicPr>
          <p:cNvPr id="12291" name="Picture 8" descr="0_594d5_5210261d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404813"/>
            <a:ext cx="3960813" cy="5903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404813"/>
            <a:ext cx="8229600" cy="5832475"/>
          </a:xfrm>
        </p:spPr>
        <p:txBody>
          <a:bodyPr/>
          <a:lstStyle/>
          <a:p>
            <a:pPr marL="36900" indent="0" algn="just" eaLnBrk="1" fontAlgn="auto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сентября 1825 Грибоедов снова прибыл на Кавказ, а в конце января 1826 был арестован по делу декабристов специально присланным из Петербурга фельдъегерем. Ермолов предупредил его о грозящем аресте, и писатель успел уничтожить опасные для него бумаги. На следствии Грибоедов придерживался полного отрицания своего участия в заговоре. Доказать что-либо царской следственной комиссии не удалось, он был освобожден.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971950"/>
            <a:ext cx="4932040" cy="3231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2195513" y="6237288"/>
            <a:ext cx="49323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100">
                <a:latin typeface="Times New Roman" panose="02020603050405020304" pitchFamily="18" charset="0"/>
                <a:cs typeface="Times New Roman" panose="02020603050405020304" pitchFamily="18" charset="0"/>
              </a:rPr>
              <a:t>Киевская встреча А. С. Грибоедова с декабристами</a:t>
            </a:r>
            <a:br>
              <a:rPr lang="ru-RU" altLang="ru-RU" sz="11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100">
                <a:latin typeface="Times New Roman" panose="02020603050405020304" pitchFamily="18" charset="0"/>
                <a:cs typeface="Times New Roman" panose="02020603050405020304" pitchFamily="18" charset="0"/>
              </a:rPr>
              <a:t>(иллюстрация из книги Н. А. Попова  "Путник").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251520" y="764704"/>
            <a:ext cx="4248472" cy="5529163"/>
          </a:xfrm>
        </p:spPr>
        <p:txBody>
          <a:bodyPr/>
          <a:lstStyle/>
          <a:p>
            <a:pPr marL="36900" indent="0" algn="just" eaLnBrk="1" fontAlgn="auto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возвращения на Кавказ в 1826 Грибоедов выступает в качестве дипломата. В 1827 ему предписано ведать дипломатическими отношениями с Турцией и Персией. </a:t>
            </a:r>
          </a:p>
          <a:p>
            <a:pPr marL="36900" indent="0" algn="just" eaLnBrk="1" fontAlgn="auto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00" indent="0" algn="just" eaLnBrk="1" fontAlgn="auto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1828 принимает участие в подготовке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Туркманчайского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мирного договора, заключенного с Персией. Затем он получает назначение полномочным министром в Персию, рассматривая это назначение как "политическую ссылку". </a:t>
            </a:r>
          </a:p>
        </p:txBody>
      </p:sp>
      <p:pic>
        <p:nvPicPr>
          <p:cNvPr id="14339" name="Picture 8" descr="0_594bd_ecd03baa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9378"/>
            <a:ext cx="4032250" cy="6119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788024" y="1268760"/>
            <a:ext cx="4279776" cy="5039965"/>
          </a:xfrm>
        </p:spPr>
        <p:txBody>
          <a:bodyPr/>
          <a:lstStyle/>
          <a:p>
            <a:pPr indent="-306000" eaLnBrk="1" fontAlgn="auto" hangingPunct="1">
              <a:buFont typeface="Wingdings" panose="05000000000000000000" pitchFamily="2" charset="2"/>
              <a:buNone/>
              <a:defRPr/>
            </a:pPr>
            <a:endParaRPr lang="ru-RU" dirty="0" smtClean="0"/>
          </a:p>
          <a:p>
            <a:pPr indent="-306000" eaLnBrk="1" fontAlgn="auto" hangingPunct="1">
              <a:buFont typeface="Wingdings" panose="05000000000000000000" pitchFamily="2" charset="2"/>
              <a:buNone/>
              <a:defRPr/>
            </a:pPr>
            <a:endParaRPr lang="ru-RU" dirty="0" smtClean="0"/>
          </a:p>
          <a:p>
            <a:pPr marL="36900" indent="0" algn="just" eaLnBrk="1" fontAlgn="auto" hangingPunct="1">
              <a:buFont typeface="Wingdings 2" panose="05020102010507070707" pitchFamily="18" charset="2"/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августе 1828 в Тифлисе Грибоедов женится на Нине Чавчавадзе, дочери своего друга, известного поэта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А.Чавчавадзе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5363" name="Picture 8" descr="0_6e1c1_c2d98715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3959795" cy="5573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рифель">
  <a:themeElements>
    <a:clrScheme name="Другая 10">
      <a:dk1>
        <a:sysClr val="windowText" lastClr="000000"/>
      </a:dk1>
      <a:lt1>
        <a:sysClr val="window" lastClr="FFFFFF"/>
      </a:lt1>
      <a:dk2>
        <a:srgbClr val="242852"/>
      </a:dk2>
      <a:lt2>
        <a:srgbClr val="FFFFCC"/>
      </a:lt2>
      <a:accent1>
        <a:srgbClr val="C8CBE7"/>
      </a:accent1>
      <a:accent2>
        <a:srgbClr val="FFFFCC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C8CBE7"/>
      </a:hlink>
      <a:folHlink>
        <a:srgbClr val="FFFFCC"/>
      </a:folHlink>
    </a:clrScheme>
    <a:fontScheme name="Грифель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ифел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Глубина</Template>
  <TotalTime>126</TotalTime>
  <Words>612</Words>
  <Application>Microsoft Office PowerPoint</Application>
  <PresentationFormat>Экран (4:3)</PresentationFormat>
  <Paragraphs>22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Calisto MT</vt:lpstr>
      <vt:lpstr>Trebuchet MS</vt:lpstr>
      <vt:lpstr>Wingdings 2</vt:lpstr>
      <vt:lpstr>Calibri</vt:lpstr>
      <vt:lpstr>Times New Roman</vt:lpstr>
      <vt:lpstr>Грифель</vt:lpstr>
      <vt:lpstr>А.С.Грибоедов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А.С.Грибоедов</dc:title>
  <dc:creator>Олег</dc:creator>
  <cp:lastModifiedBy>Наталья Муратова</cp:lastModifiedBy>
  <cp:revision>13</cp:revision>
  <dcterms:created xsi:type="dcterms:W3CDTF">2012-10-09T15:30:43Z</dcterms:created>
  <dcterms:modified xsi:type="dcterms:W3CDTF">2016-01-12T12:37:17Z</dcterms:modified>
</cp:coreProperties>
</file>