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5" r:id="rId3"/>
    <p:sldId id="276" r:id="rId4"/>
    <p:sldId id="278" r:id="rId5"/>
    <p:sldId id="280" r:id="rId6"/>
    <p:sldId id="279" r:id="rId7"/>
    <p:sldId id="260" r:id="rId8"/>
    <p:sldId id="263" r:id="rId9"/>
    <p:sldId id="264" r:id="rId10"/>
    <p:sldId id="277" r:id="rId11"/>
    <p:sldId id="266" r:id="rId12"/>
    <p:sldId id="267" r:id="rId13"/>
    <p:sldId id="282" r:id="rId14"/>
    <p:sldId id="281" r:id="rId15"/>
    <p:sldId id="289" r:id="rId16"/>
    <p:sldId id="284" r:id="rId17"/>
    <p:sldId id="288" r:id="rId18"/>
    <p:sldId id="286" r:id="rId19"/>
    <p:sldId id="287" r:id="rId20"/>
    <p:sldId id="269" r:id="rId21"/>
    <p:sldId id="285" r:id="rId22"/>
    <p:sldId id="256" r:id="rId23"/>
    <p:sldId id="2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9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CF0D2-754F-4E39-B743-333B74C9655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CDD98-9296-4060-A4CD-78AB12FD0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49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8EA360"/>
            </a:gs>
            <a:gs pos="72000">
              <a:srgbClr val="A5BA78"/>
            </a:gs>
            <a:gs pos="61000">
              <a:srgbClr val="BCD18F"/>
            </a:gs>
            <a:gs pos="0">
              <a:schemeClr val="accent3">
                <a:lumMod val="40000"/>
                <a:lumOff val="60000"/>
              </a:schemeClr>
            </a:gs>
            <a:gs pos="48500">
              <a:srgbClr val="AEC878"/>
            </a:gs>
            <a:gs pos="36000">
              <a:schemeClr val="accent3">
                <a:lumMod val="95000"/>
                <a:lumOff val="5000"/>
              </a:schemeClr>
            </a:gs>
            <a:gs pos="79500">
              <a:srgbClr val="778C48"/>
            </a:gs>
            <a:gs pos="76750">
              <a:srgbClr val="6B813C"/>
            </a:gs>
            <a:gs pos="7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puter.slovaronline.com/I/312-INTERFACE" TargetMode="External"/><Relationship Id="rId7" Type="http://schemas.openxmlformats.org/officeDocument/2006/relationships/hyperlink" Target="http://www.topdesignmag.com/wp-content/uploads/2011/01/83.png" TargetMode="External"/><Relationship Id="rId2" Type="http://schemas.openxmlformats.org/officeDocument/2006/relationships/hyperlink" Target="http://www.edu54.ru/sites/default/files/upload/2010/03/logich_rass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s821.ru/bezymjannyj.jpg" TargetMode="External"/><Relationship Id="rId5" Type="http://schemas.openxmlformats.org/officeDocument/2006/relationships/hyperlink" Target="http://www.xa-xa.org/uploads/posts/2011-03/1300790114_1300652386_9.jpg" TargetMode="External"/><Relationship Id="rId4" Type="http://schemas.openxmlformats.org/officeDocument/2006/relationships/hyperlink" Target="http://rebus1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Разминка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937" y="6072206"/>
            <a:ext cx="2105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8080"/>
                </a:solidFill>
              </a:rPr>
              <a:t>По 1 баллу</a:t>
            </a:r>
            <a:endParaRPr lang="ru-RU" sz="2000" b="1" dirty="0">
              <a:solidFill>
                <a:srgbClr val="008080"/>
              </a:solidFill>
            </a:endParaRPr>
          </a:p>
        </p:txBody>
      </p:sp>
      <p:pic>
        <p:nvPicPr>
          <p:cNvPr id="7" name="Picture 5" descr="вклад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5781601" cy="2428892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215074" y="1785926"/>
            <a:ext cx="2585998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вкладка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286512" y="4500570"/>
            <a:ext cx="2585998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значок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3" descr="знач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857628"/>
            <a:ext cx="444607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Задачи урока: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71472" y="4572008"/>
            <a:ext cx="2071702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Научиться: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2928934"/>
            <a:ext cx="6500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существуют виды интерфейсов и в чем их отличие.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928662" y="3143248"/>
            <a:ext cx="1571604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Узнать: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926" y="1428736"/>
            <a:ext cx="6215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 понятием «Пользовательский интерфейс».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0" y="1714488"/>
            <a:ext cx="2928958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Познакомиться: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4612" y="4357694"/>
            <a:ext cx="6215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организовывать  индивидуальное информационное пространство.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Работа в группе: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3" name="Picture 6" descr="Информатика : учебник для 7 клас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2829761" cy="4075788"/>
          </a:xfrm>
          <a:prstGeom prst="rect">
            <a:avLst/>
          </a:prstGeom>
          <a:noFill/>
        </p:spPr>
      </p:pic>
      <p:pic>
        <p:nvPicPr>
          <p:cNvPr id="14" name="Picture 2" descr="http://www.e-annebebek.com/wp-content/uploads/2014/03/Ev-%C3%96devi-995x49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571612"/>
            <a:ext cx="4714908" cy="235982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57224" y="5786454"/>
            <a:ext cx="5030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С. 90-92, Приложение 1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69769" y="5929330"/>
            <a:ext cx="1874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1-3 балла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8705" y="4143380"/>
            <a:ext cx="5525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Заполнить таблицу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«Виды пользовательского интерфейса»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Время работы: 5 минут.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Проверка: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/>
          <a:srcRect b="58293"/>
          <a:stretch>
            <a:fillRect/>
          </a:stretch>
        </p:blipFill>
        <p:spPr bwMode="auto">
          <a:xfrm>
            <a:off x="245536" y="2060848"/>
            <a:ext cx="86529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Проверка: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 cstate="print"/>
          <a:srcRect t="40048" b="37677"/>
          <a:stretch>
            <a:fillRect/>
          </a:stretch>
        </p:blipFill>
        <p:spPr bwMode="auto">
          <a:xfrm>
            <a:off x="0" y="2214554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Проверка: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 cstate="print"/>
          <a:srcRect t="61137"/>
          <a:stretch>
            <a:fillRect/>
          </a:stretch>
        </p:blipFill>
        <p:spPr bwMode="auto">
          <a:xfrm>
            <a:off x="0" y="2071678"/>
            <a:ext cx="9042872" cy="229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212976"/>
            <a:ext cx="59305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Работа с презентацией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(Приложение 1)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31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2"/>
          <p:cNvSpPr>
            <a:spLocks/>
          </p:cNvSpPr>
          <p:nvPr/>
        </p:nvSpPr>
        <p:spPr bwMode="auto">
          <a:xfrm>
            <a:off x="1042988" y="188913"/>
            <a:ext cx="79216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Организация индивидуального информационного пространства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116013" y="1341438"/>
            <a:ext cx="784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just"/>
            <a:r>
              <a:rPr lang="ru-RU" sz="2400">
                <a:latin typeface="Calibri" pitchFamily="34" charset="0"/>
              </a:rPr>
              <a:t>Совокупность всей информации, накопленной человечеством в процессе развития науки, культуры, образования и практической деятельности людей, называют </a:t>
            </a:r>
            <a:r>
              <a:rPr lang="ru-RU" sz="2400" b="1">
                <a:latin typeface="Calibri" pitchFamily="34" charset="0"/>
              </a:rPr>
              <a:t>информационными ресурсами</a:t>
            </a:r>
            <a:r>
              <a:rPr lang="ru-RU" sz="2400">
                <a:latin typeface="Calibri" pitchFamily="34" charset="0"/>
              </a:rPr>
              <a:t>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042988" y="3213100"/>
            <a:ext cx="7921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just"/>
            <a:r>
              <a:rPr lang="ru-RU" sz="2400" b="1">
                <a:latin typeface="Calibri" pitchFamily="34" charset="0"/>
              </a:rPr>
              <a:t>Информационные ресурсы</a:t>
            </a:r>
            <a:r>
              <a:rPr lang="ru-RU" sz="2400">
                <a:latin typeface="Calibri" pitchFamily="34" charset="0"/>
              </a:rPr>
              <a:t>, доступные пользователю при работе на компьютере, называются его индивидуальным </a:t>
            </a:r>
            <a:r>
              <a:rPr lang="ru-RU" sz="2400" b="1">
                <a:latin typeface="Calibri" pitchFamily="34" charset="0"/>
              </a:rPr>
              <a:t>информационным пространством.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 flipV="1">
            <a:off x="2771775" y="2205038"/>
            <a:ext cx="0" cy="3671887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276600" y="2492375"/>
            <a:ext cx="4679950" cy="7937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rgbClr val="FFFFFF"/>
                </a:solidFill>
                <a:latin typeface="Arial" charset="0"/>
                <a:cs typeface="Arial" charset="0"/>
              </a:rPr>
              <a:t>Установка программного обеспечения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rgbClr val="FFFFFF"/>
                </a:solidFill>
                <a:latin typeface="Arial" charset="0"/>
                <a:cs typeface="Arial" charset="0"/>
              </a:rPr>
              <a:t>на персональный компьютер</a:t>
            </a: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 flipH="1" flipV="1">
            <a:off x="2771775" y="3860800"/>
            <a:ext cx="433388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" name="Line 28"/>
          <p:cNvSpPr>
            <a:spLocks noChangeShapeType="1"/>
          </p:cNvSpPr>
          <p:nvPr/>
        </p:nvSpPr>
        <p:spPr bwMode="auto">
          <a:xfrm flipH="1" flipV="1">
            <a:off x="2771775" y="2852738"/>
            <a:ext cx="433388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555875" y="1341438"/>
            <a:ext cx="4608513" cy="7921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Формирование индивидуального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информационного пространства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276600" y="3502025"/>
            <a:ext cx="4679950" cy="7937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rgbClr val="FFFFFF"/>
                </a:solidFill>
                <a:latin typeface="Arial" charset="0"/>
                <a:cs typeface="Arial" charset="0"/>
              </a:rPr>
              <a:t>Создание текстовых, графических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rgbClr val="FFFFFF"/>
                </a:solidFill>
                <a:latin typeface="Arial" charset="0"/>
                <a:cs typeface="Arial" charset="0"/>
              </a:rPr>
              <a:t>других документов</a:t>
            </a:r>
          </a:p>
        </p:txBody>
      </p:sp>
      <p:sp>
        <p:nvSpPr>
          <p:cNvPr id="4" name="Line 28"/>
          <p:cNvSpPr>
            <a:spLocks noChangeShapeType="1"/>
          </p:cNvSpPr>
          <p:nvPr/>
        </p:nvSpPr>
        <p:spPr bwMode="auto">
          <a:xfrm flipH="1" flipV="1">
            <a:off x="2771775" y="4941888"/>
            <a:ext cx="433388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4508500"/>
            <a:ext cx="4679950" cy="7937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rgbClr val="FFFFFF"/>
                </a:solidFill>
                <a:latin typeface="Arial" charset="0"/>
                <a:cs typeface="Arial" charset="0"/>
              </a:rPr>
              <a:t>Перенос (копирование) на свой компьютер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rgbClr val="FFFFFF"/>
                </a:solidFill>
                <a:latin typeface="Arial" charset="0"/>
                <a:cs typeface="Arial" charset="0"/>
              </a:rPr>
              <a:t>фотографий, фильмов, текстов, музыки</a:t>
            </a: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 flipH="1" flipV="1">
            <a:off x="2771775" y="5876925"/>
            <a:ext cx="504825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76600" y="5516563"/>
            <a:ext cx="4679950" cy="7937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rgbClr val="FFFFFF"/>
                </a:solidFill>
                <a:latin typeface="Arial" charset="0"/>
                <a:cs typeface="Arial" charset="0"/>
              </a:rPr>
              <a:t>Сохранение на своём компьютере ссылок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rgbClr val="FFFFFF"/>
                </a:solidFill>
                <a:latin typeface="Arial" charset="0"/>
                <a:cs typeface="Arial" charset="0"/>
              </a:rPr>
              <a:t>на сетевые ресурсы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allAtOnce"/>
      <p:bldP spid="19460" grpId="0" build="allAtOnce"/>
      <p:bldP spid="2" grpId="0" animBg="1"/>
      <p:bldP spid="23" grpId="0" animBg="1"/>
      <p:bldP spid="3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443663" y="3789363"/>
            <a:ext cx="2089150" cy="2232025"/>
          </a:xfrm>
          <a:prstGeom prst="rect">
            <a:avLst/>
          </a:prstGeom>
          <a:solidFill>
            <a:srgbClr val="A6BFDE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0033CC"/>
                </a:solidFill>
                <a:latin typeface="+mn-lt"/>
              </a:rPr>
              <a:t>Обеспечивает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0033CC"/>
                </a:solidFill>
                <a:latin typeface="+mn-lt"/>
              </a:rPr>
              <a:t>доступ всем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0033CC"/>
                </a:solidFill>
                <a:latin typeface="+mn-lt"/>
              </a:rPr>
              <a:t>желающим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0033CC"/>
                </a:solidFill>
                <a:latin typeface="+mn-lt"/>
              </a:rPr>
              <a:t>к исходным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0033CC"/>
                </a:solidFill>
                <a:latin typeface="+mn-lt"/>
              </a:rPr>
              <a:t>кодам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0033CC"/>
                </a:solidFill>
                <a:latin typeface="+mn-lt"/>
              </a:rPr>
              <a:t>программ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solidFill>
                <a:srgbClr val="0033CC"/>
              </a:solidFill>
              <a:latin typeface="+mn-lt"/>
            </a:endParaRP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7524750" y="3357563"/>
            <a:ext cx="0" cy="43180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2531" name="Заголовок 2"/>
          <p:cNvSpPr>
            <a:spLocks/>
          </p:cNvSpPr>
          <p:nvPr/>
        </p:nvSpPr>
        <p:spPr bwMode="auto">
          <a:xfrm>
            <a:off x="971550" y="188913"/>
            <a:ext cx="8172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3200" b="1">
                <a:solidFill>
                  <a:schemeClr val="tx2"/>
                </a:solidFill>
              </a:rPr>
              <a:t>Правовые нормы использования программного обеспечения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132138" y="1268413"/>
            <a:ext cx="4103687" cy="7207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Правовой статус программ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619250" y="2276475"/>
            <a:ext cx="2087563" cy="10064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ПО – частная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собственность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372225" y="2276475"/>
            <a:ext cx="2089150" cy="11525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Свободное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программное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обеспечение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2627313" y="1989138"/>
            <a:ext cx="504825" cy="287337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 flipV="1">
            <a:off x="7235825" y="1989138"/>
            <a:ext cx="215900" cy="287337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908175" y="3644900"/>
            <a:ext cx="1943100" cy="5762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Коммерческие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908175" y="4508500"/>
            <a:ext cx="1943100" cy="8651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Условно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бесплатные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908175" y="5589588"/>
            <a:ext cx="2736850" cy="10080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Свободно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распространяемые</a:t>
            </a: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 rot="10800000">
            <a:off x="1403350" y="2708275"/>
            <a:ext cx="288925" cy="0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" name="Line 28"/>
          <p:cNvSpPr>
            <a:spLocks noChangeShapeType="1"/>
          </p:cNvSpPr>
          <p:nvPr/>
        </p:nvSpPr>
        <p:spPr bwMode="auto">
          <a:xfrm rot="10800000" flipH="1">
            <a:off x="1403350" y="2708275"/>
            <a:ext cx="0" cy="3384550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 rot="10800000" flipH="1">
            <a:off x="1403350" y="3860800"/>
            <a:ext cx="504825" cy="0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 rot="10800000" flipH="1">
            <a:off x="1403350" y="4797425"/>
            <a:ext cx="504825" cy="0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rot="10800000" flipH="1">
            <a:off x="1403350" y="6092825"/>
            <a:ext cx="504825" cy="0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22545" name="Picture 2" descr="http://16.rospotrebnadzor.ru/image/image_gallery?uuid=5ac44cfc-5590-41b6-bb09-9faeefa1531d&amp;groupId=152224&amp;t=13626676892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t="6583" r="10823" b="9663"/>
          <a:stretch>
            <a:fillRect/>
          </a:stretch>
        </p:blipFill>
        <p:spPr bwMode="auto">
          <a:xfrm>
            <a:off x="4071938" y="3500438"/>
            <a:ext cx="20764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10097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24" grpId="0" animBg="1"/>
      <p:bldP spid="2" grpId="0" animBg="1"/>
      <p:bldP spid="25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3"/>
          <p:cNvSpPr>
            <a:spLocks noGrp="1"/>
          </p:cNvSpPr>
          <p:nvPr>
            <p:ph type="title"/>
          </p:nvPr>
        </p:nvSpPr>
        <p:spPr>
          <a:xfrm>
            <a:off x="2643174" y="500042"/>
            <a:ext cx="4071966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cs typeface="Arial" charset="0"/>
              </a:rPr>
              <a:t>Самое главное</a:t>
            </a: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323850" y="1357298"/>
            <a:ext cx="88201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4138" indent="182563" algn="just">
              <a:lnSpc>
                <a:spcPct val="110000"/>
              </a:lnSpc>
              <a:spcBef>
                <a:spcPct val="30000"/>
              </a:spcBef>
            </a:pPr>
            <a:r>
              <a:rPr lang="ru-RU" sz="2000" b="1" i="1" dirty="0">
                <a:latin typeface="Calibri" pitchFamily="34" charset="0"/>
              </a:rPr>
              <a:t>Пользовательский интерфейс</a:t>
            </a:r>
            <a:r>
              <a:rPr lang="ru-RU" sz="2000" dirty="0">
                <a:latin typeface="Calibri" pitchFamily="34" charset="0"/>
              </a:rPr>
              <a:t> - это совокупность средств и правил взаимодействия человека и компьютера.</a:t>
            </a:r>
          </a:p>
          <a:p>
            <a:pPr marL="84138" indent="182563" algn="just">
              <a:lnSpc>
                <a:spcPct val="110000"/>
              </a:lnSpc>
            </a:pPr>
            <a:r>
              <a:rPr lang="ru-RU" sz="2000" dirty="0">
                <a:latin typeface="Calibri" pitchFamily="34" charset="0"/>
              </a:rPr>
              <a:t>Взаимодействие человека и компьютера в наши дни строится на основе </a:t>
            </a:r>
            <a:r>
              <a:rPr lang="ru-RU" sz="2000" b="1" i="1" dirty="0">
                <a:latin typeface="Calibri" pitchFamily="34" charset="0"/>
              </a:rPr>
              <a:t>объектно-ориентированного графического интерфейса</a:t>
            </a:r>
            <a:r>
              <a:rPr lang="ru-RU" sz="2000" dirty="0">
                <a:latin typeface="Calibri" pitchFamily="34" charset="0"/>
              </a:rPr>
              <a:t>, в котором:</a:t>
            </a:r>
          </a:p>
          <a:p>
            <a:pPr marL="84138" indent="182563" algn="just">
              <a:lnSpc>
                <a:spcPct val="110000"/>
              </a:lnSpc>
              <a:buFontTx/>
              <a:buChar char="•"/>
            </a:pPr>
            <a:r>
              <a:rPr lang="ru-RU" sz="2000" dirty="0">
                <a:latin typeface="Calibri" pitchFamily="34" charset="0"/>
              </a:rPr>
              <a:t>все объекты представляются в виде </a:t>
            </a:r>
            <a:r>
              <a:rPr lang="ru-RU" sz="2000" b="1" i="1" dirty="0">
                <a:latin typeface="Calibri" pitchFamily="34" charset="0"/>
              </a:rPr>
              <a:t>значков</a:t>
            </a:r>
            <a:r>
              <a:rPr lang="ru-RU" sz="2000" dirty="0">
                <a:latin typeface="Calibri" pitchFamily="34" charset="0"/>
              </a:rPr>
              <a:t>;</a:t>
            </a:r>
          </a:p>
          <a:p>
            <a:pPr marL="84138" indent="182563" algn="just">
              <a:lnSpc>
                <a:spcPct val="110000"/>
              </a:lnSpc>
              <a:buFontTx/>
              <a:buChar char="•"/>
            </a:pPr>
            <a:r>
              <a:rPr lang="ru-RU" sz="2000" dirty="0">
                <a:latin typeface="Calibri" pitchFamily="34" charset="0"/>
              </a:rPr>
              <a:t>оперирование объектами осуществляется в </a:t>
            </a:r>
            <a:r>
              <a:rPr lang="ru-RU" sz="2000" b="1" i="1" dirty="0">
                <a:latin typeface="Calibri" pitchFamily="34" charset="0"/>
              </a:rPr>
              <a:t>окнах</a:t>
            </a:r>
            <a:r>
              <a:rPr lang="ru-RU" sz="2000" dirty="0">
                <a:latin typeface="Calibri" pitchFamily="34" charset="0"/>
              </a:rPr>
              <a:t>;</a:t>
            </a:r>
          </a:p>
          <a:p>
            <a:pPr marL="84138" indent="182563" algn="just">
              <a:lnSpc>
                <a:spcPct val="110000"/>
              </a:lnSpc>
              <a:buFontTx/>
              <a:buChar char="•"/>
            </a:pPr>
            <a:r>
              <a:rPr lang="ru-RU" sz="2000" dirty="0">
                <a:latin typeface="Calibri" pitchFamily="34" charset="0"/>
              </a:rPr>
              <a:t>основным элементом программного управления является </a:t>
            </a:r>
            <a:r>
              <a:rPr lang="ru-RU" sz="2000" b="1" i="1" dirty="0">
                <a:latin typeface="Calibri" pitchFamily="34" charset="0"/>
              </a:rPr>
              <a:t>меню</a:t>
            </a:r>
            <a:r>
              <a:rPr lang="ru-RU" sz="2000" dirty="0">
                <a:latin typeface="Calibri" pitchFamily="34" charset="0"/>
              </a:rPr>
              <a:t>;</a:t>
            </a:r>
          </a:p>
          <a:p>
            <a:pPr marL="84138" indent="182563" algn="just">
              <a:lnSpc>
                <a:spcPct val="110000"/>
              </a:lnSpc>
              <a:buFontTx/>
              <a:buChar char="•"/>
            </a:pPr>
            <a:r>
              <a:rPr lang="ru-RU" sz="2000" dirty="0">
                <a:latin typeface="Calibri" pitchFamily="34" charset="0"/>
              </a:rPr>
              <a:t>основным элементом аппаратного управления являются различные </a:t>
            </a:r>
            <a:r>
              <a:rPr lang="ru-RU" sz="2000" b="1" i="1" dirty="0">
                <a:latin typeface="Calibri" pitchFamily="34" charset="0"/>
              </a:rPr>
              <a:t>манипуляторы</a:t>
            </a:r>
            <a:r>
              <a:rPr lang="ru-RU" sz="2000" dirty="0">
                <a:latin typeface="Calibri" pitchFamily="34" charset="0"/>
              </a:rPr>
              <a:t>.</a:t>
            </a:r>
          </a:p>
          <a:p>
            <a:pPr marL="84138" indent="182563" algn="just">
              <a:lnSpc>
                <a:spcPct val="110000"/>
              </a:lnSpc>
              <a:spcBef>
                <a:spcPct val="30000"/>
              </a:spcBef>
            </a:pPr>
            <a:r>
              <a:rPr lang="ru-RU" sz="2000" b="1" i="1" dirty="0">
                <a:latin typeface="Calibri" pitchFamily="34" charset="0"/>
              </a:rPr>
              <a:t>Информационное пространство пользователя</a:t>
            </a:r>
            <a:r>
              <a:rPr lang="ru-RU" sz="2000" dirty="0">
                <a:latin typeface="Calibri" pitchFamily="34" charset="0"/>
              </a:rPr>
              <a:t> - это информационные ресурсы (файлы с программами, документы, Web-сайты, фотографии, видеофрагменты и др.), доступные пользователю при работе на компьютере.</a:t>
            </a:r>
          </a:p>
          <a:p>
            <a:pPr marL="84138" indent="182563" algn="just">
              <a:lnSpc>
                <a:spcPct val="110000"/>
              </a:lnSpc>
              <a:spcBef>
                <a:spcPct val="30000"/>
              </a:spcBef>
            </a:pP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               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Практическая часть: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429684" cy="400052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Откройте файл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Закрепление и выполните задание.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Возвращаться к заданиям нельзя. После выполнения задания посмотрите на диаграмму. Каждое выполненное задание равно 1 баллу.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5206" y="5929330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8080"/>
                </a:solidFill>
              </a:rPr>
              <a:t>5</a:t>
            </a:r>
            <a:r>
              <a:rPr lang="ru-RU" sz="3200" b="1" dirty="0" smtClean="0">
                <a:solidFill>
                  <a:srgbClr val="008080"/>
                </a:solidFill>
              </a:rPr>
              <a:t> баллов</a:t>
            </a:r>
            <a:endParaRPr lang="ru-RU" sz="20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Разминка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937" y="5929330"/>
            <a:ext cx="2105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8080"/>
                </a:solidFill>
              </a:rPr>
              <a:t>По 1 баллу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857884" y="2071678"/>
            <a:ext cx="2762240" cy="809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заголовок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 descr="заголов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5200656" cy="2518828"/>
          </a:xfrm>
          <a:prstGeom prst="rect">
            <a:avLst/>
          </a:prstGeom>
          <a:noFill/>
        </p:spPr>
      </p:pic>
      <p:pic>
        <p:nvPicPr>
          <p:cNvPr id="11" name="Picture 3" descr="ок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5257808" cy="2530523"/>
          </a:xfrm>
          <a:prstGeom prst="rect">
            <a:avLst/>
          </a:prstGeom>
          <a:noFill/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072198" y="4857760"/>
            <a:ext cx="2762240" cy="809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окно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Оцени себя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258338"/>
              </p:ext>
            </p:extLst>
          </p:nvPr>
        </p:nvGraphicFramePr>
        <p:xfrm>
          <a:off x="500034" y="1500174"/>
          <a:ext cx="8229600" cy="4968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114800"/>
                <a:gridCol w="4114800"/>
              </a:tblGrid>
              <a:tr h="54581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Баллы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Оценка</a:t>
                      </a:r>
                      <a:endParaRPr lang="ru-RU" sz="3200" dirty="0"/>
                    </a:p>
                  </a:txBody>
                  <a:tcPr/>
                </a:tc>
              </a:tr>
              <a:tr h="1034169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0 - 4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6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34169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5 - 6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6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34169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7 - 8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6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34169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9 и более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6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2"/>
          <p:cNvSpPr>
            <a:spLocks/>
          </p:cNvSpPr>
          <p:nvPr/>
        </p:nvSpPr>
        <p:spPr bwMode="auto">
          <a:xfrm>
            <a:off x="1042988" y="188913"/>
            <a:ext cx="76438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400" b="1">
                <a:solidFill>
                  <a:schemeClr val="tx2"/>
                </a:solidFill>
                <a:latin typeface="Calibri" pitchFamily="34" charset="0"/>
              </a:rPr>
              <a:t>Вопросы и задания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187450" y="1700213"/>
            <a:ext cx="777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Что такое пользовательский интерфейс?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87450" y="1700213"/>
            <a:ext cx="77771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Почему командный пользовательский интерфейс не способствовал широкому распространению компьютерной техники?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187450" y="1700213"/>
            <a:ext cx="7777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Почему специалисты до сих пор используют интерфейс командной строки?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187450" y="1700213"/>
            <a:ext cx="7777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Какие основные возможности реализованы в современных графических интерфейсах?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187450" y="1700213"/>
            <a:ext cx="77771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Почему современные пользовательские интерфейсы можно считать объектно-ориентированными?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187450" y="1700213"/>
            <a:ext cx="7777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Какой пользовательский интерфейс, по вашему мнению, является дружественным?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187450" y="1700213"/>
            <a:ext cx="7777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Назовите основные элементы графического интерфейса.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187450" y="1700213"/>
            <a:ext cx="7777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Опишите основное окно операционной системы - Рабочий стол.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187450" y="1700213"/>
            <a:ext cx="7777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Какие управляющие элементы могут содержаться в диалоговых окнах?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187450" y="1700213"/>
            <a:ext cx="77771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Перечислите основные элементы окон папок. </a:t>
            </a:r>
          </a:p>
          <a:p>
            <a:pPr algn="ctr"/>
            <a:r>
              <a:rPr lang="ru-RU" sz="2400">
                <a:latin typeface="Calibri" pitchFamily="34" charset="0"/>
              </a:rPr>
              <a:t>Какие из них присутствуют в окнах известных вам приложений?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932938" y="2187762"/>
            <a:ext cx="77771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Calibri" pitchFamily="34" charset="0"/>
              </a:rPr>
              <a:t>Какие </a:t>
            </a:r>
            <a:r>
              <a:rPr lang="ru-RU" sz="2400" dirty="0" smtClean="0">
                <a:latin typeface="Calibri" pitchFamily="34" charset="0"/>
              </a:rPr>
              <a:t>правовые нормы использования программ вы знаете?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187450" y="1700213"/>
            <a:ext cx="7777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Calibri" pitchFamily="34" charset="0"/>
              </a:rPr>
              <a:t>Каких правил следует придерживаться при создании индивидуального информационного пространства?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3" grpId="1"/>
      <p:bldP spid="20484" grpId="0"/>
      <p:bldP spid="20484" grpId="1"/>
      <p:bldP spid="20485" grpId="0"/>
      <p:bldP spid="20485" grpId="1"/>
      <p:bldP spid="20486" grpId="0"/>
      <p:bldP spid="20486" grpId="1"/>
      <p:bldP spid="20487" grpId="0"/>
      <p:bldP spid="20487" grpId="1"/>
      <p:bldP spid="20488" grpId="0"/>
      <p:bldP spid="20488" grpId="1"/>
      <p:bldP spid="20489" grpId="0"/>
      <p:bldP spid="20489" grpId="1"/>
      <p:bldP spid="20490" grpId="0"/>
      <p:bldP spid="20490" grpId="1"/>
      <p:bldP spid="20491" grpId="0"/>
      <p:bldP spid="20491" grpId="1"/>
      <p:bldP spid="20492" grpId="0"/>
      <p:bldP spid="20492" grpId="1"/>
      <p:bldP spid="20493" grpId="0"/>
      <p:bldP spid="20493" grpId="1"/>
      <p:bldP spid="204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Домашнее задание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457200" y="1600200"/>
            <a:ext cx="40433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§. 2.5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РТ.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 127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Информатика : учебник для 7 клас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736"/>
            <a:ext cx="2829761" cy="4075788"/>
          </a:xfrm>
          <a:prstGeom prst="rect">
            <a:avLst/>
          </a:prstGeom>
          <a:noFill/>
        </p:spPr>
      </p:pic>
      <p:pic>
        <p:nvPicPr>
          <p:cNvPr id="8" name="Picture 2" descr="Информатика : рабочая тетрадь для 7 клас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857496"/>
            <a:ext cx="2571768" cy="3472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Материалы презентации: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Л.Л. </a:t>
            </a:r>
            <a:r>
              <a:rPr lang="ru-RU" sz="14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, А.Ю. </a:t>
            </a:r>
            <a:r>
              <a:rPr lang="ru-RU" sz="14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 « Информатика 7 класс». Бином. 2013.</a:t>
            </a:r>
          </a:p>
          <a:p>
            <a:pPr marL="0" indent="0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Л.Л. </a:t>
            </a:r>
            <a:r>
              <a:rPr lang="ru-RU" sz="14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, А.Ю. </a:t>
            </a:r>
            <a:r>
              <a:rPr lang="ru-RU" sz="14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. Методическое пособие. 7 класс</a:t>
            </a:r>
          </a:p>
          <a:p>
            <a:pPr marL="0" indent="0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  <a:hlinkClick r:id="rId2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Comic Sans MS" pitchFamily="66" charset="0"/>
              </a:rPr>
              <a:t>Л.Л.Босова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, А.Ю. </a:t>
            </a:r>
            <a:r>
              <a:rPr lang="ru-RU" sz="14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. Электронное приложение. 7 класс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http://computer.slovaronline.com/I/312-INTERFACE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http://rebus1.com/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http://www.xa-xa.org/uploads/posts/2011-03/1300790114_1300652386_9.jpg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http://ims821.ru/bezymjannyj.jpg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http://www.topdesignmag.com/wp-content/uploads/2011/01/83.png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9322" y="4143380"/>
            <a:ext cx="2967030" cy="881050"/>
          </a:xfrm>
        </p:spPr>
        <p:txBody>
          <a:bodyPr/>
          <a:lstStyle/>
          <a:p>
            <a:r>
              <a:rPr lang="ru-RU" dirty="0"/>
              <a:t>список</a:t>
            </a:r>
          </a:p>
        </p:txBody>
      </p:sp>
      <p:pic>
        <p:nvPicPr>
          <p:cNvPr id="28675" name="Picture 3" descr="спис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857628"/>
            <a:ext cx="4572032" cy="2522933"/>
          </a:xfrm>
          <a:prstGeom prst="rect">
            <a:avLst/>
          </a:prstGeom>
          <a:noFill/>
        </p:spPr>
      </p:pic>
      <p:pic>
        <p:nvPicPr>
          <p:cNvPr id="4" name="Picture 3" descr="счетч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5142308" cy="2311411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929322" y="2143116"/>
            <a:ext cx="2967030" cy="8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счетчик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6" y="5929330"/>
            <a:ext cx="2105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8080"/>
                </a:solidFill>
              </a:rPr>
              <a:t>По 1 баллу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Разминка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9322" y="4357694"/>
            <a:ext cx="2967030" cy="881050"/>
          </a:xfrm>
        </p:spPr>
        <p:txBody>
          <a:bodyPr/>
          <a:lstStyle/>
          <a:p>
            <a:r>
              <a:rPr lang="ru-RU" dirty="0" smtClean="0"/>
              <a:t>папка</a:t>
            </a:r>
            <a:endParaRPr lang="ru-R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715008" y="2000240"/>
            <a:ext cx="3428992" cy="1023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переключатель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6" y="5929330"/>
            <a:ext cx="2105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8080"/>
                </a:solidFill>
              </a:rPr>
              <a:t>По 1 баллу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Разминка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 descr="переключа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5624522" cy="2717055"/>
          </a:xfrm>
          <a:prstGeom prst="rect">
            <a:avLst/>
          </a:prstGeom>
          <a:noFill/>
        </p:spPr>
      </p:pic>
      <p:pic>
        <p:nvPicPr>
          <p:cNvPr id="9" name="Picture 3" descr="пап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000504"/>
            <a:ext cx="3857652" cy="2416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9322" y="4357694"/>
            <a:ext cx="2967030" cy="881050"/>
          </a:xfrm>
        </p:spPr>
        <p:txBody>
          <a:bodyPr/>
          <a:lstStyle/>
          <a:p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715008" y="1714488"/>
            <a:ext cx="3428992" cy="1023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Командная кнопка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6" y="5929330"/>
            <a:ext cx="2105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8080"/>
                </a:solidFill>
              </a:rPr>
              <a:t>По 1 баллу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Разминка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 descr="командная кноп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5299643" cy="2500330"/>
          </a:xfrm>
          <a:prstGeom prst="rect">
            <a:avLst/>
          </a:prstGeom>
          <a:noFill/>
        </p:spPr>
      </p:pic>
      <p:pic>
        <p:nvPicPr>
          <p:cNvPr id="11" name="Picture 3" descr="мен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786190"/>
            <a:ext cx="4071966" cy="2400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9322" y="4357694"/>
            <a:ext cx="2967030" cy="881050"/>
          </a:xfrm>
        </p:spPr>
        <p:txBody>
          <a:bodyPr/>
          <a:lstStyle/>
          <a:p>
            <a:r>
              <a:rPr lang="ru-RU" dirty="0" smtClean="0"/>
              <a:t>флажок</a:t>
            </a:r>
            <a:endParaRPr lang="ru-R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715008" y="2000240"/>
            <a:ext cx="3428992" cy="1023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линейка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6" y="5929330"/>
            <a:ext cx="2105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8080"/>
                </a:solidFill>
              </a:rPr>
              <a:t>По 1 баллу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Разминка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 descr="флаж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876"/>
            <a:ext cx="4205294" cy="2793574"/>
          </a:xfrm>
          <a:prstGeom prst="rect">
            <a:avLst/>
          </a:prstGeom>
          <a:noFill/>
        </p:spPr>
      </p:pic>
      <p:pic>
        <p:nvPicPr>
          <p:cNvPr id="12" name="Picture 3" descr="линей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5691198" cy="2574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Разгадай ребус. Узнай тему урока.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5357826"/>
            <a:ext cx="702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В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64" y="5357826"/>
            <a:ext cx="17251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ЕЙС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5357826"/>
            <a:ext cx="11272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РЕ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5357826"/>
            <a:ext cx="704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К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5357826"/>
            <a:ext cx="1824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ИНТ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34" y="5357826"/>
            <a:ext cx="11272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ЕР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5357826"/>
            <a:ext cx="853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Ф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5172" y="6273225"/>
            <a:ext cx="133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8080"/>
                </a:solidFill>
              </a:rPr>
              <a:t>1 балл</a:t>
            </a:r>
            <a:endParaRPr lang="ru-RU" sz="2000" b="1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022E-16 L 0.10243 1.11022E-1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022E-16 L -0.10053 -0.0011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09062 -0.0023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Тема урока: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75723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4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Пользовательский интерфейс»</a:t>
            </a:r>
            <a:endParaRPr lang="ru-RU" sz="4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482" name="Picture 2" descr="http://ims821.ru/bezymjan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571743"/>
            <a:ext cx="6215106" cy="3932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Цель урока: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143240" y="1357298"/>
            <a:ext cx="3071834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Познакомиться: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716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 Пользовательским интерфейсом и его разновидностями.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www.knowledgegainers.com/wp-content/uploads/2015/08/gu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429000"/>
            <a:ext cx="5143504" cy="2990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7336964</TotalTime>
  <Words>574</Words>
  <Application>Microsoft Office PowerPoint</Application>
  <PresentationFormat>Экран (4:3)</PresentationFormat>
  <Paragraphs>142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Comic Sans MS</vt:lpstr>
      <vt:lpstr>Тема Office</vt:lpstr>
      <vt:lpstr>Разминка</vt:lpstr>
      <vt:lpstr>Разминка</vt:lpstr>
      <vt:lpstr>список</vt:lpstr>
      <vt:lpstr>папка</vt:lpstr>
      <vt:lpstr>меню</vt:lpstr>
      <vt:lpstr>флажок</vt:lpstr>
      <vt:lpstr>Разгадай ребус. Узнай тему урока.</vt:lpstr>
      <vt:lpstr>Тема урока:</vt:lpstr>
      <vt:lpstr>Цель урока:</vt:lpstr>
      <vt:lpstr>Задачи урока:</vt:lpstr>
      <vt:lpstr>Работа в группе: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Самое главное</vt:lpstr>
      <vt:lpstr>Практическая часть:</vt:lpstr>
      <vt:lpstr>Оцени себя</vt:lpstr>
      <vt:lpstr>Презентация PowerPoint</vt:lpstr>
      <vt:lpstr>Домашнее задание</vt:lpstr>
      <vt:lpstr>Материалы презентации: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</dc:title>
  <dc:creator>Таня</dc:creator>
  <cp:lastModifiedBy>Татьяна Ю. Авдеева</cp:lastModifiedBy>
  <cp:revision>70</cp:revision>
  <dcterms:modified xsi:type="dcterms:W3CDTF">2015-12-15T11:21:29Z</dcterms:modified>
</cp:coreProperties>
</file>